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Ex2.xml" ContentType="application/vnd.ms-office.chartex+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4"/>
    <p:sldMasterId id="2147483726" r:id="rId5"/>
  </p:sldMasterIdLst>
  <p:notesMasterIdLst>
    <p:notesMasterId r:id="rId53"/>
  </p:notesMasterIdLst>
  <p:handoutMasterIdLst>
    <p:handoutMasterId r:id="rId54"/>
  </p:handoutMasterIdLst>
  <p:sldIdLst>
    <p:sldId id="1722" r:id="rId6"/>
    <p:sldId id="1716" r:id="rId7"/>
    <p:sldId id="1417" r:id="rId8"/>
    <p:sldId id="990" r:id="rId9"/>
    <p:sldId id="974" r:id="rId10"/>
    <p:sldId id="1728" r:id="rId11"/>
    <p:sldId id="967" r:id="rId12"/>
    <p:sldId id="963" r:id="rId13"/>
    <p:sldId id="1437" r:id="rId14"/>
    <p:sldId id="1335" r:id="rId15"/>
    <p:sldId id="930" r:id="rId16"/>
    <p:sldId id="1352" r:id="rId17"/>
    <p:sldId id="1511" r:id="rId18"/>
    <p:sldId id="1336" r:id="rId19"/>
    <p:sldId id="1494" r:id="rId20"/>
    <p:sldId id="1101" r:id="rId21"/>
    <p:sldId id="257" r:id="rId22"/>
    <p:sldId id="1648" r:id="rId23"/>
    <p:sldId id="1649" r:id="rId24"/>
    <p:sldId id="1650" r:id="rId25"/>
    <p:sldId id="1651" r:id="rId26"/>
    <p:sldId id="1652" r:id="rId27"/>
    <p:sldId id="973" r:id="rId28"/>
    <p:sldId id="1631" r:id="rId29"/>
    <p:sldId id="1644" r:id="rId30"/>
    <p:sldId id="1547" r:id="rId31"/>
    <p:sldId id="1729" r:id="rId32"/>
    <p:sldId id="1548" r:id="rId33"/>
    <p:sldId id="1402" r:id="rId34"/>
    <p:sldId id="1524" r:id="rId35"/>
    <p:sldId id="307" r:id="rId36"/>
    <p:sldId id="1647" r:id="rId37"/>
    <p:sldId id="1605" r:id="rId38"/>
    <p:sldId id="1606" r:id="rId39"/>
    <p:sldId id="1607" r:id="rId40"/>
    <p:sldId id="1608" r:id="rId41"/>
    <p:sldId id="1609" r:id="rId42"/>
    <p:sldId id="975" r:id="rId43"/>
    <p:sldId id="1726" r:id="rId44"/>
    <p:sldId id="1727" r:id="rId45"/>
    <p:sldId id="1640" r:id="rId46"/>
    <p:sldId id="1600" r:id="rId47"/>
    <p:sldId id="1601" r:id="rId48"/>
    <p:sldId id="1602" r:id="rId49"/>
    <p:sldId id="1723" r:id="rId50"/>
    <p:sldId id="1593" r:id="rId51"/>
    <p:sldId id="1370" r:id="rId52"/>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FF8F8F"/>
    <a:srgbClr val="FF9999"/>
    <a:srgbClr val="FF2C2C"/>
    <a:srgbClr val="C30D1A"/>
    <a:srgbClr val="3D71C1"/>
    <a:srgbClr val="D5D3C9"/>
    <a:srgbClr val="D9D9D9"/>
    <a:srgbClr val="07436B"/>
    <a:srgbClr val="D0D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E5635A-03E6-4102-B1F5-D86F9A84D926}" v="42" dt="2024-08-23T20:32:07.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3" d="100"/>
          <a:sy n="113" d="100"/>
        </p:scale>
        <p:origin x="396" y="108"/>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Sheet1!$B$1</c:f>
              <c:strCache>
                <c:ptCount val="1"/>
                <c:pt idx="0">
                  <c:v>Blended Bond Yield</c:v>
                </c:pt>
              </c:strCache>
            </c:strRef>
          </c:tx>
          <c:spPr>
            <a:ln w="28575" cap="rnd">
              <a:solidFill>
                <a:schemeClr val="accent2"/>
              </a:solidFill>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Sheet1!$B$2:$B$62</c:f>
              <c:numCache>
                <c:formatCode>0.00%</c:formatCode>
                <c:ptCount val="61"/>
                <c:pt idx="1">
                  <c:v>3.15E-2</c:v>
                </c:pt>
                <c:pt idx="2">
                  <c:v>3.15E-2</c:v>
                </c:pt>
                <c:pt idx="3">
                  <c:v>3.15E-2</c:v>
                </c:pt>
                <c:pt idx="4">
                  <c:v>3.15E-2</c:v>
                </c:pt>
                <c:pt idx="5">
                  <c:v>3.15E-2</c:v>
                </c:pt>
                <c:pt idx="6">
                  <c:v>3.15E-2</c:v>
                </c:pt>
                <c:pt idx="7">
                  <c:v>3.15E-2</c:v>
                </c:pt>
                <c:pt idx="8">
                  <c:v>3.15E-2</c:v>
                </c:pt>
                <c:pt idx="9">
                  <c:v>3.15E-2</c:v>
                </c:pt>
                <c:pt idx="10">
                  <c:v>3.1499999999999993E-2</c:v>
                </c:pt>
                <c:pt idx="11">
                  <c:v>3.1499999999999993E-2</c:v>
                </c:pt>
                <c:pt idx="12">
                  <c:v>3.1499999999999993E-2</c:v>
                </c:pt>
                <c:pt idx="13">
                  <c:v>3.1499999999999986E-2</c:v>
                </c:pt>
                <c:pt idx="14">
                  <c:v>3.1499999999999986E-2</c:v>
                </c:pt>
                <c:pt idx="15">
                  <c:v>3.1499999999999986E-2</c:v>
                </c:pt>
                <c:pt idx="16">
                  <c:v>3.1499999999999986E-2</c:v>
                </c:pt>
                <c:pt idx="17">
                  <c:v>3.1499999999999986E-2</c:v>
                </c:pt>
                <c:pt idx="18">
                  <c:v>3.1499999999999986E-2</c:v>
                </c:pt>
                <c:pt idx="19">
                  <c:v>3.1499999999999986E-2</c:v>
                </c:pt>
                <c:pt idx="20">
                  <c:v>3.1499999999999986E-2</c:v>
                </c:pt>
                <c:pt idx="21">
                  <c:v>3.1499999999999986E-2</c:v>
                </c:pt>
                <c:pt idx="22">
                  <c:v>3.1499999999999979E-2</c:v>
                </c:pt>
                <c:pt idx="23">
                  <c:v>3.1499999999999979E-2</c:v>
                </c:pt>
                <c:pt idx="24">
                  <c:v>3.1499999999999979E-2</c:v>
                </c:pt>
                <c:pt idx="25">
                  <c:v>3.1499999999999979E-2</c:v>
                </c:pt>
                <c:pt idx="26">
                  <c:v>3.1499999999999979E-2</c:v>
                </c:pt>
                <c:pt idx="27">
                  <c:v>3.1499999999999979E-2</c:v>
                </c:pt>
                <c:pt idx="28">
                  <c:v>3.1499999999999979E-2</c:v>
                </c:pt>
                <c:pt idx="29">
                  <c:v>3.1499999999999979E-2</c:v>
                </c:pt>
                <c:pt idx="30">
                  <c:v>3.1499999999999979E-2</c:v>
                </c:pt>
                <c:pt idx="31">
                  <c:v>3.1499999999999979E-2</c:v>
                </c:pt>
                <c:pt idx="32">
                  <c:v>3.1499999999999979E-2</c:v>
                </c:pt>
                <c:pt idx="33">
                  <c:v>3.1499999999999979E-2</c:v>
                </c:pt>
                <c:pt idx="34">
                  <c:v>3.1499999999999986E-2</c:v>
                </c:pt>
                <c:pt idx="35">
                  <c:v>3.1499999999999986E-2</c:v>
                </c:pt>
                <c:pt idx="36">
                  <c:v>3.1499999999999993E-2</c:v>
                </c:pt>
              </c:numCache>
            </c:numRef>
          </c:val>
          <c:smooth val="0"/>
          <c:extLst>
            <c:ext xmlns:c16="http://schemas.microsoft.com/office/drawing/2014/chart" uri="{C3380CC4-5D6E-409C-BE32-E72D297353CC}">
              <c16:uniqueId val="{00000001-3CF9-41DA-B079-E51DD29AFF0A}"/>
            </c:ext>
          </c:extLst>
        </c:ser>
        <c:ser>
          <c:idx val="6"/>
          <c:order val="2"/>
          <c:tx>
            <c:strRef>
              <c:f>Sheet1!$C$1</c:f>
              <c:strCache>
                <c:ptCount val="1"/>
                <c:pt idx="0">
                  <c:v>Bond Rate</c:v>
                </c:pt>
              </c:strCache>
            </c:strRef>
          </c:tx>
          <c:spPr>
            <a:ln w="28575" cap="rnd">
              <a:solidFill>
                <a:schemeClr val="bg1">
                  <a:lumMod val="75000"/>
                </a:schemeClr>
              </a:solidFill>
              <a:prstDash val="dash"/>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Sheet1!$C$2:$C$62</c:f>
              <c:numCache>
                <c:formatCode>0.00%</c:formatCode>
                <c:ptCount val="61"/>
                <c:pt idx="1">
                  <c:v>3.15E-2</c:v>
                </c:pt>
                <c:pt idx="2">
                  <c:v>3.15E-2</c:v>
                </c:pt>
                <c:pt idx="3">
                  <c:v>3.15E-2</c:v>
                </c:pt>
                <c:pt idx="4">
                  <c:v>3.15E-2</c:v>
                </c:pt>
                <c:pt idx="5">
                  <c:v>3.15E-2</c:v>
                </c:pt>
                <c:pt idx="6">
                  <c:v>3.15E-2</c:v>
                </c:pt>
                <c:pt idx="7">
                  <c:v>3.15E-2</c:v>
                </c:pt>
                <c:pt idx="8">
                  <c:v>3.15E-2</c:v>
                </c:pt>
                <c:pt idx="9">
                  <c:v>3.15E-2</c:v>
                </c:pt>
                <c:pt idx="10">
                  <c:v>3.15E-2</c:v>
                </c:pt>
                <c:pt idx="11">
                  <c:v>3.15E-2</c:v>
                </c:pt>
                <c:pt idx="12">
                  <c:v>3.15E-2</c:v>
                </c:pt>
                <c:pt idx="13">
                  <c:v>3.15E-2</c:v>
                </c:pt>
                <c:pt idx="14">
                  <c:v>3.15E-2</c:v>
                </c:pt>
                <c:pt idx="15">
                  <c:v>3.15E-2</c:v>
                </c:pt>
                <c:pt idx="16">
                  <c:v>3.15E-2</c:v>
                </c:pt>
                <c:pt idx="17">
                  <c:v>3.15E-2</c:v>
                </c:pt>
                <c:pt idx="18">
                  <c:v>3.15E-2</c:v>
                </c:pt>
                <c:pt idx="19">
                  <c:v>3.15E-2</c:v>
                </c:pt>
                <c:pt idx="20">
                  <c:v>3.15E-2</c:v>
                </c:pt>
                <c:pt idx="21">
                  <c:v>3.15E-2</c:v>
                </c:pt>
                <c:pt idx="22">
                  <c:v>3.15E-2</c:v>
                </c:pt>
                <c:pt idx="23">
                  <c:v>3.15E-2</c:v>
                </c:pt>
                <c:pt idx="24">
                  <c:v>3.15E-2</c:v>
                </c:pt>
                <c:pt idx="25">
                  <c:v>3.15E-2</c:v>
                </c:pt>
                <c:pt idx="26">
                  <c:v>3.15E-2</c:v>
                </c:pt>
                <c:pt idx="27">
                  <c:v>3.15E-2</c:v>
                </c:pt>
                <c:pt idx="28">
                  <c:v>3.15E-2</c:v>
                </c:pt>
                <c:pt idx="29">
                  <c:v>3.15E-2</c:v>
                </c:pt>
                <c:pt idx="30">
                  <c:v>3.15E-2</c:v>
                </c:pt>
                <c:pt idx="31">
                  <c:v>3.15E-2</c:v>
                </c:pt>
                <c:pt idx="32">
                  <c:v>3.15E-2</c:v>
                </c:pt>
                <c:pt idx="33">
                  <c:v>3.15E-2</c:v>
                </c:pt>
                <c:pt idx="34">
                  <c:v>3.15E-2</c:v>
                </c:pt>
                <c:pt idx="35">
                  <c:v>3.15E-2</c:v>
                </c:pt>
                <c:pt idx="36">
                  <c:v>3.15E-2</c:v>
                </c:pt>
              </c:numCache>
            </c:numRef>
          </c:val>
          <c:smooth val="0"/>
          <c:extLst>
            <c:ext xmlns:c16="http://schemas.microsoft.com/office/drawing/2014/chart" uri="{C3380CC4-5D6E-409C-BE32-E72D297353CC}">
              <c16:uniqueId val="{00000001-CD87-4D8F-BE45-066DC86B123F}"/>
            </c:ext>
          </c:extLst>
        </c:ser>
        <c:ser>
          <c:idx val="3"/>
          <c:order val="3"/>
          <c:tx>
            <c:strRef>
              <c:f>Sheet1!$F$1</c:f>
              <c:strCache>
                <c:ptCount val="1"/>
                <c:pt idx="0">
                  <c:v>Investment Yield</c:v>
                </c:pt>
              </c:strCache>
            </c:strRef>
          </c:tx>
          <c:spPr>
            <a:ln w="28575" cap="rnd">
              <a:solidFill>
                <a:srgbClr val="7030A0"/>
              </a:solidFill>
              <a:prstDash val="sysDash"/>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Sheet1!$F$2:$F$62</c:f>
              <c:numCache>
                <c:formatCode>0.00%</c:formatCode>
                <c:ptCount val="61"/>
                <c:pt idx="1">
                  <c:v>3.7499999999999999E-2</c:v>
                </c:pt>
                <c:pt idx="2">
                  <c:v>3.7499999999999999E-2</c:v>
                </c:pt>
                <c:pt idx="3">
                  <c:v>3.7499999999999999E-2</c:v>
                </c:pt>
                <c:pt idx="4">
                  <c:v>3.7499999999999999E-2</c:v>
                </c:pt>
                <c:pt idx="5">
                  <c:v>3.7499999999999999E-2</c:v>
                </c:pt>
                <c:pt idx="6">
                  <c:v>3.7499999999999999E-2</c:v>
                </c:pt>
                <c:pt idx="7">
                  <c:v>3.7499999999999999E-2</c:v>
                </c:pt>
                <c:pt idx="8">
                  <c:v>3.7499999999999999E-2</c:v>
                </c:pt>
                <c:pt idx="9">
                  <c:v>3.7499999999999999E-2</c:v>
                </c:pt>
                <c:pt idx="10">
                  <c:v>3.7499999999999999E-2</c:v>
                </c:pt>
                <c:pt idx="11">
                  <c:v>3.7499999999999999E-2</c:v>
                </c:pt>
                <c:pt idx="12">
                  <c:v>3.7499999999999999E-2</c:v>
                </c:pt>
                <c:pt idx="13">
                  <c:v>3.7499999999999999E-2</c:v>
                </c:pt>
                <c:pt idx="14">
                  <c:v>3.7499999999999999E-2</c:v>
                </c:pt>
                <c:pt idx="15">
                  <c:v>3.7499999999999999E-2</c:v>
                </c:pt>
                <c:pt idx="16">
                  <c:v>3.7499999999999999E-2</c:v>
                </c:pt>
                <c:pt idx="17">
                  <c:v>3.7499999999999999E-2</c:v>
                </c:pt>
                <c:pt idx="18">
                  <c:v>3.7499999999999999E-2</c:v>
                </c:pt>
                <c:pt idx="19">
                  <c:v>3.7499999999999999E-2</c:v>
                </c:pt>
                <c:pt idx="20">
                  <c:v>3.7499999999999999E-2</c:v>
                </c:pt>
                <c:pt idx="21">
                  <c:v>3.7499999999999999E-2</c:v>
                </c:pt>
                <c:pt idx="22">
                  <c:v>3.7499999999999999E-2</c:v>
                </c:pt>
                <c:pt idx="23">
                  <c:v>3.7499999999999999E-2</c:v>
                </c:pt>
                <c:pt idx="24">
                  <c:v>3.7499999999999999E-2</c:v>
                </c:pt>
                <c:pt idx="25">
                  <c:v>3.7499999999999999E-2</c:v>
                </c:pt>
                <c:pt idx="26">
                  <c:v>3.7499999999999999E-2</c:v>
                </c:pt>
                <c:pt idx="27">
                  <c:v>3.7499999999999999E-2</c:v>
                </c:pt>
                <c:pt idx="28">
                  <c:v>3.7499999999999999E-2</c:v>
                </c:pt>
                <c:pt idx="29">
                  <c:v>3.7499999999999999E-2</c:v>
                </c:pt>
                <c:pt idx="30">
                  <c:v>3.7499999999999999E-2</c:v>
                </c:pt>
                <c:pt idx="31">
                  <c:v>3.7499999999999999E-2</c:v>
                </c:pt>
                <c:pt idx="32">
                  <c:v>3.7499999999999999E-2</c:v>
                </c:pt>
                <c:pt idx="33">
                  <c:v>3.7499999999999999E-2</c:v>
                </c:pt>
                <c:pt idx="34">
                  <c:v>3.7499999999999999E-2</c:v>
                </c:pt>
                <c:pt idx="35">
                  <c:v>3.7499999999999999E-2</c:v>
                </c:pt>
                <c:pt idx="36">
                  <c:v>3.7499999999999999E-2</c:v>
                </c:pt>
              </c:numCache>
            </c:numRef>
          </c:val>
          <c:smooth val="0"/>
          <c:extLst>
            <c:ext xmlns:c16="http://schemas.microsoft.com/office/drawing/2014/chart" uri="{C3380CC4-5D6E-409C-BE32-E72D297353CC}">
              <c16:uniqueId val="{00000001-18F7-4714-AA6D-DCE67CF0F2B1}"/>
            </c:ext>
          </c:extLst>
        </c:ser>
        <c:ser>
          <c:idx val="5"/>
          <c:order val="4"/>
          <c:tx>
            <c:strRef>
              <c:f>Sheet1!$H$1</c:f>
              <c:strCache>
                <c:ptCount val="1"/>
                <c:pt idx="0">
                  <c:v>Permanent Loan Rate</c:v>
                </c:pt>
              </c:strCache>
            </c:strRef>
          </c:tx>
          <c:spPr>
            <a:ln w="28575" cap="rnd">
              <a:solidFill>
                <a:schemeClr val="accent6"/>
              </a:solidFill>
              <a:prstDash val="dash"/>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Sheet1!$H$2:$H$62</c:f>
              <c:numCache>
                <c:formatCode>General</c:formatCode>
                <c:ptCount val="61"/>
                <c:pt idx="36" formatCode="0.00%">
                  <c:v>0.06</c:v>
                </c:pt>
                <c:pt idx="37" formatCode="0.00%">
                  <c:v>0.06</c:v>
                </c:pt>
                <c:pt idx="38" formatCode="0.00%">
                  <c:v>0.06</c:v>
                </c:pt>
                <c:pt idx="39" formatCode="0.00%">
                  <c:v>0.06</c:v>
                </c:pt>
                <c:pt idx="40" formatCode="0.00%">
                  <c:v>0.06</c:v>
                </c:pt>
                <c:pt idx="41" formatCode="0.00%">
                  <c:v>0.06</c:v>
                </c:pt>
                <c:pt idx="42" formatCode="0.00%">
                  <c:v>0.06</c:v>
                </c:pt>
                <c:pt idx="43" formatCode="0.00%">
                  <c:v>0.06</c:v>
                </c:pt>
                <c:pt idx="44" formatCode="0.00%">
                  <c:v>0.06</c:v>
                </c:pt>
                <c:pt idx="45" formatCode="0.00%">
                  <c:v>0.06</c:v>
                </c:pt>
                <c:pt idx="46" formatCode="0.00%">
                  <c:v>0.06</c:v>
                </c:pt>
                <c:pt idx="47" formatCode="0.00%">
                  <c:v>0.06</c:v>
                </c:pt>
                <c:pt idx="48" formatCode="0.00%">
                  <c:v>0.06</c:v>
                </c:pt>
                <c:pt idx="49" formatCode="0.00%">
                  <c:v>0.06</c:v>
                </c:pt>
                <c:pt idx="50" formatCode="0.00%">
                  <c:v>0.06</c:v>
                </c:pt>
                <c:pt idx="51" formatCode="0.00%">
                  <c:v>0.06</c:v>
                </c:pt>
                <c:pt idx="52" formatCode="0.00%">
                  <c:v>0.06</c:v>
                </c:pt>
                <c:pt idx="53" formatCode="0.00%">
                  <c:v>0.06</c:v>
                </c:pt>
                <c:pt idx="54" formatCode="0.00%">
                  <c:v>0.06</c:v>
                </c:pt>
                <c:pt idx="55" formatCode="0.00%">
                  <c:v>0.06</c:v>
                </c:pt>
                <c:pt idx="56" formatCode="0.00%">
                  <c:v>0.06</c:v>
                </c:pt>
                <c:pt idx="57" formatCode="0.00%">
                  <c:v>0.06</c:v>
                </c:pt>
                <c:pt idx="58" formatCode="0.00%">
                  <c:v>0.06</c:v>
                </c:pt>
                <c:pt idx="59" formatCode="0.00%">
                  <c:v>0.06</c:v>
                </c:pt>
                <c:pt idx="60" formatCode="0.00%">
                  <c:v>0.06</c:v>
                </c:pt>
              </c:numCache>
            </c:numRef>
          </c:val>
          <c:smooth val="0"/>
          <c:extLst>
            <c:ext xmlns:c16="http://schemas.microsoft.com/office/drawing/2014/chart" uri="{C3380CC4-5D6E-409C-BE32-E72D297353CC}">
              <c16:uniqueId val="{00000000-CD87-4D8F-BE45-066DC86B123F}"/>
            </c:ext>
          </c:extLst>
        </c:ser>
        <c:ser>
          <c:idx val="4"/>
          <c:order val="5"/>
          <c:tx>
            <c:strRef>
              <c:f>Sheet1!$G$1</c:f>
              <c:strCache>
                <c:ptCount val="1"/>
                <c:pt idx="0">
                  <c:v>Investment Yield2</c:v>
                </c:pt>
              </c:strCache>
            </c:strRef>
          </c:tx>
          <c:spPr>
            <a:ln w="28575" cap="rnd">
              <a:solidFill>
                <a:srgbClr val="7030A0"/>
              </a:solidFill>
              <a:prstDash val="sysDash"/>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Sheet1!$G$2:$G$62</c:f>
              <c:numCache>
                <c:formatCode>General</c:formatCode>
                <c:ptCount val="61"/>
                <c:pt idx="36" formatCode="0.00%">
                  <c:v>3.7499999999999999E-2</c:v>
                </c:pt>
                <c:pt idx="37" formatCode="0.00%">
                  <c:v>3.7499999999999999E-2</c:v>
                </c:pt>
                <c:pt idx="38" formatCode="0.00%">
                  <c:v>3.7499999999999999E-2</c:v>
                </c:pt>
                <c:pt idx="39" formatCode="0.00%">
                  <c:v>3.7499999999999999E-2</c:v>
                </c:pt>
                <c:pt idx="40" formatCode="0.00%">
                  <c:v>3.7499999999999999E-2</c:v>
                </c:pt>
                <c:pt idx="41" formatCode="0.00%">
                  <c:v>3.7499999999999999E-2</c:v>
                </c:pt>
                <c:pt idx="42" formatCode="0.00%">
                  <c:v>3.7499999999999999E-2</c:v>
                </c:pt>
                <c:pt idx="43" formatCode="0.00%">
                  <c:v>3.7499999999999999E-2</c:v>
                </c:pt>
                <c:pt idx="44" formatCode="0.00%">
                  <c:v>3.7499999999999999E-2</c:v>
                </c:pt>
                <c:pt idx="45" formatCode="0.00%">
                  <c:v>3.7499999999999999E-2</c:v>
                </c:pt>
                <c:pt idx="46" formatCode="0.00%">
                  <c:v>3.7499999999999999E-2</c:v>
                </c:pt>
                <c:pt idx="47" formatCode="0.00%">
                  <c:v>3.7499999999999999E-2</c:v>
                </c:pt>
                <c:pt idx="48" formatCode="0.00%">
                  <c:v>3.7499999999999999E-2</c:v>
                </c:pt>
                <c:pt idx="49" formatCode="0.00%">
                  <c:v>3.7499999999999999E-2</c:v>
                </c:pt>
                <c:pt idx="50" formatCode="0.00%">
                  <c:v>3.7499999999999999E-2</c:v>
                </c:pt>
                <c:pt idx="51" formatCode="0.00%">
                  <c:v>3.7499999999999999E-2</c:v>
                </c:pt>
                <c:pt idx="52" formatCode="0.00%">
                  <c:v>3.7499999999999999E-2</c:v>
                </c:pt>
                <c:pt idx="53" formatCode="0.00%">
                  <c:v>3.7499999999999999E-2</c:v>
                </c:pt>
                <c:pt idx="54" formatCode="0.00%">
                  <c:v>3.7499999999999999E-2</c:v>
                </c:pt>
                <c:pt idx="55" formatCode="0.00%">
                  <c:v>3.7499999999999999E-2</c:v>
                </c:pt>
                <c:pt idx="56" formatCode="0.00%">
                  <c:v>3.7499999999999999E-2</c:v>
                </c:pt>
                <c:pt idx="57" formatCode="0.00%">
                  <c:v>3.7499999999999999E-2</c:v>
                </c:pt>
                <c:pt idx="58" formatCode="0.00%">
                  <c:v>3.7499999999999999E-2</c:v>
                </c:pt>
                <c:pt idx="59" formatCode="0.00%">
                  <c:v>3.7499999999999999E-2</c:v>
                </c:pt>
                <c:pt idx="60" formatCode="0.00%">
                  <c:v>3.7499999999999999E-2</c:v>
                </c:pt>
              </c:numCache>
            </c:numRef>
          </c:val>
          <c:smooth val="0"/>
          <c:extLst>
            <c:ext xmlns:c16="http://schemas.microsoft.com/office/drawing/2014/chart" uri="{C3380CC4-5D6E-409C-BE32-E72D297353CC}">
              <c16:uniqueId val="{00000003-18F7-4714-AA6D-DCE67CF0F2B1}"/>
            </c:ext>
          </c:extLst>
        </c:ser>
        <c:ser>
          <c:idx val="2"/>
          <c:order val="6"/>
          <c:tx>
            <c:strRef>
              <c:f>Sheet1!$E$1</c:f>
              <c:strCache>
                <c:ptCount val="1"/>
                <c:pt idx="0">
                  <c:v>Blended Bond Yield2</c:v>
                </c:pt>
              </c:strCache>
            </c:strRef>
          </c:tx>
          <c:spPr>
            <a:ln w="28575" cap="rnd">
              <a:solidFill>
                <a:schemeClr val="accent3"/>
              </a:solidFill>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Sheet1!$E$2:$E$62</c:f>
              <c:numCache>
                <c:formatCode>General</c:formatCode>
                <c:ptCount val="61"/>
                <c:pt idx="36" formatCode="0.00%">
                  <c:v>3.1499999999999993E-2</c:v>
                </c:pt>
                <c:pt idx="37" formatCode="0.00%">
                  <c:v>3.2148979591836727E-2</c:v>
                </c:pt>
                <c:pt idx="38" formatCode="0.00%">
                  <c:v>3.2779931972789104E-2</c:v>
                </c:pt>
                <c:pt idx="39" formatCode="0.00%">
                  <c:v>3.3392857142857134E-2</c:v>
                </c:pt>
                <c:pt idx="40" formatCode="0.00%">
                  <c:v>3.3987755102040808E-2</c:v>
                </c:pt>
                <c:pt idx="41" formatCode="0.00%">
                  <c:v>3.4564625850340126E-2</c:v>
                </c:pt>
                <c:pt idx="42" formatCode="0.00%">
                  <c:v>3.5123469387755089E-2</c:v>
                </c:pt>
                <c:pt idx="43" formatCode="0.00%">
                  <c:v>3.5664285714285704E-2</c:v>
                </c:pt>
                <c:pt idx="44" formatCode="0.00%">
                  <c:v>3.6187074829931963E-2</c:v>
                </c:pt>
                <c:pt idx="45" formatCode="0.00%">
                  <c:v>3.6691836734693867E-2</c:v>
                </c:pt>
                <c:pt idx="46" formatCode="0.00%">
                  <c:v>3.7178571428571415E-2</c:v>
                </c:pt>
                <c:pt idx="47" formatCode="0.00%">
                  <c:v>3.7647278911564615E-2</c:v>
                </c:pt>
                <c:pt idx="48" formatCode="0.00%">
                  <c:v>3.8097959183673459E-2</c:v>
                </c:pt>
                <c:pt idx="49" formatCode="0.00%">
                  <c:v>3.8530612244897948E-2</c:v>
                </c:pt>
                <c:pt idx="50" formatCode="0.00%">
                  <c:v>3.8945238095238081E-2</c:v>
                </c:pt>
                <c:pt idx="51" formatCode="0.00%">
                  <c:v>3.9341836734693866E-2</c:v>
                </c:pt>
                <c:pt idx="52" formatCode="0.00%">
                  <c:v>3.9720408163265296E-2</c:v>
                </c:pt>
                <c:pt idx="53" formatCode="0.00%">
                  <c:v>4.008095238095237E-2</c:v>
                </c:pt>
                <c:pt idx="54" formatCode="0.00%">
                  <c:v>4.0423469387755089E-2</c:v>
                </c:pt>
                <c:pt idx="55" formatCode="0.00%">
                  <c:v>4.0747959183673459E-2</c:v>
                </c:pt>
                <c:pt idx="56" formatCode="0.00%">
                  <c:v>4.1054421768707473E-2</c:v>
                </c:pt>
                <c:pt idx="57" formatCode="0.00%">
                  <c:v>4.1342857142857133E-2</c:v>
                </c:pt>
                <c:pt idx="58" formatCode="0.00%">
                  <c:v>4.1613265306122436E-2</c:v>
                </c:pt>
                <c:pt idx="59" formatCode="0.00%">
                  <c:v>4.1865646258503392E-2</c:v>
                </c:pt>
                <c:pt idx="60" formatCode="0.00%">
                  <c:v>4.2099999999999992E-2</c:v>
                </c:pt>
              </c:numCache>
            </c:numRef>
          </c:val>
          <c:smooth val="0"/>
          <c:extLst>
            <c:ext xmlns:c16="http://schemas.microsoft.com/office/drawing/2014/chart" uri="{C3380CC4-5D6E-409C-BE32-E72D297353CC}">
              <c16:uniqueId val="{00000000-18F7-4714-AA6D-DCE67CF0F2B1}"/>
            </c:ext>
          </c:extLst>
        </c:ser>
        <c:dLbls>
          <c:showLegendKey val="0"/>
          <c:showVal val="0"/>
          <c:showCatName val="0"/>
          <c:showSerName val="0"/>
          <c:showPercent val="0"/>
          <c:showBubbleSize val="0"/>
        </c:dLbls>
        <c:marker val="1"/>
        <c:smooth val="0"/>
        <c:axId val="1989890928"/>
        <c:axId val="1987714928"/>
      </c:lineChart>
      <c:lineChart>
        <c:grouping val="standard"/>
        <c:varyColors val="0"/>
        <c:ser>
          <c:idx val="7"/>
          <c:order val="0"/>
          <c:tx>
            <c:strRef>
              <c:f>Sheet1!$D$1</c:f>
              <c:strCache>
                <c:ptCount val="1"/>
                <c:pt idx="0">
                  <c:v>Positive Earnings</c:v>
                </c:pt>
              </c:strCache>
            </c:strRef>
          </c:tx>
          <c:spPr>
            <a:ln w="28575" cap="rnd">
              <a:solidFill>
                <a:schemeClr val="tx1"/>
              </a:solidFill>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Sheet1!$D$2:$D$62</c:f>
              <c:numCache>
                <c:formatCode>#,##0.00</c:formatCode>
                <c:ptCount val="61"/>
                <c:pt idx="0">
                  <c:v>0</c:v>
                </c:pt>
                <c:pt idx="1">
                  <c:v>14999.999999999995</c:v>
                </c:pt>
                <c:pt idx="2">
                  <c:v>29999.999999999989</c:v>
                </c:pt>
                <c:pt idx="3">
                  <c:v>44999.999999999993</c:v>
                </c:pt>
                <c:pt idx="4">
                  <c:v>59999.999999999978</c:v>
                </c:pt>
                <c:pt idx="5">
                  <c:v>74999.999999999985</c:v>
                </c:pt>
                <c:pt idx="6">
                  <c:v>89999.999999999985</c:v>
                </c:pt>
                <c:pt idx="7">
                  <c:v>104999.99999999999</c:v>
                </c:pt>
                <c:pt idx="8">
                  <c:v>119999.99999999996</c:v>
                </c:pt>
                <c:pt idx="9">
                  <c:v>134999.99999999997</c:v>
                </c:pt>
                <c:pt idx="10">
                  <c:v>149999.99999999997</c:v>
                </c:pt>
                <c:pt idx="11">
                  <c:v>164999.99999999997</c:v>
                </c:pt>
                <c:pt idx="12">
                  <c:v>179999.99999999997</c:v>
                </c:pt>
                <c:pt idx="13">
                  <c:v>194999.99999999997</c:v>
                </c:pt>
                <c:pt idx="14">
                  <c:v>209999.99999999997</c:v>
                </c:pt>
                <c:pt idx="15">
                  <c:v>224999.99999999991</c:v>
                </c:pt>
                <c:pt idx="16">
                  <c:v>239999.99999999991</c:v>
                </c:pt>
                <c:pt idx="17">
                  <c:v>254999.99999999991</c:v>
                </c:pt>
                <c:pt idx="18">
                  <c:v>269999.99999999994</c:v>
                </c:pt>
                <c:pt idx="19">
                  <c:v>284999.99999999994</c:v>
                </c:pt>
                <c:pt idx="20">
                  <c:v>299999.99999999994</c:v>
                </c:pt>
                <c:pt idx="21">
                  <c:v>314999.99999999994</c:v>
                </c:pt>
                <c:pt idx="22">
                  <c:v>329999.99999999994</c:v>
                </c:pt>
                <c:pt idx="23">
                  <c:v>344999.99999999994</c:v>
                </c:pt>
                <c:pt idx="24">
                  <c:v>359999.99999999994</c:v>
                </c:pt>
                <c:pt idx="25">
                  <c:v>374999.99999999994</c:v>
                </c:pt>
                <c:pt idx="26">
                  <c:v>389999.99999999994</c:v>
                </c:pt>
                <c:pt idx="27">
                  <c:v>404999.99999999994</c:v>
                </c:pt>
                <c:pt idx="28">
                  <c:v>419999.99999999994</c:v>
                </c:pt>
                <c:pt idx="29">
                  <c:v>434999.99999999983</c:v>
                </c:pt>
                <c:pt idx="30">
                  <c:v>449999.99999999983</c:v>
                </c:pt>
                <c:pt idx="31">
                  <c:v>464999.99999999983</c:v>
                </c:pt>
                <c:pt idx="32">
                  <c:v>479999.99999999983</c:v>
                </c:pt>
                <c:pt idx="33">
                  <c:v>494999.99999999983</c:v>
                </c:pt>
                <c:pt idx="34">
                  <c:v>509999.99999999983</c:v>
                </c:pt>
                <c:pt idx="35">
                  <c:v>524999.99999999988</c:v>
                </c:pt>
                <c:pt idx="36">
                  <c:v>539999.99999999988</c:v>
                </c:pt>
                <c:pt idx="37">
                  <c:v>539999.99999999988</c:v>
                </c:pt>
                <c:pt idx="38">
                  <c:v>539999.99999999988</c:v>
                </c:pt>
                <c:pt idx="39">
                  <c:v>539999.99999999988</c:v>
                </c:pt>
                <c:pt idx="40">
                  <c:v>539999.99999999988</c:v>
                </c:pt>
                <c:pt idx="41">
                  <c:v>539999.99999999988</c:v>
                </c:pt>
                <c:pt idx="42">
                  <c:v>539999.99999999988</c:v>
                </c:pt>
                <c:pt idx="43">
                  <c:v>539999.99999999988</c:v>
                </c:pt>
                <c:pt idx="44">
                  <c:v>539999.99999999988</c:v>
                </c:pt>
                <c:pt idx="45">
                  <c:v>539999.99999999988</c:v>
                </c:pt>
                <c:pt idx="46">
                  <c:v>539999.99999999988</c:v>
                </c:pt>
                <c:pt idx="47">
                  <c:v>539999.99999999988</c:v>
                </c:pt>
                <c:pt idx="48">
                  <c:v>539999.99999999988</c:v>
                </c:pt>
                <c:pt idx="49">
                  <c:v>539999.99999999988</c:v>
                </c:pt>
                <c:pt idx="50">
                  <c:v>539999.99999999988</c:v>
                </c:pt>
                <c:pt idx="51">
                  <c:v>539999.99999999988</c:v>
                </c:pt>
                <c:pt idx="52">
                  <c:v>539999.99999999988</c:v>
                </c:pt>
                <c:pt idx="53">
                  <c:v>539999.99999999988</c:v>
                </c:pt>
                <c:pt idx="54">
                  <c:v>539999.99999999988</c:v>
                </c:pt>
                <c:pt idx="55">
                  <c:v>539999.99999999988</c:v>
                </c:pt>
                <c:pt idx="56">
                  <c:v>539999.99999999988</c:v>
                </c:pt>
                <c:pt idx="57">
                  <c:v>539999.99999999988</c:v>
                </c:pt>
                <c:pt idx="58">
                  <c:v>539999.99999999988</c:v>
                </c:pt>
                <c:pt idx="59">
                  <c:v>539999.99999999988</c:v>
                </c:pt>
                <c:pt idx="60">
                  <c:v>539999.99999999988</c:v>
                </c:pt>
              </c:numCache>
            </c:numRef>
          </c:val>
          <c:smooth val="0"/>
          <c:extLst>
            <c:ext xmlns:c16="http://schemas.microsoft.com/office/drawing/2014/chart" uri="{C3380CC4-5D6E-409C-BE32-E72D297353CC}">
              <c16:uniqueId val="{00000002-CD87-4D8F-BE45-066DC86B123F}"/>
            </c:ext>
          </c:extLst>
        </c:ser>
        <c:ser>
          <c:idx val="0"/>
          <c:order val="7"/>
          <c:tx>
            <c:strRef>
              <c:f>Sheet1!$I$1</c:f>
              <c:strCache>
                <c:ptCount val="1"/>
                <c:pt idx="0">
                  <c:v>Retainable Earnings</c:v>
                </c:pt>
              </c:strCache>
            </c:strRef>
          </c:tx>
          <c:spPr>
            <a:ln w="28575" cap="rnd">
              <a:solidFill>
                <a:srgbClr val="00B050"/>
              </a:solidFill>
              <a:round/>
            </a:ln>
            <a:effectLst/>
          </c:spPr>
          <c:marker>
            <c:symbol val="none"/>
          </c:marker>
          <c:cat>
            <c:numRef>
              <c:f>Sheet1!$A$2:$A$62</c:f>
              <c:numCache>
                <c:formatCode>General</c:formatCode>
                <c:ptCount val="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numCache>
            </c:numRef>
          </c:cat>
          <c:val>
            <c:numRef>
              <c:f>Sheet1!$I$2:$I$62</c:f>
              <c:numCache>
                <c:formatCode>#,##0.00</c:formatCode>
                <c:ptCount val="6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-6.2450045135165055E-10</c:v>
                </c:pt>
                <c:pt idx="37">
                  <c:v>58408.163265305368</c:v>
                </c:pt>
                <c:pt idx="38">
                  <c:v>115193.87755101938</c:v>
                </c:pt>
                <c:pt idx="39">
                  <c:v>170357.14285714203</c:v>
                </c:pt>
                <c:pt idx="40">
                  <c:v>223897.95918367268</c:v>
                </c:pt>
                <c:pt idx="41">
                  <c:v>275816.32653061132</c:v>
                </c:pt>
                <c:pt idx="42">
                  <c:v>326112.24489795801</c:v>
                </c:pt>
                <c:pt idx="43">
                  <c:v>374785.71428571333</c:v>
                </c:pt>
                <c:pt idx="44">
                  <c:v>421836.73469387664</c:v>
                </c:pt>
                <c:pt idx="45">
                  <c:v>467265.30612244795</c:v>
                </c:pt>
                <c:pt idx="46">
                  <c:v>511071.4285714273</c:v>
                </c:pt>
                <c:pt idx="47">
                  <c:v>539999.99999999988</c:v>
                </c:pt>
                <c:pt idx="48">
                  <c:v>539999.99999999988</c:v>
                </c:pt>
                <c:pt idx="49">
                  <c:v>539999.99999999988</c:v>
                </c:pt>
                <c:pt idx="50">
                  <c:v>539999.99999999988</c:v>
                </c:pt>
                <c:pt idx="51">
                  <c:v>539999.99999999988</c:v>
                </c:pt>
                <c:pt idx="52">
                  <c:v>539999.99999999988</c:v>
                </c:pt>
                <c:pt idx="53">
                  <c:v>539999.99999999988</c:v>
                </c:pt>
                <c:pt idx="54">
                  <c:v>539999.99999999988</c:v>
                </c:pt>
                <c:pt idx="55">
                  <c:v>539999.99999999988</c:v>
                </c:pt>
                <c:pt idx="56">
                  <c:v>539999.99999999988</c:v>
                </c:pt>
                <c:pt idx="57">
                  <c:v>539999.99999999988</c:v>
                </c:pt>
                <c:pt idx="58">
                  <c:v>539999.99999999988</c:v>
                </c:pt>
                <c:pt idx="59">
                  <c:v>539999.99999999988</c:v>
                </c:pt>
                <c:pt idx="60">
                  <c:v>539999.99999999988</c:v>
                </c:pt>
              </c:numCache>
            </c:numRef>
          </c:val>
          <c:smooth val="0"/>
          <c:extLst>
            <c:ext xmlns:c16="http://schemas.microsoft.com/office/drawing/2014/chart" uri="{C3380CC4-5D6E-409C-BE32-E72D297353CC}">
              <c16:uniqueId val="{00000000-CDCE-49F2-9A21-A1C362837C0D}"/>
            </c:ext>
          </c:extLst>
        </c:ser>
        <c:dLbls>
          <c:showLegendKey val="0"/>
          <c:showVal val="0"/>
          <c:showCatName val="0"/>
          <c:showSerName val="0"/>
          <c:showPercent val="0"/>
          <c:showBubbleSize val="0"/>
        </c:dLbls>
        <c:marker val="1"/>
        <c:smooth val="0"/>
        <c:axId val="243423247"/>
        <c:axId val="35020271"/>
      </c:lineChart>
      <c:catAx>
        <c:axId val="198989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7714928"/>
        <c:crosses val="autoZero"/>
        <c:auto val="1"/>
        <c:lblAlgn val="ctr"/>
        <c:lblOffset val="100"/>
        <c:tickLblSkip val="6"/>
        <c:tickMarkSkip val="6"/>
        <c:noMultiLvlLbl val="0"/>
      </c:catAx>
      <c:valAx>
        <c:axId val="1987714928"/>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9890928"/>
        <c:crosses val="autoZero"/>
        <c:crossBetween val="between"/>
      </c:valAx>
      <c:valAx>
        <c:axId val="35020271"/>
        <c:scaling>
          <c:orientation val="minMax"/>
          <c:min val="0"/>
        </c:scaling>
        <c:delete val="0"/>
        <c:axPos val="r"/>
        <c:numFmt formatCode="&quot;$&quot;#,##0.0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3423247"/>
        <c:crosses val="max"/>
        <c:crossBetween val="between"/>
      </c:valAx>
      <c:catAx>
        <c:axId val="243423247"/>
        <c:scaling>
          <c:orientation val="minMax"/>
        </c:scaling>
        <c:delete val="1"/>
        <c:axPos val="b"/>
        <c:numFmt formatCode="General" sourceLinked="1"/>
        <c:majorTickMark val="out"/>
        <c:minorTickMark val="none"/>
        <c:tickLblPos val="nextTo"/>
        <c:crossAx val="35020271"/>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r>
              <a:rPr lang="en-US" sz="3200" b="1" dirty="0"/>
              <a:t>Summary of MTEB Benefits over Standard ($30mm) </a:t>
            </a:r>
          </a:p>
        </c:rich>
      </c:tx>
      <c:layout>
        <c:manualLayout>
          <c:xMode val="edge"/>
          <c:yMode val="edge"/>
          <c:x val="0.16496734211225869"/>
          <c:y val="1.852472099206497E-2"/>
        </c:manualLayout>
      </c:layout>
      <c:overlay val="0"/>
      <c:spPr>
        <a:noFill/>
        <a:ln>
          <a:noFill/>
        </a:ln>
        <a:effectLst/>
      </c:spPr>
      <c:txPr>
        <a:bodyPr rot="0" spcFirstLastPara="1" vertOverflow="ellipsis" vert="horz" wrap="square" anchor="ctr" anchorCtr="1"/>
        <a:lstStyle/>
        <a:p>
          <a:pPr>
            <a:defRPr sz="3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1613818403347846E-2"/>
          <c:y val="0.10095861614227139"/>
          <c:w val="0.88834028709671664"/>
          <c:h val="0.72287857115366327"/>
        </c:manualLayout>
      </c:layout>
      <c:barChart>
        <c:barDir val="col"/>
        <c:grouping val="stacked"/>
        <c:varyColors val="0"/>
        <c:ser>
          <c:idx val="0"/>
          <c:order val="0"/>
          <c:tx>
            <c:strRef>
              <c:f>'30mm'!$N$3</c:f>
              <c:strCache>
                <c:ptCount val="1"/>
                <c:pt idx="0">
                  <c:v>MTEB Add'l Perm Proceeds</c:v>
                </c:pt>
              </c:strCache>
            </c:strRef>
          </c:tx>
          <c:spPr>
            <a:solidFill>
              <a:schemeClr val="accent4">
                <a:lumMod val="60000"/>
                <a:lumOff val="40000"/>
              </a:schemeClr>
            </a:solidFill>
            <a:ln>
              <a:solidFill>
                <a:schemeClr val="tx1"/>
              </a:solidFill>
            </a:ln>
            <a:effectLst/>
          </c:spPr>
          <c:invertIfNegative val="0"/>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'30mm'!$N$4:$N$43</c:f>
              <c:numCache>
                <c:formatCode>_(* #,##0.00_);_(* \(#,##0.00\);_(* "-"??_);_(@_)</c:formatCode>
                <c:ptCount val="40"/>
                <c:pt idx="0">
                  <c:v>1321000</c:v>
                </c:pt>
                <c:pt idx="1">
                  <c:v>2067000</c:v>
                </c:pt>
                <c:pt idx="2">
                  <c:v>2886000</c:v>
                </c:pt>
                <c:pt idx="3">
                  <c:v>2024000</c:v>
                </c:pt>
                <c:pt idx="4">
                  <c:v>2424000</c:v>
                </c:pt>
                <c:pt idx="5">
                  <c:v>1674000</c:v>
                </c:pt>
                <c:pt idx="6">
                  <c:v>915000</c:v>
                </c:pt>
                <c:pt idx="7">
                  <c:v>896000</c:v>
                </c:pt>
                <c:pt idx="8">
                  <c:v>1953000</c:v>
                </c:pt>
                <c:pt idx="9">
                  <c:v>3165000</c:v>
                </c:pt>
                <c:pt idx="10">
                  <c:v>2576000</c:v>
                </c:pt>
                <c:pt idx="11">
                  <c:v>2709000</c:v>
                </c:pt>
                <c:pt idx="12">
                  <c:v>1783000</c:v>
                </c:pt>
                <c:pt idx="13">
                  <c:v>1494000</c:v>
                </c:pt>
                <c:pt idx="14">
                  <c:v>764000</c:v>
                </c:pt>
                <c:pt idx="15">
                  <c:v>1704000</c:v>
                </c:pt>
                <c:pt idx="16">
                  <c:v>1983000</c:v>
                </c:pt>
                <c:pt idx="17">
                  <c:v>1622000</c:v>
                </c:pt>
                <c:pt idx="18">
                  <c:v>1557000</c:v>
                </c:pt>
                <c:pt idx="19">
                  <c:v>244000</c:v>
                </c:pt>
                <c:pt idx="20">
                  <c:v>1127000</c:v>
                </c:pt>
                <c:pt idx="21">
                  <c:v>1574000</c:v>
                </c:pt>
                <c:pt idx="22">
                  <c:v>730000</c:v>
                </c:pt>
                <c:pt idx="23">
                  <c:v>662000</c:v>
                </c:pt>
                <c:pt idx="24">
                  <c:v>106000</c:v>
                </c:pt>
                <c:pt idx="25">
                  <c:v>1701000</c:v>
                </c:pt>
                <c:pt idx="26">
                  <c:v>-214000</c:v>
                </c:pt>
                <c:pt idx="27">
                  <c:v>1344000</c:v>
                </c:pt>
                <c:pt idx="28">
                  <c:v>105000</c:v>
                </c:pt>
                <c:pt idx="29">
                  <c:v>718000</c:v>
                </c:pt>
                <c:pt idx="30">
                  <c:v>-398000</c:v>
                </c:pt>
                <c:pt idx="31">
                  <c:v>-1052000</c:v>
                </c:pt>
                <c:pt idx="32">
                  <c:v>-1527000</c:v>
                </c:pt>
                <c:pt idx="33">
                  <c:v>-1053000</c:v>
                </c:pt>
                <c:pt idx="34">
                  <c:v>159000</c:v>
                </c:pt>
                <c:pt idx="35">
                  <c:v>-426000</c:v>
                </c:pt>
                <c:pt idx="36">
                  <c:v>0</c:v>
                </c:pt>
                <c:pt idx="37">
                  <c:v>0</c:v>
                </c:pt>
                <c:pt idx="38">
                  <c:v>0</c:v>
                </c:pt>
                <c:pt idx="39">
                  <c:v>0</c:v>
                </c:pt>
              </c:numCache>
            </c:numRef>
          </c:val>
          <c:extLst>
            <c:ext xmlns:c16="http://schemas.microsoft.com/office/drawing/2014/chart" uri="{C3380CC4-5D6E-409C-BE32-E72D297353CC}">
              <c16:uniqueId val="{00000000-B2E3-4B12-8DAA-76ACA25A8E8C}"/>
            </c:ext>
          </c:extLst>
        </c:ser>
        <c:ser>
          <c:idx val="1"/>
          <c:order val="1"/>
          <c:tx>
            <c:strRef>
              <c:f>'30mm'!$O$3</c:f>
              <c:strCache>
                <c:ptCount val="1"/>
                <c:pt idx="0">
                  <c:v>MTEB Add'l Equity</c:v>
                </c:pt>
              </c:strCache>
            </c:strRef>
          </c:tx>
          <c:spPr>
            <a:solidFill>
              <a:srgbClr val="92D050"/>
            </a:solidFill>
            <a:ln>
              <a:solidFill>
                <a:schemeClr val="tx1"/>
              </a:solidFill>
            </a:ln>
            <a:effectLst/>
          </c:spPr>
          <c:invertIfNegative val="0"/>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'30mm'!$O$4:$O$43</c:f>
              <c:numCache>
                <c:formatCode>_(* #,##0.00_);_(* \(#,##0.00\);_(* "-"??_);_(@_)</c:formatCode>
                <c:ptCount val="40"/>
                <c:pt idx="0">
                  <c:v>1005300.7999999999</c:v>
                </c:pt>
                <c:pt idx="1">
                  <c:v>956787.29999999993</c:v>
                </c:pt>
                <c:pt idx="2">
                  <c:v>958977.6</c:v>
                </c:pt>
                <c:pt idx="3">
                  <c:v>1001891.1</c:v>
                </c:pt>
                <c:pt idx="4">
                  <c:v>922809.99999999988</c:v>
                </c:pt>
                <c:pt idx="5">
                  <c:v>956787.29999999993</c:v>
                </c:pt>
                <c:pt idx="6">
                  <c:v>904199.79999999993</c:v>
                </c:pt>
                <c:pt idx="7">
                  <c:v>922342.39999999991</c:v>
                </c:pt>
                <c:pt idx="8">
                  <c:v>924212.79999999993</c:v>
                </c:pt>
                <c:pt idx="9">
                  <c:v>945895.99999999988</c:v>
                </c:pt>
                <c:pt idx="10">
                  <c:v>968468.89999999991</c:v>
                </c:pt>
                <c:pt idx="11">
                  <c:v>991449.89999999991</c:v>
                </c:pt>
                <c:pt idx="12">
                  <c:v>986852.64999999991</c:v>
                </c:pt>
                <c:pt idx="13">
                  <c:v>983174.85</c:v>
                </c:pt>
                <c:pt idx="14">
                  <c:v>984094.29999999993</c:v>
                </c:pt>
                <c:pt idx="15">
                  <c:v>975214.1</c:v>
                </c:pt>
                <c:pt idx="16">
                  <c:v>1002249.85</c:v>
                </c:pt>
                <c:pt idx="17">
                  <c:v>1118278</c:v>
                </c:pt>
                <c:pt idx="18">
                  <c:v>1114184.75</c:v>
                </c:pt>
                <c:pt idx="19">
                  <c:v>1087298.0999999999</c:v>
                </c:pt>
                <c:pt idx="20">
                  <c:v>1017974.9999999999</c:v>
                </c:pt>
                <c:pt idx="21">
                  <c:v>963642.74999999988</c:v>
                </c:pt>
                <c:pt idx="22">
                  <c:v>975047.14999999991</c:v>
                </c:pt>
                <c:pt idx="23">
                  <c:v>968610.99999999988</c:v>
                </c:pt>
                <c:pt idx="24">
                  <c:v>964933.2</c:v>
                </c:pt>
                <c:pt idx="25">
                  <c:v>980816.2</c:v>
                </c:pt>
                <c:pt idx="26">
                  <c:v>960335.95</c:v>
                </c:pt>
                <c:pt idx="27">
                  <c:v>959356.99999999988</c:v>
                </c:pt>
                <c:pt idx="28">
                  <c:v>933223.2</c:v>
                </c:pt>
                <c:pt idx="29">
                  <c:v>985970.99999999988</c:v>
                </c:pt>
                <c:pt idx="30">
                  <c:v>998944.1</c:v>
                </c:pt>
                <c:pt idx="31">
                  <c:v>923409.2</c:v>
                </c:pt>
                <c:pt idx="32">
                  <c:v>857604.29999999993</c:v>
                </c:pt>
                <c:pt idx="33">
                  <c:v>859742.1</c:v>
                </c:pt>
                <c:pt idx="34">
                  <c:v>795479.29999999993</c:v>
                </c:pt>
                <c:pt idx="35">
                  <c:v>832050.79999999993</c:v>
                </c:pt>
                <c:pt idx="36">
                  <c:v>714000</c:v>
                </c:pt>
                <c:pt idx="37">
                  <c:v>577500</c:v>
                </c:pt>
                <c:pt idx="38">
                  <c:v>535500</c:v>
                </c:pt>
                <c:pt idx="39">
                  <c:v>451500</c:v>
                </c:pt>
              </c:numCache>
            </c:numRef>
          </c:val>
          <c:extLst>
            <c:ext xmlns:c16="http://schemas.microsoft.com/office/drawing/2014/chart" uri="{C3380CC4-5D6E-409C-BE32-E72D297353CC}">
              <c16:uniqueId val="{00000001-B2E3-4B12-8DAA-76ACA25A8E8C}"/>
            </c:ext>
          </c:extLst>
        </c:ser>
        <c:ser>
          <c:idx val="2"/>
          <c:order val="2"/>
          <c:tx>
            <c:strRef>
              <c:f>'30mm'!$P$3</c:f>
              <c:strCache>
                <c:ptCount val="1"/>
                <c:pt idx="0">
                  <c:v>MTEB Add'l Neg Arb</c:v>
                </c:pt>
              </c:strCache>
            </c:strRef>
          </c:tx>
          <c:spPr>
            <a:solidFill>
              <a:srgbClr val="FF0000"/>
            </a:solidFill>
            <a:ln>
              <a:solidFill>
                <a:schemeClr val="tx1"/>
              </a:solidFill>
            </a:ln>
            <a:effectLst/>
          </c:spPr>
          <c:invertIfNegative val="0"/>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'30mm'!$P$4:$P$43</c:f>
              <c:numCache>
                <c:formatCode>_(* #,##0.00_);_(* \(#,##0.00\);_(* "-"??_);_(@_)</c:formatCode>
                <c:ptCount val="40"/>
                <c:pt idx="0">
                  <c:v>-798432</c:v>
                </c:pt>
                <c:pt idx="1">
                  <c:v>-500517</c:v>
                </c:pt>
                <c:pt idx="2">
                  <c:v>-284904</c:v>
                </c:pt>
                <c:pt idx="3">
                  <c:v>-423819</c:v>
                </c:pt>
                <c:pt idx="4">
                  <c:v>-309900</c:v>
                </c:pt>
                <c:pt idx="5">
                  <c:v>-365517</c:v>
                </c:pt>
                <c:pt idx="6">
                  <c:v>-707142</c:v>
                </c:pt>
                <c:pt idx="7">
                  <c:v>-559896</c:v>
                </c:pt>
                <c:pt idx="8">
                  <c:v>-333912</c:v>
                </c:pt>
                <c:pt idx="9">
                  <c:v>59160</c:v>
                </c:pt>
                <c:pt idx="10">
                  <c:v>34419</c:v>
                </c:pt>
                <c:pt idx="11">
                  <c:v>-64071</c:v>
                </c:pt>
                <c:pt idx="12">
                  <c:v>-269368.5</c:v>
                </c:pt>
                <c:pt idx="13">
                  <c:v>-244606.5</c:v>
                </c:pt>
                <c:pt idx="14">
                  <c:v>-527547</c:v>
                </c:pt>
                <c:pt idx="15">
                  <c:v>-507489</c:v>
                </c:pt>
                <c:pt idx="16">
                  <c:v>-317356.5</c:v>
                </c:pt>
                <c:pt idx="17">
                  <c:v>-607620</c:v>
                </c:pt>
                <c:pt idx="18">
                  <c:v>-410077.5</c:v>
                </c:pt>
                <c:pt idx="19">
                  <c:v>-645849</c:v>
                </c:pt>
                <c:pt idx="20">
                  <c:v>-267750</c:v>
                </c:pt>
                <c:pt idx="21">
                  <c:v>-52897.5</c:v>
                </c:pt>
                <c:pt idx="22">
                  <c:v>-569773.5</c:v>
                </c:pt>
                <c:pt idx="23">
                  <c:v>-749190</c:v>
                </c:pt>
                <c:pt idx="24">
                  <c:v>-679428</c:v>
                </c:pt>
                <c:pt idx="25">
                  <c:v>-126498</c:v>
                </c:pt>
                <c:pt idx="26">
                  <c:v>-650725.5</c:v>
                </c:pt>
                <c:pt idx="27">
                  <c:v>-385530</c:v>
                </c:pt>
                <c:pt idx="28">
                  <c:v>-354528</c:v>
                </c:pt>
                <c:pt idx="29">
                  <c:v>-328590</c:v>
                </c:pt>
                <c:pt idx="30">
                  <c:v>-564189</c:v>
                </c:pt>
                <c:pt idx="31">
                  <c:v>-789468</c:v>
                </c:pt>
                <c:pt idx="32">
                  <c:v>-1137447</c:v>
                </c:pt>
                <c:pt idx="33">
                  <c:v>-1101609</c:v>
                </c:pt>
                <c:pt idx="34">
                  <c:v>-925197</c:v>
                </c:pt>
                <c:pt idx="35">
                  <c:v>-982932</c:v>
                </c:pt>
                <c:pt idx="36">
                  <c:v>-729000.00000000047</c:v>
                </c:pt>
                <c:pt idx="37">
                  <c:v>-1089000</c:v>
                </c:pt>
                <c:pt idx="38">
                  <c:v>-1071000</c:v>
                </c:pt>
                <c:pt idx="39">
                  <c:v>-1017000</c:v>
                </c:pt>
              </c:numCache>
            </c:numRef>
          </c:val>
          <c:extLst>
            <c:ext xmlns:c16="http://schemas.microsoft.com/office/drawing/2014/chart" uri="{C3380CC4-5D6E-409C-BE32-E72D297353CC}">
              <c16:uniqueId val="{00000002-B2E3-4B12-8DAA-76ACA25A8E8C}"/>
            </c:ext>
          </c:extLst>
        </c:ser>
        <c:ser>
          <c:idx val="3"/>
          <c:order val="3"/>
          <c:tx>
            <c:strRef>
              <c:f>'30mm'!$Q$3</c:f>
              <c:strCache>
                <c:ptCount val="1"/>
                <c:pt idx="0">
                  <c:v>MTEB Add'l COI</c:v>
                </c:pt>
              </c:strCache>
            </c:strRef>
          </c:tx>
          <c:spPr>
            <a:solidFill>
              <a:srgbClr val="7030A0"/>
            </a:solidFill>
            <a:ln>
              <a:solidFill>
                <a:schemeClr val="tx1"/>
              </a:solidFill>
            </a:ln>
            <a:effectLst/>
          </c:spPr>
          <c:invertIfNegative val="0"/>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'30mm'!$Q$4:$Q$43</c:f>
              <c:numCache>
                <c:formatCode>_(* #,##0.00_);_(* \(#,##0.00\);_(* "-"??_);_(@_)</c:formatCode>
                <c:ptCount val="40"/>
                <c:pt idx="0">
                  <c:v>-311272</c:v>
                </c:pt>
                <c:pt idx="1">
                  <c:v>-311871</c:v>
                </c:pt>
                <c:pt idx="2">
                  <c:v>-311871</c:v>
                </c:pt>
                <c:pt idx="3">
                  <c:v>-310531.5</c:v>
                </c:pt>
                <c:pt idx="4">
                  <c:v>-312996</c:v>
                </c:pt>
                <c:pt idx="5">
                  <c:v>-311871</c:v>
                </c:pt>
                <c:pt idx="6">
                  <c:v>-313576.5</c:v>
                </c:pt>
                <c:pt idx="7">
                  <c:v>-312996</c:v>
                </c:pt>
                <c:pt idx="8">
                  <c:v>-312996</c:v>
                </c:pt>
                <c:pt idx="9">
                  <c:v>-312427.5</c:v>
                </c:pt>
                <c:pt idx="10">
                  <c:v>-311871</c:v>
                </c:pt>
                <c:pt idx="11">
                  <c:v>-311059.5</c:v>
                </c:pt>
                <c:pt idx="12">
                  <c:v>-311059.5</c:v>
                </c:pt>
                <c:pt idx="13">
                  <c:v>-311059.5</c:v>
                </c:pt>
                <c:pt idx="14">
                  <c:v>-311059.5</c:v>
                </c:pt>
                <c:pt idx="15">
                  <c:v>-311326.5</c:v>
                </c:pt>
                <c:pt idx="16">
                  <c:v>-310015.5</c:v>
                </c:pt>
                <c:pt idx="17">
                  <c:v>-307131</c:v>
                </c:pt>
                <c:pt idx="18">
                  <c:v>-307357.5</c:v>
                </c:pt>
                <c:pt idx="19">
                  <c:v>-307587</c:v>
                </c:pt>
                <c:pt idx="20">
                  <c:v>-309510</c:v>
                </c:pt>
                <c:pt idx="21">
                  <c:v>-311326.5</c:v>
                </c:pt>
                <c:pt idx="22">
                  <c:v>-311059.5</c:v>
                </c:pt>
                <c:pt idx="23">
                  <c:v>-311059.5</c:v>
                </c:pt>
                <c:pt idx="24">
                  <c:v>-311059.5</c:v>
                </c:pt>
                <c:pt idx="25">
                  <c:v>-310794</c:v>
                </c:pt>
                <c:pt idx="26">
                  <c:v>-311059.5</c:v>
                </c:pt>
                <c:pt idx="27">
                  <c:v>-311326.5</c:v>
                </c:pt>
                <c:pt idx="28">
                  <c:v>-310794</c:v>
                </c:pt>
                <c:pt idx="29">
                  <c:v>-309510</c:v>
                </c:pt>
                <c:pt idx="30">
                  <c:v>-309013.5</c:v>
                </c:pt>
                <c:pt idx="31">
                  <c:v>-310794</c:v>
                </c:pt>
                <c:pt idx="32">
                  <c:v>-312709.5</c:v>
                </c:pt>
                <c:pt idx="33">
                  <c:v>-312709.5</c:v>
                </c:pt>
                <c:pt idx="34">
                  <c:v>-314169</c:v>
                </c:pt>
                <c:pt idx="35">
                  <c:v>-312996</c:v>
                </c:pt>
                <c:pt idx="36">
                  <c:v>-309500</c:v>
                </c:pt>
                <c:pt idx="37">
                  <c:v>-309500</c:v>
                </c:pt>
                <c:pt idx="38">
                  <c:v>-309500</c:v>
                </c:pt>
                <c:pt idx="39">
                  <c:v>-309500</c:v>
                </c:pt>
              </c:numCache>
            </c:numRef>
          </c:val>
          <c:extLst>
            <c:ext xmlns:c16="http://schemas.microsoft.com/office/drawing/2014/chart" uri="{C3380CC4-5D6E-409C-BE32-E72D297353CC}">
              <c16:uniqueId val="{00000003-B2E3-4B12-8DAA-76ACA25A8E8C}"/>
            </c:ext>
          </c:extLst>
        </c:ser>
        <c:dLbls>
          <c:showLegendKey val="0"/>
          <c:showVal val="0"/>
          <c:showCatName val="0"/>
          <c:showSerName val="0"/>
          <c:showPercent val="0"/>
          <c:showBubbleSize val="0"/>
        </c:dLbls>
        <c:gapWidth val="50"/>
        <c:overlap val="100"/>
        <c:axId val="1981856303"/>
        <c:axId val="1981853903"/>
      </c:barChart>
      <c:lineChart>
        <c:grouping val="standard"/>
        <c:varyColors val="0"/>
        <c:ser>
          <c:idx val="4"/>
          <c:order val="4"/>
          <c:tx>
            <c:strRef>
              <c:f>'30mm'!$R$3</c:f>
              <c:strCache>
                <c:ptCount val="1"/>
                <c:pt idx="0">
                  <c:v>Total Benefit</c:v>
                </c:pt>
              </c:strCache>
            </c:strRef>
          </c:tx>
          <c:spPr>
            <a:ln w="76200" cap="rnd">
              <a:solidFill>
                <a:schemeClr val="tx1"/>
              </a:solidFill>
              <a:round/>
            </a:ln>
            <a:effectLst/>
          </c:spPr>
          <c:marker>
            <c:symbol val="none"/>
          </c:marker>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'30mm'!$R$4:$R$43</c:f>
              <c:numCache>
                <c:formatCode>_(* #,##0.00_);_(* \(#,##0.00\);_(* "-"??_);_(@_)</c:formatCode>
                <c:ptCount val="40"/>
                <c:pt idx="0">
                  <c:v>1216596.7999999998</c:v>
                </c:pt>
                <c:pt idx="1">
                  <c:v>2211399.2999999998</c:v>
                </c:pt>
                <c:pt idx="2">
                  <c:v>3248202.6</c:v>
                </c:pt>
                <c:pt idx="3">
                  <c:v>2291540.6</c:v>
                </c:pt>
                <c:pt idx="4">
                  <c:v>2723914</c:v>
                </c:pt>
                <c:pt idx="5">
                  <c:v>1953399.2999999998</c:v>
                </c:pt>
                <c:pt idx="6">
                  <c:v>798481.29999999981</c:v>
                </c:pt>
                <c:pt idx="7">
                  <c:v>945450.39999999991</c:v>
                </c:pt>
                <c:pt idx="8">
                  <c:v>2230304.7999999998</c:v>
                </c:pt>
                <c:pt idx="9">
                  <c:v>3857628.5</c:v>
                </c:pt>
                <c:pt idx="10">
                  <c:v>3267016.9</c:v>
                </c:pt>
                <c:pt idx="11">
                  <c:v>3325319.4</c:v>
                </c:pt>
                <c:pt idx="12">
                  <c:v>2189424.65</c:v>
                </c:pt>
                <c:pt idx="13">
                  <c:v>1921508.85</c:v>
                </c:pt>
                <c:pt idx="14">
                  <c:v>909487.79999999981</c:v>
                </c:pt>
                <c:pt idx="15">
                  <c:v>1860398.6</c:v>
                </c:pt>
                <c:pt idx="16">
                  <c:v>2357877.85</c:v>
                </c:pt>
                <c:pt idx="17">
                  <c:v>1825527</c:v>
                </c:pt>
                <c:pt idx="18">
                  <c:v>1953749.75</c:v>
                </c:pt>
                <c:pt idx="19">
                  <c:v>377862.09999999986</c:v>
                </c:pt>
                <c:pt idx="20">
                  <c:v>1567715</c:v>
                </c:pt>
                <c:pt idx="21">
                  <c:v>2173418.75</c:v>
                </c:pt>
                <c:pt idx="22">
                  <c:v>824214.14999999991</c:v>
                </c:pt>
                <c:pt idx="23">
                  <c:v>570361.5</c:v>
                </c:pt>
                <c:pt idx="24">
                  <c:v>80445.699999999953</c:v>
                </c:pt>
                <c:pt idx="25">
                  <c:v>2244524.2000000002</c:v>
                </c:pt>
                <c:pt idx="26">
                  <c:v>-215449.05000000005</c:v>
                </c:pt>
                <c:pt idx="27">
                  <c:v>1606500.5</c:v>
                </c:pt>
                <c:pt idx="28">
                  <c:v>372901.19999999995</c:v>
                </c:pt>
                <c:pt idx="29">
                  <c:v>1065871</c:v>
                </c:pt>
                <c:pt idx="30">
                  <c:v>-272258.40000000002</c:v>
                </c:pt>
                <c:pt idx="31">
                  <c:v>-1228852.8</c:v>
                </c:pt>
                <c:pt idx="32">
                  <c:v>-2119552.2000000002</c:v>
                </c:pt>
                <c:pt idx="33">
                  <c:v>-1607576.4</c:v>
                </c:pt>
                <c:pt idx="34">
                  <c:v>-284886.70000000007</c:v>
                </c:pt>
                <c:pt idx="35">
                  <c:v>-889877.20000000007</c:v>
                </c:pt>
                <c:pt idx="36">
                  <c:v>-324500.00000000047</c:v>
                </c:pt>
                <c:pt idx="37">
                  <c:v>-821000</c:v>
                </c:pt>
                <c:pt idx="38">
                  <c:v>-845000</c:v>
                </c:pt>
                <c:pt idx="39">
                  <c:v>-875000</c:v>
                </c:pt>
              </c:numCache>
            </c:numRef>
          </c:val>
          <c:smooth val="0"/>
          <c:extLst>
            <c:ext xmlns:c16="http://schemas.microsoft.com/office/drawing/2014/chart" uri="{C3380CC4-5D6E-409C-BE32-E72D297353CC}">
              <c16:uniqueId val="{00000004-B2E3-4B12-8DAA-76ACA25A8E8C}"/>
            </c:ext>
          </c:extLst>
        </c:ser>
        <c:dLbls>
          <c:showLegendKey val="0"/>
          <c:showVal val="0"/>
          <c:showCatName val="0"/>
          <c:showSerName val="0"/>
          <c:showPercent val="0"/>
          <c:showBubbleSize val="0"/>
        </c:dLbls>
        <c:marker val="1"/>
        <c:smooth val="0"/>
        <c:axId val="1981856303"/>
        <c:axId val="1981853903"/>
      </c:lineChart>
      <c:catAx>
        <c:axId val="1981856303"/>
        <c:scaling>
          <c:orientation val="maxMin"/>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81853903"/>
        <c:crossesAt val="-3000000"/>
        <c:auto val="0"/>
        <c:lblAlgn val="ctr"/>
        <c:lblOffset val="100"/>
        <c:noMultiLvlLbl val="0"/>
      </c:catAx>
      <c:valAx>
        <c:axId val="1981853903"/>
        <c:scaling>
          <c:orientation val="minMax"/>
          <c:min val="-300000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981856303"/>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$30mm Construction Loan</c:v>
                </c:pt>
              </c:strCache>
            </c:strRef>
          </c:tx>
          <c:spPr>
            <a:ln w="28575" cap="rnd">
              <a:solidFill>
                <a:schemeClr val="accent1"/>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Sheet1!$B$2:$B$38</c:f>
              <c:numCache>
                <c:formatCode>#,##0.00</c:formatCode>
                <c:ptCount val="37"/>
                <c:pt idx="1">
                  <c:v>7812.5</c:v>
                </c:pt>
                <c:pt idx="2">
                  <c:v>23437.5</c:v>
                </c:pt>
                <c:pt idx="3">
                  <c:v>46875</c:v>
                </c:pt>
                <c:pt idx="4">
                  <c:v>78125</c:v>
                </c:pt>
                <c:pt idx="5">
                  <c:v>117187.5</c:v>
                </c:pt>
                <c:pt idx="6">
                  <c:v>164062.5</c:v>
                </c:pt>
                <c:pt idx="7">
                  <c:v>218750</c:v>
                </c:pt>
                <c:pt idx="8">
                  <c:v>281250</c:v>
                </c:pt>
                <c:pt idx="9">
                  <c:v>351562.5</c:v>
                </c:pt>
                <c:pt idx="10">
                  <c:v>429687.5</c:v>
                </c:pt>
                <c:pt idx="11">
                  <c:v>515625</c:v>
                </c:pt>
                <c:pt idx="12">
                  <c:v>609375</c:v>
                </c:pt>
                <c:pt idx="13">
                  <c:v>710937.5</c:v>
                </c:pt>
                <c:pt idx="14">
                  <c:v>820312.5</c:v>
                </c:pt>
                <c:pt idx="15">
                  <c:v>937500</c:v>
                </c:pt>
                <c:pt idx="16">
                  <c:v>1062500</c:v>
                </c:pt>
                <c:pt idx="17">
                  <c:v>1195312.5</c:v>
                </c:pt>
                <c:pt idx="18">
                  <c:v>1335937.5</c:v>
                </c:pt>
                <c:pt idx="19">
                  <c:v>1484375</c:v>
                </c:pt>
                <c:pt idx="20">
                  <c:v>1640625</c:v>
                </c:pt>
                <c:pt idx="21">
                  <c:v>1804687.5</c:v>
                </c:pt>
                <c:pt idx="22">
                  <c:v>1976562.5</c:v>
                </c:pt>
                <c:pt idx="23">
                  <c:v>2156250</c:v>
                </c:pt>
                <c:pt idx="24">
                  <c:v>2343750</c:v>
                </c:pt>
                <c:pt idx="25">
                  <c:v>2531250</c:v>
                </c:pt>
                <c:pt idx="26">
                  <c:v>2718750</c:v>
                </c:pt>
                <c:pt idx="27">
                  <c:v>2906250</c:v>
                </c:pt>
                <c:pt idx="28">
                  <c:v>3093750</c:v>
                </c:pt>
                <c:pt idx="29">
                  <c:v>3281250</c:v>
                </c:pt>
                <c:pt idx="30">
                  <c:v>3468750</c:v>
                </c:pt>
                <c:pt idx="31">
                  <c:v>3656250</c:v>
                </c:pt>
                <c:pt idx="32">
                  <c:v>3843750</c:v>
                </c:pt>
                <c:pt idx="33">
                  <c:v>4031250</c:v>
                </c:pt>
                <c:pt idx="34">
                  <c:v>4218750</c:v>
                </c:pt>
                <c:pt idx="35">
                  <c:v>4406250</c:v>
                </c:pt>
                <c:pt idx="36">
                  <c:v>4593750</c:v>
                </c:pt>
              </c:numCache>
            </c:numRef>
          </c:val>
          <c:smooth val="0"/>
          <c:extLst>
            <c:ext xmlns:c16="http://schemas.microsoft.com/office/drawing/2014/chart" uri="{C3380CC4-5D6E-409C-BE32-E72D297353CC}">
              <c16:uniqueId val="{00000000-D92E-453A-93A7-5DC7969F83C4}"/>
            </c:ext>
          </c:extLst>
        </c:ser>
        <c:ser>
          <c:idx val="1"/>
          <c:order val="1"/>
          <c:tx>
            <c:strRef>
              <c:f>Sheet1!$C$1</c:f>
              <c:strCache>
                <c:ptCount val="1"/>
                <c:pt idx="0">
                  <c:v>$24mm Construction Loan + $6mm Other Sources</c:v>
                </c:pt>
              </c:strCache>
            </c:strRef>
          </c:tx>
          <c:spPr>
            <a:ln w="28575" cap="rnd">
              <a:solidFill>
                <a:schemeClr val="accent2"/>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Sheet1!$C$2:$C$38</c:f>
              <c:numCache>
                <c:formatCode>#,##0.00</c:formatCode>
                <c:ptCount val="37"/>
                <c:pt idx="1">
                  <c:v>3125</c:v>
                </c:pt>
                <c:pt idx="2">
                  <c:v>9375</c:v>
                </c:pt>
                <c:pt idx="3">
                  <c:v>18750</c:v>
                </c:pt>
                <c:pt idx="4">
                  <c:v>31250</c:v>
                </c:pt>
                <c:pt idx="5">
                  <c:v>47916.67</c:v>
                </c:pt>
                <c:pt idx="6">
                  <c:v>72916.67</c:v>
                </c:pt>
                <c:pt idx="7">
                  <c:v>106250</c:v>
                </c:pt>
                <c:pt idx="8">
                  <c:v>147916.67000000001</c:v>
                </c:pt>
                <c:pt idx="9">
                  <c:v>197916.67</c:v>
                </c:pt>
                <c:pt idx="10">
                  <c:v>256250</c:v>
                </c:pt>
                <c:pt idx="11">
                  <c:v>322916.67</c:v>
                </c:pt>
                <c:pt idx="12">
                  <c:v>397916.67</c:v>
                </c:pt>
                <c:pt idx="13">
                  <c:v>481250</c:v>
                </c:pt>
                <c:pt idx="14">
                  <c:v>572916.67000000004</c:v>
                </c:pt>
                <c:pt idx="15">
                  <c:v>672916.67</c:v>
                </c:pt>
                <c:pt idx="16">
                  <c:v>781250</c:v>
                </c:pt>
                <c:pt idx="17">
                  <c:v>897916.67</c:v>
                </c:pt>
                <c:pt idx="18">
                  <c:v>1022916.67</c:v>
                </c:pt>
                <c:pt idx="19">
                  <c:v>1156250</c:v>
                </c:pt>
                <c:pt idx="20">
                  <c:v>1297916.67</c:v>
                </c:pt>
                <c:pt idx="21">
                  <c:v>1447916.67</c:v>
                </c:pt>
                <c:pt idx="22">
                  <c:v>1606250</c:v>
                </c:pt>
                <c:pt idx="23">
                  <c:v>1772916.67</c:v>
                </c:pt>
                <c:pt idx="24">
                  <c:v>1947916.67</c:v>
                </c:pt>
                <c:pt idx="25">
                  <c:v>2122916.67</c:v>
                </c:pt>
                <c:pt idx="26">
                  <c:v>2297916.67</c:v>
                </c:pt>
                <c:pt idx="27">
                  <c:v>2472916.67</c:v>
                </c:pt>
                <c:pt idx="28">
                  <c:v>2647916.67</c:v>
                </c:pt>
                <c:pt idx="29">
                  <c:v>2822916.67</c:v>
                </c:pt>
                <c:pt idx="30">
                  <c:v>2997916.67</c:v>
                </c:pt>
                <c:pt idx="31">
                  <c:v>3172916.67</c:v>
                </c:pt>
                <c:pt idx="32">
                  <c:v>3347916.67</c:v>
                </c:pt>
                <c:pt idx="33">
                  <c:v>3522916.67</c:v>
                </c:pt>
                <c:pt idx="34">
                  <c:v>3697916.67</c:v>
                </c:pt>
                <c:pt idx="35">
                  <c:v>3872916.67</c:v>
                </c:pt>
                <c:pt idx="36">
                  <c:v>4047916.67</c:v>
                </c:pt>
              </c:numCache>
            </c:numRef>
          </c:val>
          <c:smooth val="0"/>
          <c:extLst>
            <c:ext xmlns:c16="http://schemas.microsoft.com/office/drawing/2014/chart" uri="{C3380CC4-5D6E-409C-BE32-E72D297353CC}">
              <c16:uniqueId val="{00000001-D92E-453A-93A7-5DC7969F83C4}"/>
            </c:ext>
          </c:extLst>
        </c:ser>
        <c:dLbls>
          <c:showLegendKey val="0"/>
          <c:showVal val="0"/>
          <c:showCatName val="0"/>
          <c:showSerName val="0"/>
          <c:showPercent val="0"/>
          <c:showBubbleSize val="0"/>
        </c:dLbls>
        <c:smooth val="0"/>
        <c:axId val="1418665663"/>
        <c:axId val="727098591"/>
      </c:lineChart>
      <c:catAx>
        <c:axId val="141866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7098591"/>
        <c:crosses val="autoZero"/>
        <c:auto val="1"/>
        <c:lblAlgn val="ctr"/>
        <c:lblOffset val="100"/>
        <c:tickLblSkip val="6"/>
        <c:tickMarkSkip val="6"/>
        <c:noMultiLvlLbl val="0"/>
      </c:catAx>
      <c:valAx>
        <c:axId val="727098591"/>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8665663"/>
        <c:crosses val="autoZero"/>
        <c:crossBetween val="between"/>
        <c:majorUnit val="1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Standard Bond Structure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Construction Loan Interest</c:v>
                </c:pt>
              </c:strCache>
            </c:strRef>
          </c:tx>
          <c:spPr>
            <a:solidFill>
              <a:schemeClr val="accent1"/>
            </a:solidFill>
            <a:ln>
              <a:noFill/>
            </a:ln>
            <a:effectLst/>
          </c:spPr>
          <c:invertIfNegative val="0"/>
          <c:cat>
            <c:strRef>
              <c:f>Sheet1!$A$2:$A$3</c:f>
              <c:strCache>
                <c:ptCount val="2"/>
                <c:pt idx="0">
                  <c:v>Interest Cost Through Completion</c:v>
                </c:pt>
                <c:pt idx="1">
                  <c:v>Estimated Equity Generated</c:v>
                </c:pt>
              </c:strCache>
            </c:strRef>
          </c:cat>
          <c:val>
            <c:numRef>
              <c:f>Sheet1!$B$2:$B$3</c:f>
              <c:numCache>
                <c:formatCode>General</c:formatCode>
                <c:ptCount val="2"/>
                <c:pt idx="0">
                  <c:v>2200000</c:v>
                </c:pt>
                <c:pt idx="1">
                  <c:v>0</c:v>
                </c:pt>
              </c:numCache>
            </c:numRef>
          </c:val>
          <c:extLst>
            <c:ext xmlns:c16="http://schemas.microsoft.com/office/drawing/2014/chart" uri="{C3380CC4-5D6E-409C-BE32-E72D297353CC}">
              <c16:uniqueId val="{00000000-E059-4A96-9C23-B42C48BCF5C0}"/>
            </c:ext>
          </c:extLst>
        </c:ser>
        <c:ser>
          <c:idx val="1"/>
          <c:order val="1"/>
          <c:tx>
            <c:strRef>
              <c:f>Sheet1!$C$1</c:f>
              <c:strCache>
                <c:ptCount val="1"/>
                <c:pt idx="0">
                  <c:v>Column1</c:v>
                </c:pt>
              </c:strCache>
            </c:strRef>
          </c:tx>
          <c:spPr>
            <a:solidFill>
              <a:schemeClr val="accent2"/>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Interest Cost Through Completion</c:v>
                </c:pt>
                <c:pt idx="1">
                  <c:v>Estimated Equity Generated</c:v>
                </c:pt>
              </c:strCache>
            </c:strRef>
          </c:cat>
          <c:val>
            <c:numRef>
              <c:f>Sheet1!$C$2:$C$3</c:f>
              <c:numCache>
                <c:formatCode>General</c:formatCode>
                <c:ptCount val="2"/>
              </c:numCache>
            </c:numRef>
          </c:val>
          <c:extLst>
            <c:ext xmlns:c16="http://schemas.microsoft.com/office/drawing/2014/chart" uri="{C3380CC4-5D6E-409C-BE32-E72D297353CC}">
              <c16:uniqueId val="{00000001-E059-4A96-9C23-B42C48BCF5C0}"/>
            </c:ext>
          </c:extLst>
        </c:ser>
        <c:ser>
          <c:idx val="2"/>
          <c:order val="2"/>
          <c:tx>
            <c:strRef>
              <c:f>Sheet1!$D$1</c:f>
              <c:strCache>
                <c:ptCount val="1"/>
                <c:pt idx="0">
                  <c:v>Equity Generated</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E059-4A96-9C23-B42C48BCF5C0}"/>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Sheet1!$A$2:$A$3</c:f>
              <c:strCache>
                <c:ptCount val="2"/>
                <c:pt idx="0">
                  <c:v>Interest Cost Through Completion</c:v>
                </c:pt>
                <c:pt idx="1">
                  <c:v>Estimated Equity Generated</c:v>
                </c:pt>
              </c:strCache>
            </c:strRef>
          </c:cat>
          <c:val>
            <c:numRef>
              <c:f>Sheet1!$D$2:$D$3</c:f>
              <c:numCache>
                <c:formatCode>General</c:formatCode>
                <c:ptCount val="2"/>
                <c:pt idx="1">
                  <c:v>775000</c:v>
                </c:pt>
              </c:numCache>
            </c:numRef>
          </c:val>
          <c:extLst>
            <c:ext xmlns:c16="http://schemas.microsoft.com/office/drawing/2014/chart" uri="{C3380CC4-5D6E-409C-BE32-E72D297353CC}">
              <c16:uniqueId val="{00000004-E059-4A96-9C23-B42C48BCF5C0}"/>
            </c:ext>
          </c:extLst>
        </c:ser>
        <c:dLbls>
          <c:showLegendKey val="0"/>
          <c:showVal val="0"/>
          <c:showCatName val="0"/>
          <c:showSerName val="0"/>
          <c:showPercent val="0"/>
          <c:showBubbleSize val="0"/>
        </c:dLbls>
        <c:gapWidth val="40"/>
        <c:overlap val="100"/>
        <c:axId val="580507151"/>
        <c:axId val="690840159"/>
      </c:barChart>
      <c:catAx>
        <c:axId val="58050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840159"/>
        <c:crosses val="autoZero"/>
        <c:auto val="1"/>
        <c:lblAlgn val="ctr"/>
        <c:lblOffset val="100"/>
        <c:noMultiLvlLbl val="0"/>
      </c:catAx>
      <c:valAx>
        <c:axId val="690840159"/>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050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Cash-Backed Forward</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Construction Loan</c:v>
                </c:pt>
              </c:strCache>
            </c:strRef>
          </c:tx>
          <c:spPr>
            <a:solidFill>
              <a:schemeClr val="accent1"/>
            </a:solidFill>
            <a:ln>
              <a:noFill/>
            </a:ln>
            <a:effectLst/>
          </c:spPr>
          <c:invertIfNegative val="0"/>
          <c:cat>
            <c:strRef>
              <c:f>Sheet1!$A$2:$A$3</c:f>
              <c:strCache>
                <c:ptCount val="2"/>
                <c:pt idx="0">
                  <c:v>Interest Cost Through Completion</c:v>
                </c:pt>
                <c:pt idx="1">
                  <c:v>Estimated Equity Generated</c:v>
                </c:pt>
              </c:strCache>
            </c:strRef>
          </c:cat>
          <c:val>
            <c:numRef>
              <c:f>Sheet1!$B$2:$B$3</c:f>
              <c:numCache>
                <c:formatCode>General</c:formatCode>
                <c:ptCount val="2"/>
                <c:pt idx="0">
                  <c:v>2200000</c:v>
                </c:pt>
                <c:pt idx="1">
                  <c:v>0</c:v>
                </c:pt>
              </c:numCache>
            </c:numRef>
          </c:val>
          <c:extLst>
            <c:ext xmlns:c16="http://schemas.microsoft.com/office/drawing/2014/chart" uri="{C3380CC4-5D6E-409C-BE32-E72D297353CC}">
              <c16:uniqueId val="{00000000-D3DC-4761-BCE5-95FFDCA68E62}"/>
            </c:ext>
          </c:extLst>
        </c:ser>
        <c:ser>
          <c:idx val="1"/>
          <c:order val="1"/>
          <c:tx>
            <c:strRef>
              <c:f>Sheet1!$C$1</c:f>
              <c:strCache>
                <c:ptCount val="1"/>
                <c:pt idx="0">
                  <c:v>Bond Interest</c:v>
                </c:pt>
              </c:strCache>
            </c:strRef>
          </c:tx>
          <c:spPr>
            <a:solidFill>
              <a:schemeClr val="accent2"/>
            </a:solidFill>
            <a:ln>
              <a:noFill/>
            </a:ln>
            <a:effectLst/>
          </c:spPr>
          <c:invertIfNegative val="0"/>
          <c:cat>
            <c:strRef>
              <c:f>Sheet1!$A$2:$A$3</c:f>
              <c:strCache>
                <c:ptCount val="2"/>
                <c:pt idx="0">
                  <c:v>Interest Cost Through Completion</c:v>
                </c:pt>
                <c:pt idx="1">
                  <c:v>Estimated Equity Generated</c:v>
                </c:pt>
              </c:strCache>
            </c:strRef>
          </c:cat>
          <c:val>
            <c:numRef>
              <c:f>Sheet1!$C$2:$C$3</c:f>
              <c:numCache>
                <c:formatCode>General</c:formatCode>
                <c:ptCount val="2"/>
                <c:pt idx="0">
                  <c:v>1900000</c:v>
                </c:pt>
                <c:pt idx="1">
                  <c:v>0</c:v>
                </c:pt>
              </c:numCache>
            </c:numRef>
          </c:val>
          <c:extLst>
            <c:ext xmlns:c16="http://schemas.microsoft.com/office/drawing/2014/chart" uri="{C3380CC4-5D6E-409C-BE32-E72D297353CC}">
              <c16:uniqueId val="{00000001-D3DC-4761-BCE5-95FFDCA68E62}"/>
            </c:ext>
          </c:extLst>
        </c:ser>
        <c:ser>
          <c:idx val="2"/>
          <c:order val="2"/>
          <c:tx>
            <c:strRef>
              <c:f>Sheet1!$D$1</c:f>
              <c:strCache>
                <c:ptCount val="1"/>
                <c:pt idx="0">
                  <c:v>Column1</c:v>
                </c:pt>
              </c:strCache>
            </c:strRef>
          </c:tx>
          <c:spPr>
            <a:solidFill>
              <a:schemeClr val="accent3"/>
            </a:solidFill>
            <a:ln>
              <a:noFill/>
            </a:ln>
            <a:effectLst/>
          </c:spPr>
          <c:invertIfNegative val="0"/>
          <c:cat>
            <c:strRef>
              <c:f>Sheet1!$A$2:$A$3</c:f>
              <c:strCache>
                <c:ptCount val="2"/>
                <c:pt idx="0">
                  <c:v>Interest Cost Through Completion</c:v>
                </c:pt>
                <c:pt idx="1">
                  <c:v>Estimated Equity Generated</c:v>
                </c:pt>
              </c:strCache>
            </c:strRef>
          </c:cat>
          <c:val>
            <c:numRef>
              <c:f>Sheet1!$D$2:$D$3</c:f>
              <c:numCache>
                <c:formatCode>General</c:formatCode>
                <c:ptCount val="2"/>
                <c:pt idx="1">
                  <c:v>775000</c:v>
                </c:pt>
              </c:numCache>
            </c:numRef>
          </c:val>
          <c:extLst>
            <c:ext xmlns:c16="http://schemas.microsoft.com/office/drawing/2014/chart" uri="{C3380CC4-5D6E-409C-BE32-E72D297353CC}">
              <c16:uniqueId val="{00000002-D3DC-4761-BCE5-95FFDCA68E62}"/>
            </c:ext>
          </c:extLst>
        </c:ser>
        <c:ser>
          <c:idx val="3"/>
          <c:order val="3"/>
          <c:tx>
            <c:strRef>
              <c:f>Sheet1!$E$1</c:f>
              <c:strCache>
                <c:ptCount val="1"/>
                <c:pt idx="0">
                  <c:v>Equity Generated</c:v>
                </c:pt>
              </c:strCache>
            </c:strRef>
          </c:tx>
          <c:spPr>
            <a:solidFill>
              <a:srgbClr val="00B050"/>
            </a:solidFill>
            <a:ln w="25400">
              <a:solidFill>
                <a:schemeClr val="tx1"/>
              </a:solidFill>
            </a:ln>
            <a:effectLst/>
          </c:spPr>
          <c:invertIfNegative val="0"/>
          <c:cat>
            <c:strRef>
              <c:f>Sheet1!$A$2:$A$3</c:f>
              <c:strCache>
                <c:ptCount val="2"/>
                <c:pt idx="0">
                  <c:v>Interest Cost Through Completion</c:v>
                </c:pt>
                <c:pt idx="1">
                  <c:v>Estimated Equity Generated</c:v>
                </c:pt>
              </c:strCache>
            </c:strRef>
          </c:cat>
          <c:val>
            <c:numRef>
              <c:f>Sheet1!$E$2:$E$3</c:f>
              <c:numCache>
                <c:formatCode>General</c:formatCode>
                <c:ptCount val="2"/>
                <c:pt idx="1">
                  <c:v>665000</c:v>
                </c:pt>
              </c:numCache>
            </c:numRef>
          </c:val>
          <c:extLst>
            <c:ext xmlns:c16="http://schemas.microsoft.com/office/drawing/2014/chart" uri="{C3380CC4-5D6E-409C-BE32-E72D297353CC}">
              <c16:uniqueId val="{00000004-D3DC-4761-BCE5-95FFDCA68E62}"/>
            </c:ext>
          </c:extLst>
        </c:ser>
        <c:dLbls>
          <c:showLegendKey val="0"/>
          <c:showVal val="0"/>
          <c:showCatName val="0"/>
          <c:showSerName val="0"/>
          <c:showPercent val="0"/>
          <c:showBubbleSize val="0"/>
        </c:dLbls>
        <c:gapWidth val="40"/>
        <c:overlap val="100"/>
        <c:axId val="580507151"/>
        <c:axId val="690840159"/>
      </c:barChart>
      <c:catAx>
        <c:axId val="58050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840159"/>
        <c:crosses val="autoZero"/>
        <c:auto val="1"/>
        <c:lblAlgn val="ctr"/>
        <c:lblOffset val="100"/>
        <c:noMultiLvlLbl val="0"/>
      </c:catAx>
      <c:valAx>
        <c:axId val="690840159"/>
        <c:scaling>
          <c:orientation val="minMax"/>
          <c:max val="45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050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j-lt"/>
                <a:ea typeface="+mn-ea"/>
                <a:cs typeface="+mn-cs"/>
              </a:defRPr>
            </a:pPr>
            <a:r>
              <a:rPr lang="en-US" sz="3200" b="0" dirty="0">
                <a:solidFill>
                  <a:schemeClr val="tx1"/>
                </a:solidFill>
                <a:latin typeface="+mj-lt"/>
              </a:rPr>
              <a:t>Summary of CBF Benefits over Standard</a:t>
            </a:r>
            <a:r>
              <a:rPr lang="en-US" sz="3200" b="0" baseline="0" dirty="0">
                <a:solidFill>
                  <a:schemeClr val="tx1"/>
                </a:solidFill>
                <a:latin typeface="+mj-lt"/>
              </a:rPr>
              <a:t> ($30mm)</a:t>
            </a:r>
            <a:r>
              <a:rPr lang="en-US" sz="3200" b="0" dirty="0">
                <a:solidFill>
                  <a:schemeClr val="tx1"/>
                </a:solidFill>
                <a:latin typeface="+mj-lt"/>
              </a:rPr>
              <a:t> </a:t>
            </a:r>
          </a:p>
        </c:rich>
      </c:tx>
      <c:layout>
        <c:manualLayout>
          <c:xMode val="edge"/>
          <c:yMode val="edge"/>
          <c:x val="0.19309235564304461"/>
          <c:y val="1.8587420740508634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manualLayout>
          <c:layoutTarget val="inner"/>
          <c:xMode val="edge"/>
          <c:yMode val="edge"/>
          <c:x val="8.1613818403347846E-2"/>
          <c:y val="0.10067435637836274"/>
          <c:w val="0.88834028709671664"/>
          <c:h val="0.7231002821633199"/>
        </c:manualLayout>
      </c:layout>
      <c:barChart>
        <c:barDir val="col"/>
        <c:grouping val="stacked"/>
        <c:varyColors val="0"/>
        <c:ser>
          <c:idx val="0"/>
          <c:order val="0"/>
          <c:tx>
            <c:strRef>
              <c:f>'30mm'!$T$3</c:f>
              <c:strCache>
                <c:ptCount val="1"/>
                <c:pt idx="0">
                  <c:v>CBF Add'l Equity</c:v>
                </c:pt>
              </c:strCache>
            </c:strRef>
          </c:tx>
          <c:spPr>
            <a:solidFill>
              <a:srgbClr val="92D050"/>
            </a:solidFill>
            <a:ln>
              <a:solidFill>
                <a:schemeClr val="tx1"/>
              </a:solidFill>
            </a:ln>
            <a:effectLst/>
          </c:spPr>
          <c:invertIfNegative val="0"/>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'30mm'!$T$4:$T$43</c:f>
              <c:numCache>
                <c:formatCode>_(* #,##0.00_);_(* \(#,##0.00\);_(* "-"??_);_(@_)</c:formatCode>
                <c:ptCount val="40"/>
                <c:pt idx="0">
                  <c:v>714000</c:v>
                </c:pt>
                <c:pt idx="1">
                  <c:v>693000</c:v>
                </c:pt>
                <c:pt idx="2">
                  <c:v>724500</c:v>
                </c:pt>
                <c:pt idx="3">
                  <c:v>756000</c:v>
                </c:pt>
                <c:pt idx="4">
                  <c:v>672000</c:v>
                </c:pt>
                <c:pt idx="5">
                  <c:v>693000</c:v>
                </c:pt>
                <c:pt idx="6">
                  <c:v>619500</c:v>
                </c:pt>
                <c:pt idx="7">
                  <c:v>661500</c:v>
                </c:pt>
                <c:pt idx="8">
                  <c:v>703500</c:v>
                </c:pt>
                <c:pt idx="9">
                  <c:v>787500</c:v>
                </c:pt>
                <c:pt idx="10">
                  <c:v>861000</c:v>
                </c:pt>
                <c:pt idx="11">
                  <c:v>819000</c:v>
                </c:pt>
                <c:pt idx="12">
                  <c:v>766500</c:v>
                </c:pt>
                <c:pt idx="13">
                  <c:v>724500</c:v>
                </c:pt>
                <c:pt idx="14">
                  <c:v>735000</c:v>
                </c:pt>
                <c:pt idx="15">
                  <c:v>724500</c:v>
                </c:pt>
                <c:pt idx="16">
                  <c:v>787500</c:v>
                </c:pt>
                <c:pt idx="17">
                  <c:v>944999.99999999988</c:v>
                </c:pt>
                <c:pt idx="18">
                  <c:v>965999.99999999988</c:v>
                </c:pt>
                <c:pt idx="19">
                  <c:v>850500</c:v>
                </c:pt>
                <c:pt idx="20">
                  <c:v>787500</c:v>
                </c:pt>
                <c:pt idx="21">
                  <c:v>819000</c:v>
                </c:pt>
                <c:pt idx="22">
                  <c:v>850500</c:v>
                </c:pt>
                <c:pt idx="23">
                  <c:v>777000</c:v>
                </c:pt>
                <c:pt idx="24">
                  <c:v>735000</c:v>
                </c:pt>
                <c:pt idx="25">
                  <c:v>819000</c:v>
                </c:pt>
                <c:pt idx="26">
                  <c:v>682500</c:v>
                </c:pt>
                <c:pt idx="27">
                  <c:v>766500</c:v>
                </c:pt>
                <c:pt idx="28">
                  <c:v>819000</c:v>
                </c:pt>
                <c:pt idx="29">
                  <c:v>903000</c:v>
                </c:pt>
                <c:pt idx="30">
                  <c:v>871500</c:v>
                </c:pt>
                <c:pt idx="31">
                  <c:v>714000</c:v>
                </c:pt>
                <c:pt idx="32">
                  <c:v>598500</c:v>
                </c:pt>
                <c:pt idx="33">
                  <c:v>640500</c:v>
                </c:pt>
                <c:pt idx="34">
                  <c:v>661500</c:v>
                </c:pt>
                <c:pt idx="35">
                  <c:v>661500</c:v>
                </c:pt>
                <c:pt idx="36">
                  <c:v>556500</c:v>
                </c:pt>
                <c:pt idx="37">
                  <c:v>378000</c:v>
                </c:pt>
                <c:pt idx="38">
                  <c:v>304500</c:v>
                </c:pt>
                <c:pt idx="39">
                  <c:v>125999.99999999999</c:v>
                </c:pt>
              </c:numCache>
            </c:numRef>
          </c:val>
          <c:extLst>
            <c:ext xmlns:c16="http://schemas.microsoft.com/office/drawing/2014/chart" uri="{C3380CC4-5D6E-409C-BE32-E72D297353CC}">
              <c16:uniqueId val="{00000000-18E7-4966-BB05-AF94E5CFB98B}"/>
            </c:ext>
          </c:extLst>
        </c:ser>
        <c:ser>
          <c:idx val="1"/>
          <c:order val="1"/>
          <c:tx>
            <c:strRef>
              <c:f>'30mm'!$U$3</c:f>
              <c:strCache>
                <c:ptCount val="1"/>
                <c:pt idx="0">
                  <c:v>CBF Earnings</c:v>
                </c:pt>
              </c:strCache>
            </c:strRef>
          </c:tx>
          <c:spPr>
            <a:solidFill>
              <a:srgbClr val="FF0000"/>
            </a:solidFill>
            <a:ln>
              <a:solidFill>
                <a:schemeClr val="tx1"/>
              </a:solidFill>
            </a:ln>
            <a:effectLst/>
          </c:spPr>
          <c:invertIfNegative val="0"/>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'30mm'!$U$4:$U$43</c:f>
              <c:numCache>
                <c:formatCode>_(* #,##0.00_);_(* \(#,##0.00\);_(* "-"??_);_(@_)</c:formatCode>
                <c:ptCount val="40"/>
                <c:pt idx="0">
                  <c:v>449999.99999999953</c:v>
                </c:pt>
                <c:pt idx="1">
                  <c:v>630000</c:v>
                </c:pt>
                <c:pt idx="2">
                  <c:v>719999.99999999953</c:v>
                </c:pt>
                <c:pt idx="3">
                  <c:v>630000</c:v>
                </c:pt>
                <c:pt idx="4">
                  <c:v>765000</c:v>
                </c:pt>
                <c:pt idx="5">
                  <c:v>765000</c:v>
                </c:pt>
                <c:pt idx="6">
                  <c:v>513000</c:v>
                </c:pt>
                <c:pt idx="7">
                  <c:v>558000</c:v>
                </c:pt>
                <c:pt idx="8">
                  <c:v>611999.99999999953</c:v>
                </c:pt>
                <c:pt idx="9">
                  <c:v>738000</c:v>
                </c:pt>
                <c:pt idx="10">
                  <c:v>495000</c:v>
                </c:pt>
                <c:pt idx="11">
                  <c:v>675000</c:v>
                </c:pt>
                <c:pt idx="12">
                  <c:v>675000</c:v>
                </c:pt>
                <c:pt idx="13">
                  <c:v>863999.99999999953</c:v>
                </c:pt>
                <c:pt idx="14">
                  <c:v>540000</c:v>
                </c:pt>
                <c:pt idx="15">
                  <c:v>566999.99999999953</c:v>
                </c:pt>
                <c:pt idx="16">
                  <c:v>603000</c:v>
                </c:pt>
                <c:pt idx="17">
                  <c:v>135000</c:v>
                </c:pt>
                <c:pt idx="18">
                  <c:v>225000</c:v>
                </c:pt>
                <c:pt idx="19">
                  <c:v>369000</c:v>
                </c:pt>
                <c:pt idx="20">
                  <c:v>720000</c:v>
                </c:pt>
                <c:pt idx="21">
                  <c:v>567000</c:v>
                </c:pt>
                <c:pt idx="22">
                  <c:v>-36000</c:v>
                </c:pt>
                <c:pt idx="23">
                  <c:v>72000</c:v>
                </c:pt>
                <c:pt idx="24">
                  <c:v>306000</c:v>
                </c:pt>
                <c:pt idx="25">
                  <c:v>567000</c:v>
                </c:pt>
                <c:pt idx="26">
                  <c:v>540000</c:v>
                </c:pt>
                <c:pt idx="27">
                  <c:v>441000</c:v>
                </c:pt>
                <c:pt idx="28">
                  <c:v>135000</c:v>
                </c:pt>
                <c:pt idx="29">
                  <c:v>27000</c:v>
                </c:pt>
                <c:pt idx="30">
                  <c:v>-18000</c:v>
                </c:pt>
                <c:pt idx="31">
                  <c:v>107999.99999999953</c:v>
                </c:pt>
                <c:pt idx="32">
                  <c:v>-27000</c:v>
                </c:pt>
                <c:pt idx="33">
                  <c:v>-162000</c:v>
                </c:pt>
                <c:pt idx="34">
                  <c:v>-351000</c:v>
                </c:pt>
                <c:pt idx="35">
                  <c:v>-252000</c:v>
                </c:pt>
                <c:pt idx="36">
                  <c:v>-54000</c:v>
                </c:pt>
                <c:pt idx="37">
                  <c:v>-234000</c:v>
                </c:pt>
                <c:pt idx="38">
                  <c:v>-81000</c:v>
                </c:pt>
                <c:pt idx="39">
                  <c:v>378000</c:v>
                </c:pt>
              </c:numCache>
            </c:numRef>
          </c:val>
          <c:extLst>
            <c:ext xmlns:c16="http://schemas.microsoft.com/office/drawing/2014/chart" uri="{C3380CC4-5D6E-409C-BE32-E72D297353CC}">
              <c16:uniqueId val="{00000001-18E7-4966-BB05-AF94E5CFB98B}"/>
            </c:ext>
          </c:extLst>
        </c:ser>
        <c:ser>
          <c:idx val="2"/>
          <c:order val="2"/>
          <c:tx>
            <c:strRef>
              <c:f>'30mm'!$V$3</c:f>
              <c:strCache>
                <c:ptCount val="1"/>
                <c:pt idx="0">
                  <c:v>CBF Add'l COI</c:v>
                </c:pt>
              </c:strCache>
            </c:strRef>
          </c:tx>
          <c:spPr>
            <a:solidFill>
              <a:srgbClr val="7030A0"/>
            </a:solidFill>
            <a:ln>
              <a:solidFill>
                <a:schemeClr val="tx1"/>
              </a:solidFill>
            </a:ln>
            <a:effectLst/>
          </c:spPr>
          <c:invertIfNegative val="0"/>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'30mm'!$V$4:$V$43</c:f>
              <c:numCache>
                <c:formatCode>_(* #,##0.00_);_(* \(#,##0.00\);_(* "-"??_);_(@_)</c:formatCode>
                <c:ptCount val="40"/>
                <c:pt idx="0">
                  <c:v>-248000</c:v>
                </c:pt>
                <c:pt idx="1">
                  <c:v>-248000</c:v>
                </c:pt>
                <c:pt idx="2">
                  <c:v>-248000</c:v>
                </c:pt>
                <c:pt idx="3">
                  <c:v>-248000</c:v>
                </c:pt>
                <c:pt idx="4">
                  <c:v>-248000</c:v>
                </c:pt>
                <c:pt idx="5">
                  <c:v>-248000</c:v>
                </c:pt>
                <c:pt idx="6">
                  <c:v>-248000</c:v>
                </c:pt>
                <c:pt idx="7">
                  <c:v>-248000</c:v>
                </c:pt>
                <c:pt idx="8">
                  <c:v>-248000</c:v>
                </c:pt>
                <c:pt idx="9">
                  <c:v>-248000</c:v>
                </c:pt>
                <c:pt idx="10">
                  <c:v>-248000</c:v>
                </c:pt>
                <c:pt idx="11">
                  <c:v>-248000</c:v>
                </c:pt>
                <c:pt idx="12">
                  <c:v>-248000</c:v>
                </c:pt>
                <c:pt idx="13">
                  <c:v>-248000</c:v>
                </c:pt>
                <c:pt idx="14">
                  <c:v>-248000</c:v>
                </c:pt>
                <c:pt idx="15">
                  <c:v>-248000</c:v>
                </c:pt>
                <c:pt idx="16">
                  <c:v>-248000</c:v>
                </c:pt>
                <c:pt idx="17">
                  <c:v>-248000</c:v>
                </c:pt>
                <c:pt idx="18">
                  <c:v>-248000</c:v>
                </c:pt>
                <c:pt idx="19">
                  <c:v>-248000</c:v>
                </c:pt>
                <c:pt idx="20">
                  <c:v>-248000</c:v>
                </c:pt>
                <c:pt idx="21">
                  <c:v>-248000</c:v>
                </c:pt>
                <c:pt idx="22">
                  <c:v>-248000</c:v>
                </c:pt>
                <c:pt idx="23">
                  <c:v>-248000</c:v>
                </c:pt>
                <c:pt idx="24">
                  <c:v>-248000</c:v>
                </c:pt>
                <c:pt idx="25">
                  <c:v>-248000</c:v>
                </c:pt>
                <c:pt idx="26">
                  <c:v>-248000</c:v>
                </c:pt>
                <c:pt idx="27">
                  <c:v>-248000</c:v>
                </c:pt>
                <c:pt idx="28">
                  <c:v>-248000</c:v>
                </c:pt>
                <c:pt idx="29">
                  <c:v>-248000</c:v>
                </c:pt>
                <c:pt idx="30">
                  <c:v>-248000</c:v>
                </c:pt>
                <c:pt idx="31">
                  <c:v>-248000</c:v>
                </c:pt>
                <c:pt idx="32">
                  <c:v>-248000</c:v>
                </c:pt>
                <c:pt idx="33">
                  <c:v>-248000</c:v>
                </c:pt>
                <c:pt idx="34">
                  <c:v>-248000</c:v>
                </c:pt>
                <c:pt idx="35">
                  <c:v>-248000</c:v>
                </c:pt>
                <c:pt idx="36">
                  <c:v>-248000</c:v>
                </c:pt>
                <c:pt idx="37">
                  <c:v>-248000</c:v>
                </c:pt>
                <c:pt idx="38">
                  <c:v>-248000</c:v>
                </c:pt>
                <c:pt idx="39">
                  <c:v>-248000</c:v>
                </c:pt>
              </c:numCache>
            </c:numRef>
          </c:val>
          <c:extLst>
            <c:ext xmlns:c16="http://schemas.microsoft.com/office/drawing/2014/chart" uri="{C3380CC4-5D6E-409C-BE32-E72D297353CC}">
              <c16:uniqueId val="{00000002-18E7-4966-BB05-AF94E5CFB98B}"/>
            </c:ext>
          </c:extLst>
        </c:ser>
        <c:dLbls>
          <c:showLegendKey val="0"/>
          <c:showVal val="0"/>
          <c:showCatName val="0"/>
          <c:showSerName val="0"/>
          <c:showPercent val="0"/>
          <c:showBubbleSize val="0"/>
        </c:dLbls>
        <c:gapWidth val="50"/>
        <c:overlap val="100"/>
        <c:axId val="1981856303"/>
        <c:axId val="1981853903"/>
      </c:barChart>
      <c:lineChart>
        <c:grouping val="standard"/>
        <c:varyColors val="0"/>
        <c:ser>
          <c:idx val="3"/>
          <c:order val="3"/>
          <c:tx>
            <c:strRef>
              <c:f>'30mm'!$W$3</c:f>
              <c:strCache>
                <c:ptCount val="1"/>
                <c:pt idx="0">
                  <c:v>Total Benefit</c:v>
                </c:pt>
              </c:strCache>
            </c:strRef>
          </c:tx>
          <c:spPr>
            <a:ln w="76200" cap="rnd">
              <a:solidFill>
                <a:schemeClr val="tx1"/>
              </a:solidFill>
              <a:round/>
            </a:ln>
            <a:effectLst/>
          </c:spPr>
          <c:marker>
            <c:symbol val="none"/>
          </c:marker>
          <c:cat>
            <c:numRef>
              <c:f>'30mm'!$A$4:$A$43</c:f>
              <c:numCache>
                <c:formatCode>m/d/yyyy</c:formatCode>
                <c:ptCount val="40"/>
                <c:pt idx="0">
                  <c:v>45748</c:v>
                </c:pt>
                <c:pt idx="1">
                  <c:v>45717</c:v>
                </c:pt>
                <c:pt idx="2">
                  <c:v>45689</c:v>
                </c:pt>
                <c:pt idx="3">
                  <c:v>45658</c:v>
                </c:pt>
                <c:pt idx="4">
                  <c:v>45627</c:v>
                </c:pt>
                <c:pt idx="5">
                  <c:v>45597</c:v>
                </c:pt>
                <c:pt idx="6">
                  <c:v>45566</c:v>
                </c:pt>
                <c:pt idx="7">
                  <c:v>45536</c:v>
                </c:pt>
                <c:pt idx="8">
                  <c:v>45505</c:v>
                </c:pt>
                <c:pt idx="9">
                  <c:v>45474</c:v>
                </c:pt>
                <c:pt idx="10">
                  <c:v>45444</c:v>
                </c:pt>
                <c:pt idx="11">
                  <c:v>45413</c:v>
                </c:pt>
                <c:pt idx="12">
                  <c:v>45383</c:v>
                </c:pt>
                <c:pt idx="13">
                  <c:v>45352</c:v>
                </c:pt>
                <c:pt idx="14">
                  <c:v>45323</c:v>
                </c:pt>
                <c:pt idx="15">
                  <c:v>45292</c:v>
                </c:pt>
                <c:pt idx="16">
                  <c:v>45261</c:v>
                </c:pt>
                <c:pt idx="17">
                  <c:v>45231</c:v>
                </c:pt>
                <c:pt idx="18">
                  <c:v>45200</c:v>
                </c:pt>
                <c:pt idx="19">
                  <c:v>45170</c:v>
                </c:pt>
                <c:pt idx="20">
                  <c:v>45139</c:v>
                </c:pt>
                <c:pt idx="21">
                  <c:v>45108</c:v>
                </c:pt>
                <c:pt idx="22">
                  <c:v>45078</c:v>
                </c:pt>
                <c:pt idx="23">
                  <c:v>45047</c:v>
                </c:pt>
                <c:pt idx="24">
                  <c:v>45017</c:v>
                </c:pt>
                <c:pt idx="25">
                  <c:v>44986</c:v>
                </c:pt>
                <c:pt idx="26">
                  <c:v>44958</c:v>
                </c:pt>
                <c:pt idx="27">
                  <c:v>44927</c:v>
                </c:pt>
                <c:pt idx="28">
                  <c:v>44896</c:v>
                </c:pt>
                <c:pt idx="29">
                  <c:v>44866</c:v>
                </c:pt>
                <c:pt idx="30">
                  <c:v>44835</c:v>
                </c:pt>
                <c:pt idx="31">
                  <c:v>44805</c:v>
                </c:pt>
                <c:pt idx="32">
                  <c:v>44774</c:v>
                </c:pt>
                <c:pt idx="33">
                  <c:v>44743</c:v>
                </c:pt>
                <c:pt idx="34">
                  <c:v>44713</c:v>
                </c:pt>
                <c:pt idx="35">
                  <c:v>44682</c:v>
                </c:pt>
                <c:pt idx="36">
                  <c:v>44652</c:v>
                </c:pt>
                <c:pt idx="37">
                  <c:v>44621</c:v>
                </c:pt>
                <c:pt idx="38">
                  <c:v>44593</c:v>
                </c:pt>
                <c:pt idx="39">
                  <c:v>44562</c:v>
                </c:pt>
              </c:numCache>
            </c:numRef>
          </c:cat>
          <c:val>
            <c:numRef>
              <c:f>'30mm'!$W$4:$W$43</c:f>
              <c:numCache>
                <c:formatCode>_(* #,##0.00_);_(* \(#,##0.00\);_(* "-"??_);_(@_)</c:formatCode>
                <c:ptCount val="40"/>
                <c:pt idx="0">
                  <c:v>915999.99999999953</c:v>
                </c:pt>
                <c:pt idx="1">
                  <c:v>1075000</c:v>
                </c:pt>
                <c:pt idx="2">
                  <c:v>1196499.9999999995</c:v>
                </c:pt>
                <c:pt idx="3">
                  <c:v>1138000</c:v>
                </c:pt>
                <c:pt idx="4">
                  <c:v>1189000</c:v>
                </c:pt>
                <c:pt idx="5">
                  <c:v>1210000</c:v>
                </c:pt>
                <c:pt idx="6">
                  <c:v>884500</c:v>
                </c:pt>
                <c:pt idx="7">
                  <c:v>971500</c:v>
                </c:pt>
                <c:pt idx="8">
                  <c:v>1067499.9999999995</c:v>
                </c:pt>
                <c:pt idx="9">
                  <c:v>1277500</c:v>
                </c:pt>
                <c:pt idx="10">
                  <c:v>1108000</c:v>
                </c:pt>
                <c:pt idx="11">
                  <c:v>1246000</c:v>
                </c:pt>
                <c:pt idx="12">
                  <c:v>1193500</c:v>
                </c:pt>
                <c:pt idx="13">
                  <c:v>1340499.9999999995</c:v>
                </c:pt>
                <c:pt idx="14">
                  <c:v>1027000</c:v>
                </c:pt>
                <c:pt idx="15">
                  <c:v>1043499.9999999995</c:v>
                </c:pt>
                <c:pt idx="16">
                  <c:v>1142500</c:v>
                </c:pt>
                <c:pt idx="17">
                  <c:v>832000</c:v>
                </c:pt>
                <c:pt idx="18">
                  <c:v>943000</c:v>
                </c:pt>
                <c:pt idx="19">
                  <c:v>971500</c:v>
                </c:pt>
                <c:pt idx="20">
                  <c:v>1259500</c:v>
                </c:pt>
                <c:pt idx="21">
                  <c:v>1138000</c:v>
                </c:pt>
                <c:pt idx="22">
                  <c:v>566500</c:v>
                </c:pt>
                <c:pt idx="23">
                  <c:v>601000</c:v>
                </c:pt>
                <c:pt idx="24">
                  <c:v>793000</c:v>
                </c:pt>
                <c:pt idx="25">
                  <c:v>1138000</c:v>
                </c:pt>
                <c:pt idx="26">
                  <c:v>974500</c:v>
                </c:pt>
                <c:pt idx="27">
                  <c:v>959500</c:v>
                </c:pt>
                <c:pt idx="28">
                  <c:v>706000</c:v>
                </c:pt>
                <c:pt idx="29">
                  <c:v>682000</c:v>
                </c:pt>
                <c:pt idx="30">
                  <c:v>605500</c:v>
                </c:pt>
                <c:pt idx="31">
                  <c:v>573999.99999999953</c:v>
                </c:pt>
                <c:pt idx="32">
                  <c:v>323500</c:v>
                </c:pt>
                <c:pt idx="33">
                  <c:v>230500</c:v>
                </c:pt>
                <c:pt idx="34">
                  <c:v>62500</c:v>
                </c:pt>
                <c:pt idx="35">
                  <c:v>161500</c:v>
                </c:pt>
                <c:pt idx="36">
                  <c:v>254500</c:v>
                </c:pt>
                <c:pt idx="37">
                  <c:v>-104000</c:v>
                </c:pt>
                <c:pt idx="38">
                  <c:v>-24500</c:v>
                </c:pt>
                <c:pt idx="39">
                  <c:v>256000</c:v>
                </c:pt>
              </c:numCache>
            </c:numRef>
          </c:val>
          <c:smooth val="0"/>
          <c:extLst>
            <c:ext xmlns:c16="http://schemas.microsoft.com/office/drawing/2014/chart" uri="{C3380CC4-5D6E-409C-BE32-E72D297353CC}">
              <c16:uniqueId val="{00000003-18E7-4966-BB05-AF94E5CFB98B}"/>
            </c:ext>
          </c:extLst>
        </c:ser>
        <c:dLbls>
          <c:showLegendKey val="0"/>
          <c:showVal val="0"/>
          <c:showCatName val="0"/>
          <c:showSerName val="0"/>
          <c:showPercent val="0"/>
          <c:showBubbleSize val="0"/>
        </c:dLbls>
        <c:marker val="1"/>
        <c:smooth val="0"/>
        <c:axId val="1981856303"/>
        <c:axId val="1981853903"/>
      </c:lineChart>
      <c:catAx>
        <c:axId val="1981856303"/>
        <c:scaling>
          <c:orientation val="maxMin"/>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981853903"/>
        <c:crossesAt val="-3000000"/>
        <c:auto val="0"/>
        <c:lblAlgn val="ctr"/>
        <c:lblOffset val="100"/>
        <c:noMultiLvlLbl val="0"/>
      </c:catAx>
      <c:valAx>
        <c:axId val="1981853903"/>
        <c:scaling>
          <c:orientation val="minMax"/>
          <c:max val="5000000"/>
          <c:min val="-300000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981856303"/>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Series A: MTEB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274127843394582E-2"/>
          <c:y val="0.15412969548654326"/>
          <c:w val="0.78294168307086609"/>
          <c:h val="0.66509561589095711"/>
        </c:manualLayout>
      </c:layout>
      <c:lineChart>
        <c:grouping val="standard"/>
        <c:varyColors val="0"/>
        <c:ser>
          <c:idx val="0"/>
          <c:order val="0"/>
          <c:tx>
            <c:strRef>
              <c:f>Sheet1!$B$1</c:f>
              <c:strCache>
                <c:ptCount val="1"/>
                <c:pt idx="0">
                  <c:v>Bond Rate</c:v>
                </c:pt>
              </c:strCache>
            </c:strRef>
          </c:tx>
          <c:spPr>
            <a:ln w="28575" cap="rnd">
              <a:solidFill>
                <a:schemeClr val="accent1"/>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Sheet1!$B$2:$B$38</c:f>
              <c:numCache>
                <c:formatCode>0.00%</c:formatCode>
                <c:ptCount val="37"/>
                <c:pt idx="0">
                  <c:v>5.5E-2</c:v>
                </c:pt>
                <c:pt idx="1">
                  <c:v>5.5E-2</c:v>
                </c:pt>
                <c:pt idx="2">
                  <c:v>5.5E-2</c:v>
                </c:pt>
                <c:pt idx="3">
                  <c:v>5.5E-2</c:v>
                </c:pt>
                <c:pt idx="4">
                  <c:v>5.5E-2</c:v>
                </c:pt>
                <c:pt idx="5">
                  <c:v>5.5E-2</c:v>
                </c:pt>
                <c:pt idx="6">
                  <c:v>5.5E-2</c:v>
                </c:pt>
                <c:pt idx="7">
                  <c:v>5.5E-2</c:v>
                </c:pt>
                <c:pt idx="8">
                  <c:v>5.5E-2</c:v>
                </c:pt>
                <c:pt idx="9">
                  <c:v>5.5E-2</c:v>
                </c:pt>
                <c:pt idx="10">
                  <c:v>5.5E-2</c:v>
                </c:pt>
                <c:pt idx="11">
                  <c:v>5.5E-2</c:v>
                </c:pt>
                <c:pt idx="12">
                  <c:v>5.5E-2</c:v>
                </c:pt>
                <c:pt idx="13">
                  <c:v>5.5E-2</c:v>
                </c:pt>
                <c:pt idx="14">
                  <c:v>5.5E-2</c:v>
                </c:pt>
                <c:pt idx="15">
                  <c:v>5.5E-2</c:v>
                </c:pt>
                <c:pt idx="16">
                  <c:v>5.5E-2</c:v>
                </c:pt>
                <c:pt idx="17">
                  <c:v>5.5E-2</c:v>
                </c:pt>
                <c:pt idx="18">
                  <c:v>5.5E-2</c:v>
                </c:pt>
                <c:pt idx="19">
                  <c:v>5.5E-2</c:v>
                </c:pt>
                <c:pt idx="20">
                  <c:v>5.5E-2</c:v>
                </c:pt>
                <c:pt idx="21">
                  <c:v>5.5E-2</c:v>
                </c:pt>
                <c:pt idx="22">
                  <c:v>5.5E-2</c:v>
                </c:pt>
                <c:pt idx="23">
                  <c:v>5.5E-2</c:v>
                </c:pt>
                <c:pt idx="24">
                  <c:v>5.5E-2</c:v>
                </c:pt>
                <c:pt idx="25">
                  <c:v>5.5E-2</c:v>
                </c:pt>
                <c:pt idx="26">
                  <c:v>5.5E-2</c:v>
                </c:pt>
                <c:pt idx="27">
                  <c:v>5.5E-2</c:v>
                </c:pt>
                <c:pt idx="28">
                  <c:v>5.5E-2</c:v>
                </c:pt>
                <c:pt idx="29">
                  <c:v>5.5E-2</c:v>
                </c:pt>
                <c:pt idx="30">
                  <c:v>5.5E-2</c:v>
                </c:pt>
                <c:pt idx="31">
                  <c:v>5.5E-2</c:v>
                </c:pt>
                <c:pt idx="32">
                  <c:v>5.5E-2</c:v>
                </c:pt>
                <c:pt idx="33">
                  <c:v>5.5E-2</c:v>
                </c:pt>
                <c:pt idx="34">
                  <c:v>5.5E-2</c:v>
                </c:pt>
                <c:pt idx="35">
                  <c:v>5.5E-2</c:v>
                </c:pt>
                <c:pt idx="36">
                  <c:v>5.5E-2</c:v>
                </c:pt>
              </c:numCache>
            </c:numRef>
          </c:val>
          <c:smooth val="0"/>
          <c:extLst>
            <c:ext xmlns:c16="http://schemas.microsoft.com/office/drawing/2014/chart" uri="{C3380CC4-5D6E-409C-BE32-E72D297353CC}">
              <c16:uniqueId val="{00000000-1215-48EF-B5B4-A8A30B3D2AED}"/>
            </c:ext>
          </c:extLst>
        </c:ser>
        <c:ser>
          <c:idx val="1"/>
          <c:order val="1"/>
          <c:tx>
            <c:strRef>
              <c:f>Sheet1!$C$1</c:f>
              <c:strCache>
                <c:ptCount val="1"/>
                <c:pt idx="0">
                  <c:v>Blended Bond Yield</c:v>
                </c:pt>
              </c:strCache>
            </c:strRef>
          </c:tx>
          <c:spPr>
            <a:ln w="28575" cap="rnd">
              <a:solidFill>
                <a:schemeClr val="accent2"/>
              </a:solidFill>
              <a:prstDash val="sysDash"/>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Sheet1!$C$2:$C$38</c:f>
              <c:numCache>
                <c:formatCode>0.00%</c:formatCode>
                <c:ptCount val="37"/>
                <c:pt idx="0">
                  <c:v>5.5E-2</c:v>
                </c:pt>
                <c:pt idx="1">
                  <c:v>5.5E-2</c:v>
                </c:pt>
                <c:pt idx="2">
                  <c:v>5.5E-2</c:v>
                </c:pt>
                <c:pt idx="3">
                  <c:v>5.5E-2</c:v>
                </c:pt>
                <c:pt idx="4">
                  <c:v>5.5E-2</c:v>
                </c:pt>
                <c:pt idx="5">
                  <c:v>5.5E-2</c:v>
                </c:pt>
                <c:pt idx="6">
                  <c:v>5.5E-2</c:v>
                </c:pt>
                <c:pt idx="7">
                  <c:v>5.5E-2</c:v>
                </c:pt>
                <c:pt idx="8">
                  <c:v>5.5E-2</c:v>
                </c:pt>
                <c:pt idx="9">
                  <c:v>5.5E-2</c:v>
                </c:pt>
                <c:pt idx="10">
                  <c:v>5.5E-2</c:v>
                </c:pt>
                <c:pt idx="11">
                  <c:v>5.5E-2</c:v>
                </c:pt>
                <c:pt idx="12">
                  <c:v>5.5E-2</c:v>
                </c:pt>
                <c:pt idx="13">
                  <c:v>5.5E-2</c:v>
                </c:pt>
                <c:pt idx="14">
                  <c:v>5.5E-2</c:v>
                </c:pt>
                <c:pt idx="15">
                  <c:v>5.5E-2</c:v>
                </c:pt>
                <c:pt idx="16">
                  <c:v>5.5E-2</c:v>
                </c:pt>
                <c:pt idx="17">
                  <c:v>5.5E-2</c:v>
                </c:pt>
                <c:pt idx="18">
                  <c:v>5.5E-2</c:v>
                </c:pt>
                <c:pt idx="19">
                  <c:v>5.5E-2</c:v>
                </c:pt>
                <c:pt idx="20">
                  <c:v>5.5E-2</c:v>
                </c:pt>
                <c:pt idx="21">
                  <c:v>5.5E-2</c:v>
                </c:pt>
                <c:pt idx="22">
                  <c:v>5.5E-2</c:v>
                </c:pt>
                <c:pt idx="23">
                  <c:v>5.5E-2</c:v>
                </c:pt>
                <c:pt idx="24">
                  <c:v>5.5E-2</c:v>
                </c:pt>
                <c:pt idx="25">
                  <c:v>5.5E-2</c:v>
                </c:pt>
                <c:pt idx="26">
                  <c:v>5.5E-2</c:v>
                </c:pt>
                <c:pt idx="27">
                  <c:v>5.5E-2</c:v>
                </c:pt>
                <c:pt idx="28">
                  <c:v>5.5E-2</c:v>
                </c:pt>
                <c:pt idx="29">
                  <c:v>5.5E-2</c:v>
                </c:pt>
                <c:pt idx="30">
                  <c:v>5.5E-2</c:v>
                </c:pt>
                <c:pt idx="31">
                  <c:v>5.5E-2</c:v>
                </c:pt>
                <c:pt idx="32">
                  <c:v>5.5E-2</c:v>
                </c:pt>
                <c:pt idx="33">
                  <c:v>5.5E-2</c:v>
                </c:pt>
                <c:pt idx="34">
                  <c:v>5.5E-2</c:v>
                </c:pt>
                <c:pt idx="35">
                  <c:v>5.5E-2</c:v>
                </c:pt>
                <c:pt idx="36">
                  <c:v>5.5E-2</c:v>
                </c:pt>
              </c:numCache>
            </c:numRef>
          </c:val>
          <c:smooth val="0"/>
          <c:extLst>
            <c:ext xmlns:c16="http://schemas.microsoft.com/office/drawing/2014/chart" uri="{C3380CC4-5D6E-409C-BE32-E72D297353CC}">
              <c16:uniqueId val="{00000001-1215-48EF-B5B4-A8A30B3D2AED}"/>
            </c:ext>
          </c:extLst>
        </c:ser>
        <c:ser>
          <c:idx val="2"/>
          <c:order val="2"/>
          <c:tx>
            <c:strRef>
              <c:f>Sheet1!$D$1</c:f>
              <c:strCache>
                <c:ptCount val="1"/>
                <c:pt idx="0">
                  <c:v>Investment Yield</c:v>
                </c:pt>
              </c:strCache>
            </c:strRef>
          </c:tx>
          <c:spPr>
            <a:ln w="28575" cap="rnd">
              <a:solidFill>
                <a:srgbClr val="00B050"/>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Sheet1!$D$2:$D$38</c:f>
              <c:numCache>
                <c:formatCode>0.00%</c:formatCode>
                <c:ptCount val="37"/>
                <c:pt idx="0">
                  <c:v>4.7500000000000001E-2</c:v>
                </c:pt>
                <c:pt idx="1">
                  <c:v>4.7500000000000001E-2</c:v>
                </c:pt>
                <c:pt idx="2">
                  <c:v>4.7500000000000001E-2</c:v>
                </c:pt>
                <c:pt idx="3">
                  <c:v>4.7500000000000001E-2</c:v>
                </c:pt>
                <c:pt idx="4">
                  <c:v>4.7500000000000001E-2</c:v>
                </c:pt>
                <c:pt idx="5">
                  <c:v>4.7500000000000001E-2</c:v>
                </c:pt>
                <c:pt idx="6">
                  <c:v>4.7500000000000001E-2</c:v>
                </c:pt>
                <c:pt idx="7">
                  <c:v>4.7500000000000001E-2</c:v>
                </c:pt>
                <c:pt idx="8">
                  <c:v>4.7500000000000001E-2</c:v>
                </c:pt>
                <c:pt idx="9">
                  <c:v>4.7500000000000001E-2</c:v>
                </c:pt>
                <c:pt idx="10">
                  <c:v>4.7500000000000001E-2</c:v>
                </c:pt>
                <c:pt idx="11">
                  <c:v>4.7500000000000001E-2</c:v>
                </c:pt>
                <c:pt idx="12">
                  <c:v>4.7500000000000001E-2</c:v>
                </c:pt>
                <c:pt idx="13">
                  <c:v>4.7500000000000001E-2</c:v>
                </c:pt>
                <c:pt idx="14">
                  <c:v>4.7500000000000001E-2</c:v>
                </c:pt>
                <c:pt idx="15">
                  <c:v>4.7500000000000001E-2</c:v>
                </c:pt>
                <c:pt idx="16">
                  <c:v>4.7500000000000001E-2</c:v>
                </c:pt>
                <c:pt idx="17">
                  <c:v>4.7500000000000001E-2</c:v>
                </c:pt>
                <c:pt idx="18">
                  <c:v>4.7500000000000001E-2</c:v>
                </c:pt>
                <c:pt idx="19">
                  <c:v>4.7500000000000001E-2</c:v>
                </c:pt>
                <c:pt idx="20">
                  <c:v>4.7500000000000001E-2</c:v>
                </c:pt>
                <c:pt idx="21">
                  <c:v>4.7500000000000001E-2</c:v>
                </c:pt>
                <c:pt idx="22">
                  <c:v>4.7500000000000001E-2</c:v>
                </c:pt>
                <c:pt idx="23">
                  <c:v>4.7500000000000001E-2</c:v>
                </c:pt>
                <c:pt idx="24">
                  <c:v>4.7500000000000001E-2</c:v>
                </c:pt>
                <c:pt idx="25">
                  <c:v>4.7500000000000001E-2</c:v>
                </c:pt>
                <c:pt idx="26">
                  <c:v>4.7500000000000001E-2</c:v>
                </c:pt>
                <c:pt idx="27">
                  <c:v>4.7500000000000001E-2</c:v>
                </c:pt>
                <c:pt idx="28">
                  <c:v>4.7500000000000001E-2</c:v>
                </c:pt>
                <c:pt idx="29">
                  <c:v>4.7500000000000001E-2</c:v>
                </c:pt>
                <c:pt idx="30">
                  <c:v>4.7500000000000001E-2</c:v>
                </c:pt>
                <c:pt idx="31">
                  <c:v>4.7500000000000001E-2</c:v>
                </c:pt>
                <c:pt idx="32">
                  <c:v>4.7500000000000001E-2</c:v>
                </c:pt>
                <c:pt idx="33">
                  <c:v>4.7500000000000001E-2</c:v>
                </c:pt>
                <c:pt idx="34">
                  <c:v>4.7500000000000001E-2</c:v>
                </c:pt>
                <c:pt idx="35">
                  <c:v>4.7500000000000001E-2</c:v>
                </c:pt>
                <c:pt idx="36">
                  <c:v>4.7500000000000001E-2</c:v>
                </c:pt>
              </c:numCache>
            </c:numRef>
          </c:val>
          <c:smooth val="0"/>
          <c:extLst>
            <c:ext xmlns:c16="http://schemas.microsoft.com/office/drawing/2014/chart" uri="{C3380CC4-5D6E-409C-BE32-E72D297353CC}">
              <c16:uniqueId val="{00000002-1215-48EF-B5B4-A8A30B3D2AED}"/>
            </c:ext>
          </c:extLst>
        </c:ser>
        <c:dLbls>
          <c:showLegendKey val="0"/>
          <c:showVal val="0"/>
          <c:showCatName val="0"/>
          <c:showSerName val="0"/>
          <c:showPercent val="0"/>
          <c:showBubbleSize val="0"/>
        </c:dLbls>
        <c:marker val="1"/>
        <c:smooth val="0"/>
        <c:axId val="1963555328"/>
        <c:axId val="3123248"/>
      </c:lineChart>
      <c:lineChart>
        <c:grouping val="standard"/>
        <c:varyColors val="0"/>
        <c:ser>
          <c:idx val="3"/>
          <c:order val="3"/>
          <c:tx>
            <c:strRef>
              <c:f>Sheet1!$E$1</c:f>
              <c:strCache>
                <c:ptCount val="1"/>
                <c:pt idx="0">
                  <c:v>Earnings</c:v>
                </c:pt>
              </c:strCache>
            </c:strRef>
          </c:tx>
          <c:spPr>
            <a:ln w="28575" cap="rnd">
              <a:solidFill>
                <a:srgbClr val="FF0000"/>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Sheet1!$E$2:$E$38</c:f>
              <c:numCache>
                <c:formatCode>General</c:formatCode>
                <c:ptCount val="37"/>
                <c:pt idx="0">
                  <c:v>0</c:v>
                </c:pt>
                <c:pt idx="1">
                  <c:v>-12500</c:v>
                </c:pt>
                <c:pt idx="2">
                  <c:v>-25000</c:v>
                </c:pt>
                <c:pt idx="3">
                  <c:v>-37500</c:v>
                </c:pt>
                <c:pt idx="4">
                  <c:v>-50000</c:v>
                </c:pt>
                <c:pt idx="5">
                  <c:v>-62500</c:v>
                </c:pt>
                <c:pt idx="6">
                  <c:v>-75000</c:v>
                </c:pt>
                <c:pt idx="7">
                  <c:v>-87500</c:v>
                </c:pt>
                <c:pt idx="8">
                  <c:v>-100000</c:v>
                </c:pt>
                <c:pt idx="9">
                  <c:v>-112500</c:v>
                </c:pt>
                <c:pt idx="10">
                  <c:v>-125000</c:v>
                </c:pt>
                <c:pt idx="11">
                  <c:v>-137500</c:v>
                </c:pt>
                <c:pt idx="12">
                  <c:v>-150000</c:v>
                </c:pt>
                <c:pt idx="13">
                  <c:v>-162500</c:v>
                </c:pt>
                <c:pt idx="14">
                  <c:v>-175000</c:v>
                </c:pt>
                <c:pt idx="15">
                  <c:v>-187500</c:v>
                </c:pt>
                <c:pt idx="16">
                  <c:v>-200000</c:v>
                </c:pt>
                <c:pt idx="17">
                  <c:v>-212500</c:v>
                </c:pt>
                <c:pt idx="18">
                  <c:v>-225000</c:v>
                </c:pt>
                <c:pt idx="19">
                  <c:v>-237500</c:v>
                </c:pt>
                <c:pt idx="20">
                  <c:v>-250000</c:v>
                </c:pt>
                <c:pt idx="21">
                  <c:v>-262500</c:v>
                </c:pt>
                <c:pt idx="22">
                  <c:v>-275000</c:v>
                </c:pt>
                <c:pt idx="23">
                  <c:v>-287500</c:v>
                </c:pt>
                <c:pt idx="24">
                  <c:v>-300000</c:v>
                </c:pt>
                <c:pt idx="25">
                  <c:v>-312500</c:v>
                </c:pt>
                <c:pt idx="26">
                  <c:v>-325000</c:v>
                </c:pt>
                <c:pt idx="27">
                  <c:v>-337500</c:v>
                </c:pt>
                <c:pt idx="28">
                  <c:v>-350000</c:v>
                </c:pt>
                <c:pt idx="29">
                  <c:v>-362500</c:v>
                </c:pt>
                <c:pt idx="30">
                  <c:v>-375000</c:v>
                </c:pt>
                <c:pt idx="31">
                  <c:v>-387500</c:v>
                </c:pt>
                <c:pt idx="32">
                  <c:v>-400000</c:v>
                </c:pt>
                <c:pt idx="33">
                  <c:v>-412500</c:v>
                </c:pt>
                <c:pt idx="34">
                  <c:v>-425000</c:v>
                </c:pt>
                <c:pt idx="35">
                  <c:v>-437500</c:v>
                </c:pt>
                <c:pt idx="36">
                  <c:v>-450000</c:v>
                </c:pt>
              </c:numCache>
            </c:numRef>
          </c:val>
          <c:smooth val="0"/>
          <c:extLst>
            <c:ext xmlns:c16="http://schemas.microsoft.com/office/drawing/2014/chart" uri="{C3380CC4-5D6E-409C-BE32-E72D297353CC}">
              <c16:uniqueId val="{00000003-1215-48EF-B5B4-A8A30B3D2AED}"/>
            </c:ext>
          </c:extLst>
        </c:ser>
        <c:ser>
          <c:idx val="4"/>
          <c:order val="4"/>
          <c:tx>
            <c:strRef>
              <c:f>Sheet1!$F$1</c:f>
              <c:strCache>
                <c:ptCount val="1"/>
                <c:pt idx="0">
                  <c:v>Due to IRS</c:v>
                </c:pt>
              </c:strCache>
            </c:strRef>
          </c:tx>
          <c:spPr>
            <a:ln w="28575" cap="rnd">
              <a:solidFill>
                <a:schemeClr val="tx1"/>
              </a:solidFill>
              <a:prstDash val="sysDash"/>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Sheet1!$F$2:$F$38</c:f>
              <c:numCache>
                <c:formatCode>"$"#,##0_);[Red]\("$"#,##0\)</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4-1215-48EF-B5B4-A8A30B3D2AED}"/>
            </c:ext>
          </c:extLst>
        </c:ser>
        <c:dLbls>
          <c:showLegendKey val="0"/>
          <c:showVal val="0"/>
          <c:showCatName val="0"/>
          <c:showSerName val="0"/>
          <c:showPercent val="0"/>
          <c:showBubbleSize val="0"/>
        </c:dLbls>
        <c:marker val="1"/>
        <c:smooth val="0"/>
        <c:axId val="92304720"/>
        <c:axId val="2122205328"/>
      </c:lineChart>
      <c:catAx>
        <c:axId val="196355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3248"/>
        <c:crosses val="autoZero"/>
        <c:auto val="1"/>
        <c:lblAlgn val="ctr"/>
        <c:lblOffset val="100"/>
        <c:tickLblSkip val="6"/>
        <c:noMultiLvlLbl val="0"/>
      </c:catAx>
      <c:valAx>
        <c:axId val="312324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555328"/>
        <c:crosses val="autoZero"/>
        <c:crossBetween val="between"/>
      </c:valAx>
      <c:valAx>
        <c:axId val="2122205328"/>
        <c:scaling>
          <c:orientation val="minMax"/>
          <c:max val="500000"/>
        </c:scaling>
        <c:delete val="0"/>
        <c:axPos val="r"/>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04720"/>
        <c:crosses val="max"/>
        <c:crossBetween val="between"/>
        <c:majorUnit val="250000"/>
      </c:valAx>
      <c:catAx>
        <c:axId val="92304720"/>
        <c:scaling>
          <c:orientation val="minMax"/>
        </c:scaling>
        <c:delete val="1"/>
        <c:axPos val="b"/>
        <c:numFmt formatCode="General" sourceLinked="1"/>
        <c:majorTickMark val="out"/>
        <c:minorTickMark val="none"/>
        <c:tickLblPos val="nextTo"/>
        <c:crossAx val="21222053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Series B: STCB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6274127843394582E-2"/>
          <c:y val="0.15412969548654326"/>
          <c:w val="0.78294168307086609"/>
          <c:h val="0.66509561589095711"/>
        </c:manualLayout>
      </c:layout>
      <c:lineChart>
        <c:grouping val="standard"/>
        <c:varyColors val="0"/>
        <c:ser>
          <c:idx val="0"/>
          <c:order val="0"/>
          <c:tx>
            <c:strRef>
              <c:f>Sheet1!$B$1</c:f>
              <c:strCache>
                <c:ptCount val="1"/>
                <c:pt idx="0">
                  <c:v>Bond Rate</c:v>
                </c:pt>
              </c:strCache>
            </c:strRef>
          </c:tx>
          <c:spPr>
            <a:ln w="28575" cap="rnd">
              <a:solidFill>
                <a:schemeClr val="accent1"/>
              </a:solidFill>
              <a:prstDash val="solid"/>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Sheet1!$B$2:$B$38</c:f>
              <c:numCache>
                <c:formatCode>0.00%</c:formatCode>
                <c:ptCount val="37"/>
                <c:pt idx="0">
                  <c:v>4.4999999999999998E-2</c:v>
                </c:pt>
                <c:pt idx="1">
                  <c:v>4.4999999999999998E-2</c:v>
                </c:pt>
                <c:pt idx="2">
                  <c:v>4.4999999999999998E-2</c:v>
                </c:pt>
                <c:pt idx="3">
                  <c:v>4.4999999999999998E-2</c:v>
                </c:pt>
                <c:pt idx="4">
                  <c:v>4.4999999999999998E-2</c:v>
                </c:pt>
                <c:pt idx="5">
                  <c:v>4.4999999999999998E-2</c:v>
                </c:pt>
                <c:pt idx="6">
                  <c:v>4.4999999999999998E-2</c:v>
                </c:pt>
                <c:pt idx="7">
                  <c:v>4.4999999999999998E-2</c:v>
                </c:pt>
                <c:pt idx="8">
                  <c:v>4.4999999999999998E-2</c:v>
                </c:pt>
                <c:pt idx="9">
                  <c:v>4.4999999999999998E-2</c:v>
                </c:pt>
                <c:pt idx="10">
                  <c:v>4.4999999999999998E-2</c:v>
                </c:pt>
                <c:pt idx="11">
                  <c:v>4.4999999999999998E-2</c:v>
                </c:pt>
                <c:pt idx="12">
                  <c:v>4.4999999999999998E-2</c:v>
                </c:pt>
                <c:pt idx="13">
                  <c:v>4.4999999999999998E-2</c:v>
                </c:pt>
                <c:pt idx="14">
                  <c:v>4.4999999999999998E-2</c:v>
                </c:pt>
                <c:pt idx="15">
                  <c:v>4.4999999999999998E-2</c:v>
                </c:pt>
                <c:pt idx="16">
                  <c:v>4.4999999999999998E-2</c:v>
                </c:pt>
                <c:pt idx="17">
                  <c:v>4.4999999999999998E-2</c:v>
                </c:pt>
                <c:pt idx="18">
                  <c:v>4.4999999999999998E-2</c:v>
                </c:pt>
                <c:pt idx="19">
                  <c:v>4.4999999999999998E-2</c:v>
                </c:pt>
                <c:pt idx="20">
                  <c:v>4.4999999999999998E-2</c:v>
                </c:pt>
                <c:pt idx="21">
                  <c:v>4.4999999999999998E-2</c:v>
                </c:pt>
                <c:pt idx="22">
                  <c:v>4.4999999999999998E-2</c:v>
                </c:pt>
                <c:pt idx="23">
                  <c:v>4.4999999999999998E-2</c:v>
                </c:pt>
                <c:pt idx="24">
                  <c:v>4.4999999999999998E-2</c:v>
                </c:pt>
                <c:pt idx="25">
                  <c:v>4.4999999999999998E-2</c:v>
                </c:pt>
                <c:pt idx="26">
                  <c:v>4.4999999999999998E-2</c:v>
                </c:pt>
                <c:pt idx="27">
                  <c:v>4.4999999999999998E-2</c:v>
                </c:pt>
                <c:pt idx="28">
                  <c:v>4.4999999999999998E-2</c:v>
                </c:pt>
                <c:pt idx="29">
                  <c:v>4.4999999999999998E-2</c:v>
                </c:pt>
                <c:pt idx="30">
                  <c:v>4.4999999999999998E-2</c:v>
                </c:pt>
                <c:pt idx="31">
                  <c:v>4.4999999999999998E-2</c:v>
                </c:pt>
                <c:pt idx="32">
                  <c:v>4.4999999999999998E-2</c:v>
                </c:pt>
                <c:pt idx="33">
                  <c:v>4.4999999999999998E-2</c:v>
                </c:pt>
                <c:pt idx="34">
                  <c:v>4.4999999999999998E-2</c:v>
                </c:pt>
                <c:pt idx="35">
                  <c:v>4.4999999999999998E-2</c:v>
                </c:pt>
                <c:pt idx="36">
                  <c:v>4.4999999999999998E-2</c:v>
                </c:pt>
              </c:numCache>
            </c:numRef>
          </c:val>
          <c:smooth val="0"/>
          <c:extLst>
            <c:ext xmlns:c16="http://schemas.microsoft.com/office/drawing/2014/chart" uri="{C3380CC4-5D6E-409C-BE32-E72D297353CC}">
              <c16:uniqueId val="{00000000-B546-4804-A266-42FE2C882D1D}"/>
            </c:ext>
          </c:extLst>
        </c:ser>
        <c:ser>
          <c:idx val="1"/>
          <c:order val="1"/>
          <c:tx>
            <c:strRef>
              <c:f>Sheet1!$C$1</c:f>
              <c:strCache>
                <c:ptCount val="1"/>
                <c:pt idx="0">
                  <c:v>Blended Bond Yield</c:v>
                </c:pt>
              </c:strCache>
            </c:strRef>
          </c:tx>
          <c:spPr>
            <a:ln w="28575" cap="rnd">
              <a:solidFill>
                <a:schemeClr val="accent2"/>
              </a:solidFill>
              <a:prstDash val="sysDash"/>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Sheet1!$C$2:$C$38</c:f>
              <c:numCache>
                <c:formatCode>0.00%</c:formatCode>
                <c:ptCount val="37"/>
                <c:pt idx="0">
                  <c:v>4.4999999999999998E-2</c:v>
                </c:pt>
                <c:pt idx="1">
                  <c:v>4.4999999999999998E-2</c:v>
                </c:pt>
                <c:pt idx="2">
                  <c:v>4.4999999999999998E-2</c:v>
                </c:pt>
                <c:pt idx="3">
                  <c:v>4.4999999999999998E-2</c:v>
                </c:pt>
                <c:pt idx="4">
                  <c:v>4.4999999999999998E-2</c:v>
                </c:pt>
                <c:pt idx="5">
                  <c:v>4.4999999999999998E-2</c:v>
                </c:pt>
                <c:pt idx="6">
                  <c:v>4.4999999999999998E-2</c:v>
                </c:pt>
                <c:pt idx="7">
                  <c:v>4.4999999999999998E-2</c:v>
                </c:pt>
                <c:pt idx="8">
                  <c:v>4.4999999999999998E-2</c:v>
                </c:pt>
                <c:pt idx="9">
                  <c:v>4.4999999999999998E-2</c:v>
                </c:pt>
                <c:pt idx="10">
                  <c:v>4.4999999999999998E-2</c:v>
                </c:pt>
                <c:pt idx="11">
                  <c:v>4.4999999999999998E-2</c:v>
                </c:pt>
                <c:pt idx="12">
                  <c:v>4.4999999999999998E-2</c:v>
                </c:pt>
                <c:pt idx="13">
                  <c:v>4.4999999999999998E-2</c:v>
                </c:pt>
                <c:pt idx="14">
                  <c:v>4.4999999999999998E-2</c:v>
                </c:pt>
                <c:pt idx="15">
                  <c:v>4.4999999999999998E-2</c:v>
                </c:pt>
                <c:pt idx="16">
                  <c:v>4.4999999999999998E-2</c:v>
                </c:pt>
                <c:pt idx="17">
                  <c:v>4.4999999999999998E-2</c:v>
                </c:pt>
                <c:pt idx="18">
                  <c:v>4.4999999999999998E-2</c:v>
                </c:pt>
                <c:pt idx="19">
                  <c:v>4.4999999999999998E-2</c:v>
                </c:pt>
                <c:pt idx="20">
                  <c:v>4.4999999999999998E-2</c:v>
                </c:pt>
                <c:pt idx="21">
                  <c:v>4.4999999999999998E-2</c:v>
                </c:pt>
                <c:pt idx="22">
                  <c:v>4.4999999999999998E-2</c:v>
                </c:pt>
                <c:pt idx="23">
                  <c:v>4.4999999999999998E-2</c:v>
                </c:pt>
                <c:pt idx="24">
                  <c:v>4.4999999999999998E-2</c:v>
                </c:pt>
                <c:pt idx="25">
                  <c:v>4.4999999999999998E-2</c:v>
                </c:pt>
                <c:pt idx="26">
                  <c:v>4.4999999999999998E-2</c:v>
                </c:pt>
                <c:pt idx="27">
                  <c:v>4.4999999999999998E-2</c:v>
                </c:pt>
                <c:pt idx="28">
                  <c:v>4.4999999999999998E-2</c:v>
                </c:pt>
                <c:pt idx="29">
                  <c:v>4.4999999999999998E-2</c:v>
                </c:pt>
                <c:pt idx="30">
                  <c:v>4.4999999999999998E-2</c:v>
                </c:pt>
                <c:pt idx="31">
                  <c:v>4.4999999999999998E-2</c:v>
                </c:pt>
                <c:pt idx="32">
                  <c:v>4.4999999999999998E-2</c:v>
                </c:pt>
                <c:pt idx="33">
                  <c:v>4.4999999999999998E-2</c:v>
                </c:pt>
                <c:pt idx="34">
                  <c:v>4.4999999999999998E-2</c:v>
                </c:pt>
                <c:pt idx="35">
                  <c:v>4.4999999999999998E-2</c:v>
                </c:pt>
                <c:pt idx="36">
                  <c:v>4.4999999999999998E-2</c:v>
                </c:pt>
              </c:numCache>
            </c:numRef>
          </c:val>
          <c:smooth val="0"/>
          <c:extLst>
            <c:ext xmlns:c16="http://schemas.microsoft.com/office/drawing/2014/chart" uri="{C3380CC4-5D6E-409C-BE32-E72D297353CC}">
              <c16:uniqueId val="{00000001-B546-4804-A266-42FE2C882D1D}"/>
            </c:ext>
          </c:extLst>
        </c:ser>
        <c:ser>
          <c:idx val="2"/>
          <c:order val="2"/>
          <c:tx>
            <c:strRef>
              <c:f>Sheet1!$D$1</c:f>
              <c:strCache>
                <c:ptCount val="1"/>
                <c:pt idx="0">
                  <c:v>Investment Yield</c:v>
                </c:pt>
              </c:strCache>
            </c:strRef>
          </c:tx>
          <c:spPr>
            <a:ln w="28575" cap="rnd">
              <a:solidFill>
                <a:srgbClr val="00B050"/>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Sheet1!$D$2:$D$38</c:f>
              <c:numCache>
                <c:formatCode>0.00%</c:formatCode>
                <c:ptCount val="37"/>
                <c:pt idx="0">
                  <c:v>4.7500000000000001E-2</c:v>
                </c:pt>
                <c:pt idx="1">
                  <c:v>4.7500000000000001E-2</c:v>
                </c:pt>
                <c:pt idx="2">
                  <c:v>4.7500000000000001E-2</c:v>
                </c:pt>
                <c:pt idx="3">
                  <c:v>4.7500000000000001E-2</c:v>
                </c:pt>
                <c:pt idx="4">
                  <c:v>4.7500000000000001E-2</c:v>
                </c:pt>
                <c:pt idx="5">
                  <c:v>4.7500000000000001E-2</c:v>
                </c:pt>
                <c:pt idx="6">
                  <c:v>4.7500000000000001E-2</c:v>
                </c:pt>
                <c:pt idx="7">
                  <c:v>4.7500000000000001E-2</c:v>
                </c:pt>
                <c:pt idx="8">
                  <c:v>4.7500000000000001E-2</c:v>
                </c:pt>
                <c:pt idx="9">
                  <c:v>4.7500000000000001E-2</c:v>
                </c:pt>
                <c:pt idx="10">
                  <c:v>4.7500000000000001E-2</c:v>
                </c:pt>
                <c:pt idx="11">
                  <c:v>4.7500000000000001E-2</c:v>
                </c:pt>
                <c:pt idx="12">
                  <c:v>4.7500000000000001E-2</c:v>
                </c:pt>
                <c:pt idx="13">
                  <c:v>4.7500000000000001E-2</c:v>
                </c:pt>
                <c:pt idx="14">
                  <c:v>4.7500000000000001E-2</c:v>
                </c:pt>
                <c:pt idx="15">
                  <c:v>4.7500000000000001E-2</c:v>
                </c:pt>
                <c:pt idx="16">
                  <c:v>4.7500000000000001E-2</c:v>
                </c:pt>
                <c:pt idx="17">
                  <c:v>4.7500000000000001E-2</c:v>
                </c:pt>
                <c:pt idx="18">
                  <c:v>4.7500000000000001E-2</c:v>
                </c:pt>
                <c:pt idx="19">
                  <c:v>4.7500000000000001E-2</c:v>
                </c:pt>
                <c:pt idx="20">
                  <c:v>4.7500000000000001E-2</c:v>
                </c:pt>
                <c:pt idx="21">
                  <c:v>4.7500000000000001E-2</c:v>
                </c:pt>
                <c:pt idx="22">
                  <c:v>4.7500000000000001E-2</c:v>
                </c:pt>
                <c:pt idx="23">
                  <c:v>4.7500000000000001E-2</c:v>
                </c:pt>
                <c:pt idx="24">
                  <c:v>4.7500000000000001E-2</c:v>
                </c:pt>
                <c:pt idx="25">
                  <c:v>4.7500000000000001E-2</c:v>
                </c:pt>
                <c:pt idx="26">
                  <c:v>4.7500000000000001E-2</c:v>
                </c:pt>
                <c:pt idx="27">
                  <c:v>4.7500000000000001E-2</c:v>
                </c:pt>
                <c:pt idx="28">
                  <c:v>4.7500000000000001E-2</c:v>
                </c:pt>
                <c:pt idx="29">
                  <c:v>4.7500000000000001E-2</c:v>
                </c:pt>
                <c:pt idx="30">
                  <c:v>4.7500000000000001E-2</c:v>
                </c:pt>
                <c:pt idx="31">
                  <c:v>4.7500000000000001E-2</c:v>
                </c:pt>
                <c:pt idx="32">
                  <c:v>4.7500000000000001E-2</c:v>
                </c:pt>
                <c:pt idx="33">
                  <c:v>4.7500000000000001E-2</c:v>
                </c:pt>
                <c:pt idx="34">
                  <c:v>4.7500000000000001E-2</c:v>
                </c:pt>
                <c:pt idx="35">
                  <c:v>4.7500000000000001E-2</c:v>
                </c:pt>
                <c:pt idx="36">
                  <c:v>4.7500000000000001E-2</c:v>
                </c:pt>
              </c:numCache>
            </c:numRef>
          </c:val>
          <c:smooth val="0"/>
          <c:extLst>
            <c:ext xmlns:c16="http://schemas.microsoft.com/office/drawing/2014/chart" uri="{C3380CC4-5D6E-409C-BE32-E72D297353CC}">
              <c16:uniqueId val="{00000002-B546-4804-A266-42FE2C882D1D}"/>
            </c:ext>
          </c:extLst>
        </c:ser>
        <c:dLbls>
          <c:showLegendKey val="0"/>
          <c:showVal val="0"/>
          <c:showCatName val="0"/>
          <c:showSerName val="0"/>
          <c:showPercent val="0"/>
          <c:showBubbleSize val="0"/>
        </c:dLbls>
        <c:marker val="1"/>
        <c:smooth val="0"/>
        <c:axId val="1963555328"/>
        <c:axId val="3123248"/>
      </c:lineChart>
      <c:lineChart>
        <c:grouping val="standard"/>
        <c:varyColors val="0"/>
        <c:ser>
          <c:idx val="3"/>
          <c:order val="3"/>
          <c:tx>
            <c:strRef>
              <c:f>Sheet1!$E$1</c:f>
              <c:strCache>
                <c:ptCount val="1"/>
                <c:pt idx="0">
                  <c:v>Earnings</c:v>
                </c:pt>
              </c:strCache>
            </c:strRef>
          </c:tx>
          <c:spPr>
            <a:ln w="28575" cap="rnd">
              <a:solidFill>
                <a:srgbClr val="FF0000"/>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Sheet1!$E$2:$E$38</c:f>
              <c:numCache>
                <c:formatCode>General</c:formatCode>
                <c:ptCount val="37"/>
                <c:pt idx="0">
                  <c:v>0</c:v>
                </c:pt>
                <c:pt idx="1">
                  <c:v>2083.3333333333353</c:v>
                </c:pt>
                <c:pt idx="2">
                  <c:v>4166.6666666666706</c:v>
                </c:pt>
                <c:pt idx="3">
                  <c:v>6250.0000000000055</c:v>
                </c:pt>
                <c:pt idx="4">
                  <c:v>8333.3333333333412</c:v>
                </c:pt>
                <c:pt idx="5">
                  <c:v>10416.666666666677</c:v>
                </c:pt>
                <c:pt idx="6">
                  <c:v>12500.000000000011</c:v>
                </c:pt>
                <c:pt idx="7">
                  <c:v>14583.333333333347</c:v>
                </c:pt>
                <c:pt idx="8">
                  <c:v>16666.666666666682</c:v>
                </c:pt>
                <c:pt idx="9">
                  <c:v>18750.000000000018</c:v>
                </c:pt>
                <c:pt idx="10">
                  <c:v>20833.333333333354</c:v>
                </c:pt>
                <c:pt idx="11">
                  <c:v>22916.66666666669</c:v>
                </c:pt>
                <c:pt idx="12">
                  <c:v>25000.000000000022</c:v>
                </c:pt>
                <c:pt idx="13">
                  <c:v>27083.333333333358</c:v>
                </c:pt>
                <c:pt idx="14">
                  <c:v>29166.666666666693</c:v>
                </c:pt>
                <c:pt idx="15">
                  <c:v>31250.000000000029</c:v>
                </c:pt>
                <c:pt idx="16">
                  <c:v>33333.333333333365</c:v>
                </c:pt>
                <c:pt idx="17">
                  <c:v>35416.666666666701</c:v>
                </c:pt>
                <c:pt idx="18">
                  <c:v>37500.000000000036</c:v>
                </c:pt>
                <c:pt idx="19">
                  <c:v>39583.333333333372</c:v>
                </c:pt>
                <c:pt idx="20">
                  <c:v>41666.666666666708</c:v>
                </c:pt>
                <c:pt idx="21">
                  <c:v>43750.000000000044</c:v>
                </c:pt>
                <c:pt idx="22">
                  <c:v>45833.333333333379</c:v>
                </c:pt>
                <c:pt idx="23">
                  <c:v>47916.666666666715</c:v>
                </c:pt>
                <c:pt idx="24">
                  <c:v>50000.000000000044</c:v>
                </c:pt>
                <c:pt idx="25">
                  <c:v>52083.333333333379</c:v>
                </c:pt>
                <c:pt idx="26">
                  <c:v>54166.666666666715</c:v>
                </c:pt>
                <c:pt idx="27">
                  <c:v>56250.000000000051</c:v>
                </c:pt>
                <c:pt idx="28">
                  <c:v>58333.333333333387</c:v>
                </c:pt>
                <c:pt idx="29">
                  <c:v>60416.666666666722</c:v>
                </c:pt>
                <c:pt idx="30">
                  <c:v>62500.000000000058</c:v>
                </c:pt>
                <c:pt idx="31">
                  <c:v>64583.333333333394</c:v>
                </c:pt>
                <c:pt idx="32">
                  <c:v>66666.66666666673</c:v>
                </c:pt>
                <c:pt idx="33">
                  <c:v>68750.000000000058</c:v>
                </c:pt>
                <c:pt idx="34">
                  <c:v>70833.333333333401</c:v>
                </c:pt>
                <c:pt idx="35">
                  <c:v>72916.66666666673</c:v>
                </c:pt>
                <c:pt idx="36">
                  <c:v>75000.000000000073</c:v>
                </c:pt>
              </c:numCache>
            </c:numRef>
          </c:val>
          <c:smooth val="0"/>
          <c:extLst>
            <c:ext xmlns:c16="http://schemas.microsoft.com/office/drawing/2014/chart" uri="{C3380CC4-5D6E-409C-BE32-E72D297353CC}">
              <c16:uniqueId val="{00000003-B546-4804-A266-42FE2C882D1D}"/>
            </c:ext>
          </c:extLst>
        </c:ser>
        <c:ser>
          <c:idx val="4"/>
          <c:order val="4"/>
          <c:tx>
            <c:strRef>
              <c:f>Sheet1!$F$1</c:f>
              <c:strCache>
                <c:ptCount val="1"/>
                <c:pt idx="0">
                  <c:v>Due to IRS</c:v>
                </c:pt>
              </c:strCache>
            </c:strRef>
          </c:tx>
          <c:spPr>
            <a:ln w="28575" cap="rnd">
              <a:solidFill>
                <a:schemeClr val="tx1"/>
              </a:solidFill>
              <a:prstDash val="sysDash"/>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Sheet1!$F$2:$F$38</c:f>
              <c:numCache>
                <c:formatCode>"$"#,##0_);[Red]\("$"#,##0\)</c:formatCode>
                <c:ptCount val="37"/>
                <c:pt idx="0">
                  <c:v>0</c:v>
                </c:pt>
                <c:pt idx="1">
                  <c:v>-2083.3333333333353</c:v>
                </c:pt>
                <c:pt idx="2">
                  <c:v>-4166.6666666666706</c:v>
                </c:pt>
                <c:pt idx="3">
                  <c:v>-6250.0000000000055</c:v>
                </c:pt>
                <c:pt idx="4">
                  <c:v>-8333.3333333333412</c:v>
                </c:pt>
                <c:pt idx="5">
                  <c:v>-10416.666666666677</c:v>
                </c:pt>
                <c:pt idx="6">
                  <c:v>-12500.000000000011</c:v>
                </c:pt>
                <c:pt idx="7">
                  <c:v>-14583.333333333347</c:v>
                </c:pt>
                <c:pt idx="8">
                  <c:v>-16666.666666666682</c:v>
                </c:pt>
                <c:pt idx="9">
                  <c:v>-18750.000000000018</c:v>
                </c:pt>
                <c:pt idx="10">
                  <c:v>-20833.333333333354</c:v>
                </c:pt>
                <c:pt idx="11">
                  <c:v>-22916.66666666669</c:v>
                </c:pt>
                <c:pt idx="12">
                  <c:v>-25000.000000000022</c:v>
                </c:pt>
                <c:pt idx="13">
                  <c:v>-27083.333333333358</c:v>
                </c:pt>
                <c:pt idx="14">
                  <c:v>-29166.666666666693</c:v>
                </c:pt>
                <c:pt idx="15">
                  <c:v>-31250.000000000029</c:v>
                </c:pt>
                <c:pt idx="16">
                  <c:v>-33333.333333333365</c:v>
                </c:pt>
                <c:pt idx="17">
                  <c:v>-35416.666666666701</c:v>
                </c:pt>
                <c:pt idx="18">
                  <c:v>-37500.000000000036</c:v>
                </c:pt>
                <c:pt idx="19">
                  <c:v>-39583.333333333372</c:v>
                </c:pt>
                <c:pt idx="20">
                  <c:v>-41666.666666666708</c:v>
                </c:pt>
                <c:pt idx="21">
                  <c:v>-43750.000000000044</c:v>
                </c:pt>
                <c:pt idx="22">
                  <c:v>-45833.333333333379</c:v>
                </c:pt>
                <c:pt idx="23">
                  <c:v>-47916.666666666715</c:v>
                </c:pt>
                <c:pt idx="24">
                  <c:v>-50000.000000000044</c:v>
                </c:pt>
                <c:pt idx="25">
                  <c:v>-52083.333333333379</c:v>
                </c:pt>
                <c:pt idx="26">
                  <c:v>-54166.666666666715</c:v>
                </c:pt>
                <c:pt idx="27">
                  <c:v>-56250.000000000051</c:v>
                </c:pt>
                <c:pt idx="28">
                  <c:v>-58333.333333333387</c:v>
                </c:pt>
                <c:pt idx="29">
                  <c:v>-60416.666666666722</c:v>
                </c:pt>
                <c:pt idx="30">
                  <c:v>-62500.000000000058</c:v>
                </c:pt>
                <c:pt idx="31">
                  <c:v>-64583.333333333394</c:v>
                </c:pt>
                <c:pt idx="32">
                  <c:v>-66666.66666666673</c:v>
                </c:pt>
                <c:pt idx="33">
                  <c:v>-68750.000000000058</c:v>
                </c:pt>
                <c:pt idx="34">
                  <c:v>-70833.333333333401</c:v>
                </c:pt>
                <c:pt idx="35">
                  <c:v>-72916.66666666673</c:v>
                </c:pt>
                <c:pt idx="36">
                  <c:v>-75000.000000000073</c:v>
                </c:pt>
              </c:numCache>
            </c:numRef>
          </c:val>
          <c:smooth val="0"/>
          <c:extLst>
            <c:ext xmlns:c16="http://schemas.microsoft.com/office/drawing/2014/chart" uri="{C3380CC4-5D6E-409C-BE32-E72D297353CC}">
              <c16:uniqueId val="{00000004-B546-4804-A266-42FE2C882D1D}"/>
            </c:ext>
          </c:extLst>
        </c:ser>
        <c:dLbls>
          <c:showLegendKey val="0"/>
          <c:showVal val="0"/>
          <c:showCatName val="0"/>
          <c:showSerName val="0"/>
          <c:showPercent val="0"/>
          <c:showBubbleSize val="0"/>
        </c:dLbls>
        <c:marker val="1"/>
        <c:smooth val="0"/>
        <c:axId val="92304720"/>
        <c:axId val="2122205328"/>
      </c:lineChart>
      <c:catAx>
        <c:axId val="196355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3248"/>
        <c:crosses val="autoZero"/>
        <c:auto val="1"/>
        <c:lblAlgn val="ctr"/>
        <c:lblOffset val="100"/>
        <c:tickLblSkip val="6"/>
        <c:noMultiLvlLbl val="0"/>
      </c:catAx>
      <c:valAx>
        <c:axId val="3123248"/>
        <c:scaling>
          <c:orientation val="minMax"/>
          <c:max val="6.0000000000000012E-2"/>
          <c:min val="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555328"/>
        <c:crosses val="autoZero"/>
        <c:crossBetween val="between"/>
        <c:majorUnit val="1.0000000000000002E-2"/>
      </c:valAx>
      <c:valAx>
        <c:axId val="2122205328"/>
        <c:scaling>
          <c:orientation val="minMax"/>
          <c:max val="500000"/>
          <c:min val="-500000"/>
        </c:scaling>
        <c:delete val="0"/>
        <c:axPos val="r"/>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304720"/>
        <c:crosses val="max"/>
        <c:crossBetween val="between"/>
        <c:majorUnit val="250000"/>
      </c:valAx>
      <c:catAx>
        <c:axId val="92304720"/>
        <c:scaling>
          <c:orientation val="minMax"/>
        </c:scaling>
        <c:delete val="1"/>
        <c:axPos val="b"/>
        <c:numFmt formatCode="General" sourceLinked="1"/>
        <c:majorTickMark val="out"/>
        <c:minorTickMark val="none"/>
        <c:tickLblPos val="nextTo"/>
        <c:crossAx val="212220532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a:t>Blended Yields</a:t>
            </a:r>
          </a:p>
        </c:rich>
      </c:tx>
      <c:layout>
        <c:manualLayout>
          <c:xMode val="edge"/>
          <c:yMode val="edge"/>
          <c:x val="0.43984918579811061"/>
          <c:y val="5.789464087088127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192230070890343E-2"/>
          <c:y val="0.11806128074748105"/>
          <c:w val="0.86248524484597866"/>
          <c:h val="0.59834414647843093"/>
        </c:manualLayout>
      </c:layout>
      <c:lineChart>
        <c:grouping val="standard"/>
        <c:varyColors val="0"/>
        <c:ser>
          <c:idx val="0"/>
          <c:order val="0"/>
          <c:tx>
            <c:strRef>
              <c:f>Sheet1!$B$1</c:f>
              <c:strCache>
                <c:ptCount val="1"/>
                <c:pt idx="0">
                  <c:v>MTEB Rate</c:v>
                </c:pt>
              </c:strCache>
            </c:strRef>
          </c:tx>
          <c:spPr>
            <a:ln w="28575" cap="rnd">
              <a:solidFill>
                <a:schemeClr val="accent1"/>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Sheet1!$B$2:$B$38</c:f>
              <c:numCache>
                <c:formatCode>0.00%</c:formatCode>
                <c:ptCount val="37"/>
                <c:pt idx="0">
                  <c:v>5.5E-2</c:v>
                </c:pt>
                <c:pt idx="1">
                  <c:v>5.5E-2</c:v>
                </c:pt>
                <c:pt idx="2">
                  <c:v>5.5E-2</c:v>
                </c:pt>
                <c:pt idx="3">
                  <c:v>5.5E-2</c:v>
                </c:pt>
                <c:pt idx="4">
                  <c:v>5.5E-2</c:v>
                </c:pt>
                <c:pt idx="5">
                  <c:v>5.5E-2</c:v>
                </c:pt>
                <c:pt idx="6">
                  <c:v>5.5E-2</c:v>
                </c:pt>
                <c:pt idx="7">
                  <c:v>5.5E-2</c:v>
                </c:pt>
                <c:pt idx="8">
                  <c:v>5.5E-2</c:v>
                </c:pt>
                <c:pt idx="9">
                  <c:v>5.5E-2</c:v>
                </c:pt>
                <c:pt idx="10">
                  <c:v>5.5E-2</c:v>
                </c:pt>
                <c:pt idx="11">
                  <c:v>5.5E-2</c:v>
                </c:pt>
                <c:pt idx="12">
                  <c:v>5.5E-2</c:v>
                </c:pt>
                <c:pt idx="13">
                  <c:v>5.5E-2</c:v>
                </c:pt>
                <c:pt idx="14">
                  <c:v>5.5E-2</c:v>
                </c:pt>
                <c:pt idx="15">
                  <c:v>5.5E-2</c:v>
                </c:pt>
                <c:pt idx="16">
                  <c:v>5.5E-2</c:v>
                </c:pt>
                <c:pt idx="17">
                  <c:v>5.5E-2</c:v>
                </c:pt>
                <c:pt idx="18">
                  <c:v>5.5E-2</c:v>
                </c:pt>
                <c:pt idx="19">
                  <c:v>5.5E-2</c:v>
                </c:pt>
                <c:pt idx="20">
                  <c:v>5.5E-2</c:v>
                </c:pt>
                <c:pt idx="21">
                  <c:v>5.5E-2</c:v>
                </c:pt>
                <c:pt idx="22">
                  <c:v>5.5E-2</c:v>
                </c:pt>
                <c:pt idx="23">
                  <c:v>5.5E-2</c:v>
                </c:pt>
                <c:pt idx="24">
                  <c:v>5.5E-2</c:v>
                </c:pt>
                <c:pt idx="25">
                  <c:v>5.5E-2</c:v>
                </c:pt>
                <c:pt idx="26">
                  <c:v>5.5E-2</c:v>
                </c:pt>
                <c:pt idx="27">
                  <c:v>5.5E-2</c:v>
                </c:pt>
                <c:pt idx="28">
                  <c:v>5.5E-2</c:v>
                </c:pt>
                <c:pt idx="29">
                  <c:v>5.5E-2</c:v>
                </c:pt>
                <c:pt idx="30">
                  <c:v>5.5E-2</c:v>
                </c:pt>
                <c:pt idx="31">
                  <c:v>5.5E-2</c:v>
                </c:pt>
                <c:pt idx="32">
                  <c:v>5.5E-2</c:v>
                </c:pt>
                <c:pt idx="33">
                  <c:v>5.5E-2</c:v>
                </c:pt>
                <c:pt idx="34">
                  <c:v>5.5E-2</c:v>
                </c:pt>
                <c:pt idx="35">
                  <c:v>5.5E-2</c:v>
                </c:pt>
                <c:pt idx="36">
                  <c:v>5.5E-2</c:v>
                </c:pt>
              </c:numCache>
            </c:numRef>
          </c:val>
          <c:smooth val="0"/>
          <c:extLst>
            <c:ext xmlns:c16="http://schemas.microsoft.com/office/drawing/2014/chart" uri="{C3380CC4-5D6E-409C-BE32-E72D297353CC}">
              <c16:uniqueId val="{00000000-16A5-42E9-8902-3F1B082E0C0A}"/>
            </c:ext>
          </c:extLst>
        </c:ser>
        <c:ser>
          <c:idx val="1"/>
          <c:order val="1"/>
          <c:tx>
            <c:strRef>
              <c:f>Sheet1!$C$1</c:f>
              <c:strCache>
                <c:ptCount val="1"/>
                <c:pt idx="0">
                  <c:v>STCB Rate</c:v>
                </c:pt>
              </c:strCache>
            </c:strRef>
          </c:tx>
          <c:spPr>
            <a:ln w="28575" cap="rnd">
              <a:solidFill>
                <a:srgbClr val="547EBC"/>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Sheet1!$C$2:$C$38</c:f>
              <c:numCache>
                <c:formatCode>0.00%</c:formatCode>
                <c:ptCount val="37"/>
                <c:pt idx="0">
                  <c:v>4.4999999999999998E-2</c:v>
                </c:pt>
                <c:pt idx="1">
                  <c:v>4.4999999999999998E-2</c:v>
                </c:pt>
                <c:pt idx="2">
                  <c:v>4.4999999999999998E-2</c:v>
                </c:pt>
                <c:pt idx="3">
                  <c:v>4.4999999999999998E-2</c:v>
                </c:pt>
                <c:pt idx="4">
                  <c:v>4.4999999999999998E-2</c:v>
                </c:pt>
                <c:pt idx="5">
                  <c:v>4.4999999999999998E-2</c:v>
                </c:pt>
                <c:pt idx="6">
                  <c:v>4.4999999999999998E-2</c:v>
                </c:pt>
                <c:pt idx="7">
                  <c:v>4.4999999999999998E-2</c:v>
                </c:pt>
                <c:pt idx="8">
                  <c:v>4.4999999999999998E-2</c:v>
                </c:pt>
                <c:pt idx="9">
                  <c:v>4.4999999999999998E-2</c:v>
                </c:pt>
                <c:pt idx="10">
                  <c:v>4.4999999999999998E-2</c:v>
                </c:pt>
                <c:pt idx="11">
                  <c:v>4.4999999999999998E-2</c:v>
                </c:pt>
                <c:pt idx="12">
                  <c:v>4.4999999999999998E-2</c:v>
                </c:pt>
                <c:pt idx="13">
                  <c:v>4.4999999999999998E-2</c:v>
                </c:pt>
                <c:pt idx="14">
                  <c:v>4.4999999999999998E-2</c:v>
                </c:pt>
                <c:pt idx="15">
                  <c:v>4.4999999999999998E-2</c:v>
                </c:pt>
                <c:pt idx="16">
                  <c:v>4.4999999999999998E-2</c:v>
                </c:pt>
                <c:pt idx="17">
                  <c:v>4.4999999999999998E-2</c:v>
                </c:pt>
                <c:pt idx="18">
                  <c:v>4.4999999999999998E-2</c:v>
                </c:pt>
                <c:pt idx="19">
                  <c:v>4.4999999999999998E-2</c:v>
                </c:pt>
                <c:pt idx="20">
                  <c:v>4.4999999999999998E-2</c:v>
                </c:pt>
                <c:pt idx="21">
                  <c:v>4.4999999999999998E-2</c:v>
                </c:pt>
                <c:pt idx="22">
                  <c:v>4.4999999999999998E-2</c:v>
                </c:pt>
                <c:pt idx="23">
                  <c:v>4.4999999999999998E-2</c:v>
                </c:pt>
                <c:pt idx="24">
                  <c:v>4.4999999999999998E-2</c:v>
                </c:pt>
                <c:pt idx="25">
                  <c:v>4.4999999999999998E-2</c:v>
                </c:pt>
                <c:pt idx="26">
                  <c:v>4.4999999999999998E-2</c:v>
                </c:pt>
                <c:pt idx="27">
                  <c:v>4.4999999999999998E-2</c:v>
                </c:pt>
                <c:pt idx="28">
                  <c:v>4.4999999999999998E-2</c:v>
                </c:pt>
                <c:pt idx="29">
                  <c:v>4.4999999999999998E-2</c:v>
                </c:pt>
                <c:pt idx="30">
                  <c:v>4.4999999999999998E-2</c:v>
                </c:pt>
                <c:pt idx="31">
                  <c:v>4.4999999999999998E-2</c:v>
                </c:pt>
                <c:pt idx="32">
                  <c:v>4.4999999999999998E-2</c:v>
                </c:pt>
                <c:pt idx="33">
                  <c:v>4.4999999999999998E-2</c:v>
                </c:pt>
                <c:pt idx="34">
                  <c:v>4.4999999999999998E-2</c:v>
                </c:pt>
                <c:pt idx="35">
                  <c:v>4.4999999999999998E-2</c:v>
                </c:pt>
                <c:pt idx="36">
                  <c:v>4.4999999999999998E-2</c:v>
                </c:pt>
              </c:numCache>
            </c:numRef>
          </c:val>
          <c:smooth val="0"/>
          <c:extLst>
            <c:ext xmlns:c16="http://schemas.microsoft.com/office/drawing/2014/chart" uri="{C3380CC4-5D6E-409C-BE32-E72D297353CC}">
              <c16:uniqueId val="{00000001-16A5-42E9-8902-3F1B082E0C0A}"/>
            </c:ext>
          </c:extLst>
        </c:ser>
        <c:ser>
          <c:idx val="2"/>
          <c:order val="2"/>
          <c:tx>
            <c:strRef>
              <c:f>Sheet1!$D$1</c:f>
              <c:strCache>
                <c:ptCount val="1"/>
                <c:pt idx="0">
                  <c:v>Blended Bond Yield</c:v>
                </c:pt>
              </c:strCache>
            </c:strRef>
          </c:tx>
          <c:spPr>
            <a:ln w="28575" cap="rnd">
              <a:solidFill>
                <a:srgbClr val="629DD1"/>
              </a:solidFill>
              <a:prstDash val="sysDash"/>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Sheet1!$D$2:$D$38</c:f>
              <c:numCache>
                <c:formatCode>General</c:formatCode>
                <c:ptCount val="37"/>
                <c:pt idx="0">
                  <c:v>5.1666666666666666E-2</c:v>
                </c:pt>
                <c:pt idx="1">
                  <c:v>5.1666666666666666E-2</c:v>
                </c:pt>
                <c:pt idx="2">
                  <c:v>5.1666666666666666E-2</c:v>
                </c:pt>
                <c:pt idx="3">
                  <c:v>5.1666666666666666E-2</c:v>
                </c:pt>
                <c:pt idx="4">
                  <c:v>5.1666666666666666E-2</c:v>
                </c:pt>
                <c:pt idx="5">
                  <c:v>5.1666666666666666E-2</c:v>
                </c:pt>
                <c:pt idx="6">
                  <c:v>5.1666666666666666E-2</c:v>
                </c:pt>
                <c:pt idx="7">
                  <c:v>5.1666666666666666E-2</c:v>
                </c:pt>
                <c:pt idx="8">
                  <c:v>5.1666666666666666E-2</c:v>
                </c:pt>
                <c:pt idx="9">
                  <c:v>5.1666666666666666E-2</c:v>
                </c:pt>
                <c:pt idx="10">
                  <c:v>5.1666666666666666E-2</c:v>
                </c:pt>
                <c:pt idx="11">
                  <c:v>5.1666666666666666E-2</c:v>
                </c:pt>
                <c:pt idx="12">
                  <c:v>5.1666666666666666E-2</c:v>
                </c:pt>
                <c:pt idx="13">
                  <c:v>5.1666666666666666E-2</c:v>
                </c:pt>
                <c:pt idx="14">
                  <c:v>5.1666666666666666E-2</c:v>
                </c:pt>
                <c:pt idx="15">
                  <c:v>5.1666666666666666E-2</c:v>
                </c:pt>
                <c:pt idx="16">
                  <c:v>5.1666666666666666E-2</c:v>
                </c:pt>
                <c:pt idx="17">
                  <c:v>5.1666666666666666E-2</c:v>
                </c:pt>
                <c:pt idx="18">
                  <c:v>5.1666666666666666E-2</c:v>
                </c:pt>
                <c:pt idx="19">
                  <c:v>5.1666666666666666E-2</c:v>
                </c:pt>
                <c:pt idx="20">
                  <c:v>5.1666666666666666E-2</c:v>
                </c:pt>
                <c:pt idx="21">
                  <c:v>5.1666666666666666E-2</c:v>
                </c:pt>
                <c:pt idx="22">
                  <c:v>5.1666666666666666E-2</c:v>
                </c:pt>
                <c:pt idx="23">
                  <c:v>5.1666666666666666E-2</c:v>
                </c:pt>
                <c:pt idx="24">
                  <c:v>5.1666666666666666E-2</c:v>
                </c:pt>
                <c:pt idx="25">
                  <c:v>5.1666666666666666E-2</c:v>
                </c:pt>
                <c:pt idx="26">
                  <c:v>5.1666666666666666E-2</c:v>
                </c:pt>
                <c:pt idx="27">
                  <c:v>5.1666666666666666E-2</c:v>
                </c:pt>
                <c:pt idx="28">
                  <c:v>5.1666666666666666E-2</c:v>
                </c:pt>
                <c:pt idx="29">
                  <c:v>5.1666666666666666E-2</c:v>
                </c:pt>
                <c:pt idx="30">
                  <c:v>5.1666666666666666E-2</c:v>
                </c:pt>
                <c:pt idx="31">
                  <c:v>5.1666666666666666E-2</c:v>
                </c:pt>
                <c:pt idx="32">
                  <c:v>5.1666666666666666E-2</c:v>
                </c:pt>
                <c:pt idx="33">
                  <c:v>5.1666666666666666E-2</c:v>
                </c:pt>
                <c:pt idx="34">
                  <c:v>5.1666666666666666E-2</c:v>
                </c:pt>
                <c:pt idx="35">
                  <c:v>5.1666666666666666E-2</c:v>
                </c:pt>
                <c:pt idx="36">
                  <c:v>5.1666666666666666E-2</c:v>
                </c:pt>
              </c:numCache>
            </c:numRef>
          </c:val>
          <c:smooth val="0"/>
          <c:extLst>
            <c:ext xmlns:c16="http://schemas.microsoft.com/office/drawing/2014/chart" uri="{C3380CC4-5D6E-409C-BE32-E72D297353CC}">
              <c16:uniqueId val="{00000002-16A5-42E9-8902-3F1B082E0C0A}"/>
            </c:ext>
          </c:extLst>
        </c:ser>
        <c:ser>
          <c:idx val="3"/>
          <c:order val="3"/>
          <c:tx>
            <c:strRef>
              <c:f>Sheet1!$E$1</c:f>
              <c:strCache>
                <c:ptCount val="1"/>
                <c:pt idx="0">
                  <c:v>Investment Yield</c:v>
                </c:pt>
              </c:strCache>
            </c:strRef>
          </c:tx>
          <c:spPr>
            <a:ln w="28575" cap="rnd">
              <a:solidFill>
                <a:srgbClr val="00B050"/>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Sheet1!$E$2:$E$38</c:f>
              <c:numCache>
                <c:formatCode>0.00%</c:formatCode>
                <c:ptCount val="37"/>
                <c:pt idx="0">
                  <c:v>4.7500000000000001E-2</c:v>
                </c:pt>
                <c:pt idx="1">
                  <c:v>4.7500000000000001E-2</c:v>
                </c:pt>
                <c:pt idx="2">
                  <c:v>4.7500000000000001E-2</c:v>
                </c:pt>
                <c:pt idx="3">
                  <c:v>4.7500000000000001E-2</c:v>
                </c:pt>
                <c:pt idx="4">
                  <c:v>4.7500000000000001E-2</c:v>
                </c:pt>
                <c:pt idx="5">
                  <c:v>4.7500000000000001E-2</c:v>
                </c:pt>
                <c:pt idx="6">
                  <c:v>4.7500000000000001E-2</c:v>
                </c:pt>
                <c:pt idx="7">
                  <c:v>4.7500000000000001E-2</c:v>
                </c:pt>
                <c:pt idx="8">
                  <c:v>4.7500000000000001E-2</c:v>
                </c:pt>
                <c:pt idx="9">
                  <c:v>4.7500000000000001E-2</c:v>
                </c:pt>
                <c:pt idx="10">
                  <c:v>4.7500000000000001E-2</c:v>
                </c:pt>
                <c:pt idx="11">
                  <c:v>4.7500000000000001E-2</c:v>
                </c:pt>
                <c:pt idx="12">
                  <c:v>4.7500000000000001E-2</c:v>
                </c:pt>
                <c:pt idx="13">
                  <c:v>4.7500000000000001E-2</c:v>
                </c:pt>
                <c:pt idx="14">
                  <c:v>4.7500000000000001E-2</c:v>
                </c:pt>
                <c:pt idx="15">
                  <c:v>4.7500000000000001E-2</c:v>
                </c:pt>
                <c:pt idx="16">
                  <c:v>4.7500000000000001E-2</c:v>
                </c:pt>
                <c:pt idx="17">
                  <c:v>4.7500000000000001E-2</c:v>
                </c:pt>
                <c:pt idx="18">
                  <c:v>4.7500000000000001E-2</c:v>
                </c:pt>
                <c:pt idx="19">
                  <c:v>4.7500000000000001E-2</c:v>
                </c:pt>
                <c:pt idx="20">
                  <c:v>4.7500000000000001E-2</c:v>
                </c:pt>
                <c:pt idx="21">
                  <c:v>4.7500000000000001E-2</c:v>
                </c:pt>
                <c:pt idx="22">
                  <c:v>4.7500000000000001E-2</c:v>
                </c:pt>
                <c:pt idx="23">
                  <c:v>4.7500000000000001E-2</c:v>
                </c:pt>
                <c:pt idx="24">
                  <c:v>4.7500000000000001E-2</c:v>
                </c:pt>
                <c:pt idx="25">
                  <c:v>4.7500000000000001E-2</c:v>
                </c:pt>
                <c:pt idx="26">
                  <c:v>4.7500000000000001E-2</c:v>
                </c:pt>
                <c:pt idx="27">
                  <c:v>4.7500000000000001E-2</c:v>
                </c:pt>
                <c:pt idx="28">
                  <c:v>4.7500000000000001E-2</c:v>
                </c:pt>
                <c:pt idx="29">
                  <c:v>4.7500000000000001E-2</c:v>
                </c:pt>
                <c:pt idx="30">
                  <c:v>4.7500000000000001E-2</c:v>
                </c:pt>
                <c:pt idx="31">
                  <c:v>4.7500000000000001E-2</c:v>
                </c:pt>
                <c:pt idx="32">
                  <c:v>4.7500000000000001E-2</c:v>
                </c:pt>
                <c:pt idx="33">
                  <c:v>4.7500000000000001E-2</c:v>
                </c:pt>
                <c:pt idx="34">
                  <c:v>4.7500000000000001E-2</c:v>
                </c:pt>
                <c:pt idx="35">
                  <c:v>4.7500000000000001E-2</c:v>
                </c:pt>
                <c:pt idx="36">
                  <c:v>4.7500000000000001E-2</c:v>
                </c:pt>
              </c:numCache>
            </c:numRef>
          </c:val>
          <c:smooth val="0"/>
          <c:extLst>
            <c:ext xmlns:c16="http://schemas.microsoft.com/office/drawing/2014/chart" uri="{C3380CC4-5D6E-409C-BE32-E72D297353CC}">
              <c16:uniqueId val="{00000003-16A5-42E9-8902-3F1B082E0C0A}"/>
            </c:ext>
          </c:extLst>
        </c:ser>
        <c:dLbls>
          <c:showLegendKey val="0"/>
          <c:showVal val="0"/>
          <c:showCatName val="0"/>
          <c:showSerName val="0"/>
          <c:showPercent val="0"/>
          <c:showBubbleSize val="0"/>
        </c:dLbls>
        <c:marker val="1"/>
        <c:smooth val="0"/>
        <c:axId val="2127659936"/>
        <c:axId val="290822144"/>
      </c:lineChart>
      <c:lineChart>
        <c:grouping val="standard"/>
        <c:varyColors val="0"/>
        <c:ser>
          <c:idx val="4"/>
          <c:order val="4"/>
          <c:tx>
            <c:strRef>
              <c:f>Sheet1!$F$1</c:f>
              <c:strCache>
                <c:ptCount val="1"/>
                <c:pt idx="0">
                  <c:v>Earnings</c:v>
                </c:pt>
              </c:strCache>
            </c:strRef>
          </c:tx>
          <c:spPr>
            <a:ln w="28575" cap="rnd">
              <a:solidFill>
                <a:srgbClr val="FF0000"/>
              </a:solidFill>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Sheet1!$F$2:$F$38</c:f>
              <c:numCache>
                <c:formatCode>General</c:formatCode>
                <c:ptCount val="37"/>
                <c:pt idx="0">
                  <c:v>0</c:v>
                </c:pt>
                <c:pt idx="1">
                  <c:v>-10416.666666666664</c:v>
                </c:pt>
                <c:pt idx="2">
                  <c:v>-20833.333333333328</c:v>
                </c:pt>
                <c:pt idx="3">
                  <c:v>-31249.999999999989</c:v>
                </c:pt>
                <c:pt idx="4">
                  <c:v>-41666.666666666657</c:v>
                </c:pt>
                <c:pt idx="5">
                  <c:v>-52083.333333333321</c:v>
                </c:pt>
                <c:pt idx="6">
                  <c:v>-62499.999999999978</c:v>
                </c:pt>
                <c:pt idx="7">
                  <c:v>-72916.666666666642</c:v>
                </c:pt>
                <c:pt idx="8">
                  <c:v>-83333.333333333314</c:v>
                </c:pt>
                <c:pt idx="9">
                  <c:v>-93749.999999999985</c:v>
                </c:pt>
                <c:pt idx="10">
                  <c:v>-104166.66666666664</c:v>
                </c:pt>
                <c:pt idx="11">
                  <c:v>-114583.33333333331</c:v>
                </c:pt>
                <c:pt idx="12">
                  <c:v>-124999.99999999996</c:v>
                </c:pt>
                <c:pt idx="13">
                  <c:v>-135416.66666666663</c:v>
                </c:pt>
                <c:pt idx="14">
                  <c:v>-145833.33333333328</c:v>
                </c:pt>
                <c:pt idx="15">
                  <c:v>-156249.99999999997</c:v>
                </c:pt>
                <c:pt idx="16">
                  <c:v>-166666.66666666663</c:v>
                </c:pt>
                <c:pt idx="17">
                  <c:v>-177083.33333333328</c:v>
                </c:pt>
                <c:pt idx="18">
                  <c:v>-187499.99999999997</c:v>
                </c:pt>
                <c:pt idx="19">
                  <c:v>-197916.66666666663</c:v>
                </c:pt>
                <c:pt idx="20">
                  <c:v>-208333.33333333328</c:v>
                </c:pt>
                <c:pt idx="21">
                  <c:v>-218749.99999999997</c:v>
                </c:pt>
                <c:pt idx="22">
                  <c:v>-229166.66666666663</c:v>
                </c:pt>
                <c:pt idx="23">
                  <c:v>-239583.33333333328</c:v>
                </c:pt>
                <c:pt idx="24">
                  <c:v>-249999.99999999991</c:v>
                </c:pt>
                <c:pt idx="25">
                  <c:v>-260416.6666666666</c:v>
                </c:pt>
                <c:pt idx="26">
                  <c:v>-270833.33333333326</c:v>
                </c:pt>
                <c:pt idx="27">
                  <c:v>-281249.99999999994</c:v>
                </c:pt>
                <c:pt idx="28">
                  <c:v>-291666.66666666657</c:v>
                </c:pt>
                <c:pt idx="29">
                  <c:v>-302083.33333333326</c:v>
                </c:pt>
                <c:pt idx="30">
                  <c:v>-312499.99999999994</c:v>
                </c:pt>
                <c:pt idx="31">
                  <c:v>-322916.66666666657</c:v>
                </c:pt>
                <c:pt idx="32">
                  <c:v>-333333.33333333326</c:v>
                </c:pt>
                <c:pt idx="33">
                  <c:v>-343749.99999999994</c:v>
                </c:pt>
                <c:pt idx="34">
                  <c:v>-354166.66666666657</c:v>
                </c:pt>
                <c:pt idx="35">
                  <c:v>-364583.33333333326</c:v>
                </c:pt>
                <c:pt idx="36">
                  <c:v>-374999.99999999994</c:v>
                </c:pt>
              </c:numCache>
            </c:numRef>
          </c:val>
          <c:smooth val="0"/>
          <c:extLst>
            <c:ext xmlns:c16="http://schemas.microsoft.com/office/drawing/2014/chart" uri="{C3380CC4-5D6E-409C-BE32-E72D297353CC}">
              <c16:uniqueId val="{00000004-16A5-42E9-8902-3F1B082E0C0A}"/>
            </c:ext>
          </c:extLst>
        </c:ser>
        <c:ser>
          <c:idx val="5"/>
          <c:order val="5"/>
          <c:tx>
            <c:strRef>
              <c:f>Sheet1!$G$1</c:f>
              <c:strCache>
                <c:ptCount val="1"/>
                <c:pt idx="0">
                  <c:v>Due to IRS</c:v>
                </c:pt>
              </c:strCache>
            </c:strRef>
          </c:tx>
          <c:spPr>
            <a:ln w="28575" cap="rnd">
              <a:solidFill>
                <a:schemeClr val="tx1"/>
              </a:solidFill>
              <a:prstDash val="dash"/>
              <a:round/>
            </a:ln>
            <a:effectLst/>
          </c:spPr>
          <c:marker>
            <c:symbol val="none"/>
          </c:marker>
          <c:cat>
            <c:numRef>
              <c:f>Sheet1!$A$2:$A$38</c:f>
              <c:numCache>
                <c:formatCode>General</c:formatCode>
                <c:ptCount val="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numCache>
            </c:numRef>
          </c:cat>
          <c:val>
            <c:numRef>
              <c:f>Sheet1!$G$2:$G$38</c:f>
              <c:numCache>
                <c:formatCode>General</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mooth val="0"/>
          <c:extLst>
            <c:ext xmlns:c16="http://schemas.microsoft.com/office/drawing/2014/chart" uri="{C3380CC4-5D6E-409C-BE32-E72D297353CC}">
              <c16:uniqueId val="{00000005-16A5-42E9-8902-3F1B082E0C0A}"/>
            </c:ext>
          </c:extLst>
        </c:ser>
        <c:dLbls>
          <c:showLegendKey val="0"/>
          <c:showVal val="0"/>
          <c:showCatName val="0"/>
          <c:showSerName val="0"/>
          <c:showPercent val="0"/>
          <c:showBubbleSize val="0"/>
        </c:dLbls>
        <c:marker val="1"/>
        <c:smooth val="0"/>
        <c:axId val="1961662400"/>
        <c:axId val="14722064"/>
      </c:lineChart>
      <c:catAx>
        <c:axId val="212765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0822144"/>
        <c:crosses val="autoZero"/>
        <c:auto val="1"/>
        <c:lblAlgn val="ctr"/>
        <c:lblOffset val="100"/>
        <c:tickLblSkip val="6"/>
        <c:noMultiLvlLbl val="0"/>
      </c:catAx>
      <c:valAx>
        <c:axId val="290822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27659936"/>
        <c:crosses val="autoZero"/>
        <c:crossBetween val="between"/>
      </c:valAx>
      <c:valAx>
        <c:axId val="14722064"/>
        <c:scaling>
          <c:orientation val="minMax"/>
          <c:max val="400000"/>
          <c:min val="-400000"/>
        </c:scaling>
        <c:delete val="0"/>
        <c:axPos val="r"/>
        <c:numFmt formatCode="_(&quot;$&quot;* #,##0_);_(&quot;$&quot;* \(#,##0\);_(&quot;$&quot;* &quot;-&quot;_);_(@_)" sourceLinked="0"/>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961662400"/>
        <c:crosses val="max"/>
        <c:crossBetween val="between"/>
      </c:valAx>
      <c:catAx>
        <c:axId val="1961662400"/>
        <c:scaling>
          <c:orientation val="minMax"/>
        </c:scaling>
        <c:delete val="1"/>
        <c:axPos val="b"/>
        <c:numFmt formatCode="General" sourceLinked="1"/>
        <c:majorTickMark val="out"/>
        <c:minorTickMark val="none"/>
        <c:tickLblPos val="nextTo"/>
        <c:crossAx val="147220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Forward M-TEB / BCE </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Construction Loan Interest</c:v>
                </c:pt>
              </c:strCache>
            </c:strRef>
          </c:tx>
          <c:spPr>
            <a:solidFill>
              <a:schemeClr val="accent1"/>
            </a:solidFill>
            <a:ln>
              <a:noFill/>
            </a:ln>
            <a:effectLst/>
          </c:spPr>
          <c:invertIfNegative val="0"/>
          <c:cat>
            <c:strRef>
              <c:f>Sheet1!$A$2:$A$3</c:f>
              <c:strCache>
                <c:ptCount val="2"/>
                <c:pt idx="0">
                  <c:v>Interest Cost Through Completion</c:v>
                </c:pt>
                <c:pt idx="1">
                  <c:v>Estimated Equity Generated</c:v>
                </c:pt>
              </c:strCache>
            </c:strRef>
          </c:cat>
          <c:val>
            <c:numRef>
              <c:f>Sheet1!$B$2:$B$3</c:f>
              <c:numCache>
                <c:formatCode>General</c:formatCode>
                <c:ptCount val="2"/>
                <c:pt idx="0">
                  <c:v>2200000</c:v>
                </c:pt>
                <c:pt idx="1">
                  <c:v>0</c:v>
                </c:pt>
              </c:numCache>
            </c:numRef>
          </c:val>
          <c:extLst>
            <c:ext xmlns:c16="http://schemas.microsoft.com/office/drawing/2014/chart" uri="{C3380CC4-5D6E-409C-BE32-E72D297353CC}">
              <c16:uniqueId val="{00000000-D3DC-4761-BCE5-95FFDCA68E62}"/>
            </c:ext>
          </c:extLst>
        </c:ser>
        <c:ser>
          <c:idx val="1"/>
          <c:order val="1"/>
          <c:tx>
            <c:strRef>
              <c:f>Sheet1!$C$1</c:f>
              <c:strCache>
                <c:ptCount val="1"/>
                <c:pt idx="0">
                  <c:v>Bond Interest</c:v>
                </c:pt>
              </c:strCache>
            </c:strRef>
          </c:tx>
          <c:spPr>
            <a:solidFill>
              <a:schemeClr val="accent2"/>
            </a:solidFill>
            <a:ln>
              <a:noFill/>
            </a:ln>
            <a:effectLst/>
          </c:spPr>
          <c:invertIfNegative val="0"/>
          <c:cat>
            <c:strRef>
              <c:f>Sheet1!$A$2:$A$3</c:f>
              <c:strCache>
                <c:ptCount val="2"/>
                <c:pt idx="0">
                  <c:v>Interest Cost Through Completion</c:v>
                </c:pt>
                <c:pt idx="1">
                  <c:v>Estimated Equity Generated</c:v>
                </c:pt>
              </c:strCache>
            </c:strRef>
          </c:cat>
          <c:val>
            <c:numRef>
              <c:f>Sheet1!$C$2:$C$3</c:f>
              <c:numCache>
                <c:formatCode>General</c:formatCode>
                <c:ptCount val="2"/>
                <c:pt idx="0">
                  <c:v>2550000</c:v>
                </c:pt>
                <c:pt idx="1">
                  <c:v>0</c:v>
                </c:pt>
              </c:numCache>
            </c:numRef>
          </c:val>
          <c:extLst>
            <c:ext xmlns:c16="http://schemas.microsoft.com/office/drawing/2014/chart" uri="{C3380CC4-5D6E-409C-BE32-E72D297353CC}">
              <c16:uniqueId val="{00000001-D3DC-4761-BCE5-95FFDCA68E62}"/>
            </c:ext>
          </c:extLst>
        </c:ser>
        <c:ser>
          <c:idx val="2"/>
          <c:order val="2"/>
          <c:tx>
            <c:strRef>
              <c:f>Sheet1!#REF!</c:f>
              <c:strCache>
                <c:ptCount val="1"/>
                <c:pt idx="0">
                  <c:v>#REF!</c:v>
                </c:pt>
              </c:strCache>
            </c:strRef>
          </c:tx>
          <c:spPr>
            <a:solidFill>
              <a:schemeClr val="accent3"/>
            </a:solidFill>
            <a:ln>
              <a:noFill/>
            </a:ln>
            <a:effectLst/>
          </c:spPr>
          <c:invertIfNegative val="0"/>
          <c:cat>
            <c:strRef>
              <c:f>Sheet1!$A$2:$A$3</c:f>
              <c:strCache>
                <c:ptCount val="2"/>
                <c:pt idx="0">
                  <c:v>Interest Cost Through Completion</c:v>
                </c:pt>
                <c:pt idx="1">
                  <c:v>Estimated Equity Generated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2-D3DC-4761-BCE5-95FFDCA68E62}"/>
            </c:ext>
          </c:extLst>
        </c:ser>
        <c:ser>
          <c:idx val="3"/>
          <c:order val="3"/>
          <c:tx>
            <c:strRef>
              <c:f>Sheet1!$D$1</c:f>
              <c:strCache>
                <c:ptCount val="1"/>
                <c:pt idx="0">
                  <c:v>Column1</c:v>
                </c:pt>
              </c:strCache>
            </c:strRef>
          </c:tx>
          <c:spPr>
            <a:solidFill>
              <a:srgbClr val="00B050"/>
            </a:solidFill>
            <a:ln w="25400">
              <a:solidFill>
                <a:schemeClr val="tx1"/>
              </a:solidFill>
            </a:ln>
            <a:effectLst/>
          </c:spPr>
          <c:invertIfNegative val="0"/>
          <c:dPt>
            <c:idx val="1"/>
            <c:invertIfNegative val="0"/>
            <c:bubble3D val="0"/>
            <c:spPr>
              <a:solidFill>
                <a:srgbClr val="92D050"/>
              </a:solidFill>
              <a:ln w="25400">
                <a:noFill/>
              </a:ln>
              <a:effectLst/>
            </c:spPr>
            <c:extLst>
              <c:ext xmlns:c16="http://schemas.microsoft.com/office/drawing/2014/chart" uri="{C3380CC4-5D6E-409C-BE32-E72D297353CC}">
                <c16:uniqueId val="{00000002-FF33-4738-8E2F-7B2729C38BA1}"/>
              </c:ext>
            </c:extLst>
          </c:dPt>
          <c:cat>
            <c:strRef>
              <c:f>Sheet1!$A$2:$A$3</c:f>
              <c:strCache>
                <c:ptCount val="2"/>
                <c:pt idx="0">
                  <c:v>Interest Cost Through Completion</c:v>
                </c:pt>
                <c:pt idx="1">
                  <c:v>Estimated Equity Generated</c:v>
                </c:pt>
              </c:strCache>
            </c:strRef>
          </c:cat>
          <c:val>
            <c:numRef>
              <c:f>Sheet1!$D$2:$D$3</c:f>
              <c:numCache>
                <c:formatCode>General</c:formatCode>
                <c:ptCount val="2"/>
                <c:pt idx="1">
                  <c:v>775000</c:v>
                </c:pt>
              </c:numCache>
            </c:numRef>
          </c:val>
          <c:extLst>
            <c:ext xmlns:c16="http://schemas.microsoft.com/office/drawing/2014/chart" uri="{C3380CC4-5D6E-409C-BE32-E72D297353CC}">
              <c16:uniqueId val="{00000004-D3DC-4761-BCE5-95FFDCA68E62}"/>
            </c:ext>
          </c:extLst>
        </c:ser>
        <c:ser>
          <c:idx val="4"/>
          <c:order val="4"/>
          <c:tx>
            <c:strRef>
              <c:f>Sheet1!$E$1</c:f>
              <c:strCache>
                <c:ptCount val="1"/>
                <c:pt idx="0">
                  <c:v>Equity Generated</c:v>
                </c:pt>
              </c:strCache>
            </c:strRef>
          </c:tx>
          <c:spPr>
            <a:solidFill>
              <a:schemeClr val="accent5"/>
            </a:solidFill>
            <a:ln>
              <a:noFill/>
            </a:ln>
            <a:effectLst/>
          </c:spPr>
          <c:invertIfNegative val="0"/>
          <c:dPt>
            <c:idx val="1"/>
            <c:invertIfNegative val="0"/>
            <c:bubble3D val="0"/>
            <c:spPr>
              <a:solidFill>
                <a:srgbClr val="00B050"/>
              </a:solidFill>
              <a:ln w="28575">
                <a:solidFill>
                  <a:schemeClr val="tx1"/>
                </a:solidFill>
              </a:ln>
              <a:effectLst/>
            </c:spPr>
            <c:extLst>
              <c:ext xmlns:c16="http://schemas.microsoft.com/office/drawing/2014/chart" uri="{C3380CC4-5D6E-409C-BE32-E72D297353CC}">
                <c16:uniqueId val="{00000001-FF33-4738-8E2F-7B2729C38BA1}"/>
              </c:ext>
            </c:extLst>
          </c:dPt>
          <c:cat>
            <c:strRef>
              <c:f>Sheet1!$A$2:$A$3</c:f>
              <c:strCache>
                <c:ptCount val="2"/>
                <c:pt idx="0">
                  <c:v>Interest Cost Through Completion</c:v>
                </c:pt>
                <c:pt idx="1">
                  <c:v>Estimated Equity Generated</c:v>
                </c:pt>
              </c:strCache>
            </c:strRef>
          </c:cat>
          <c:val>
            <c:numRef>
              <c:f>Sheet1!$E$2:$E$3</c:f>
              <c:numCache>
                <c:formatCode>General</c:formatCode>
                <c:ptCount val="2"/>
                <c:pt idx="0">
                  <c:v>0</c:v>
                </c:pt>
                <c:pt idx="1">
                  <c:v>900000</c:v>
                </c:pt>
              </c:numCache>
            </c:numRef>
          </c:val>
          <c:extLst>
            <c:ext xmlns:c16="http://schemas.microsoft.com/office/drawing/2014/chart" uri="{C3380CC4-5D6E-409C-BE32-E72D297353CC}">
              <c16:uniqueId val="{00000000-FF33-4738-8E2F-7B2729C38BA1}"/>
            </c:ext>
          </c:extLst>
        </c:ser>
        <c:dLbls>
          <c:showLegendKey val="0"/>
          <c:showVal val="0"/>
          <c:showCatName val="0"/>
          <c:showSerName val="0"/>
          <c:showPercent val="0"/>
          <c:showBubbleSize val="0"/>
        </c:dLbls>
        <c:gapWidth val="40"/>
        <c:overlap val="100"/>
        <c:axId val="580507151"/>
        <c:axId val="690840159"/>
      </c:barChart>
      <c:catAx>
        <c:axId val="58050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840159"/>
        <c:crosses val="autoZero"/>
        <c:auto val="1"/>
        <c:lblAlgn val="ctr"/>
        <c:lblOffset val="100"/>
        <c:noMultiLvlLbl val="0"/>
      </c:catAx>
      <c:valAx>
        <c:axId val="690840159"/>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050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Standard Bond Structure</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Construction Loan Interest</c:v>
                </c:pt>
              </c:strCache>
            </c:strRef>
          </c:tx>
          <c:spPr>
            <a:solidFill>
              <a:schemeClr val="accent1"/>
            </a:solidFill>
            <a:ln>
              <a:noFill/>
            </a:ln>
            <a:effectLst/>
          </c:spPr>
          <c:invertIfNegative val="0"/>
          <c:cat>
            <c:strRef>
              <c:f>Sheet1!$A$2:$A$3</c:f>
              <c:strCache>
                <c:ptCount val="2"/>
                <c:pt idx="0">
                  <c:v>Interest Cost Through Completion</c:v>
                </c:pt>
                <c:pt idx="1">
                  <c:v>Estimated Equity Generated</c:v>
                </c:pt>
              </c:strCache>
            </c:strRef>
          </c:cat>
          <c:val>
            <c:numRef>
              <c:f>Sheet1!$B$2:$B$3</c:f>
              <c:numCache>
                <c:formatCode>General</c:formatCode>
                <c:ptCount val="2"/>
                <c:pt idx="0">
                  <c:v>2200000</c:v>
                </c:pt>
                <c:pt idx="1">
                  <c:v>0</c:v>
                </c:pt>
              </c:numCache>
            </c:numRef>
          </c:val>
          <c:extLst>
            <c:ext xmlns:c16="http://schemas.microsoft.com/office/drawing/2014/chart" uri="{C3380CC4-5D6E-409C-BE32-E72D297353CC}">
              <c16:uniqueId val="{00000000-C801-4FF0-83B8-88CE48B4EA02}"/>
            </c:ext>
          </c:extLst>
        </c:ser>
        <c:ser>
          <c:idx val="1"/>
          <c:order val="1"/>
          <c:tx>
            <c:strRef>
              <c:f>Sheet1!$C$1</c:f>
              <c:strCache>
                <c:ptCount val="1"/>
                <c:pt idx="0">
                  <c:v>Bond Interest</c:v>
                </c:pt>
              </c:strCache>
            </c:strRef>
          </c:tx>
          <c:spPr>
            <a:solidFill>
              <a:schemeClr val="accent2"/>
            </a:solidFill>
            <a:ln>
              <a:noFill/>
            </a:ln>
            <a:effectLst/>
          </c:spPr>
          <c:invertIfNegative val="0"/>
          <c:cat>
            <c:strRef>
              <c:f>Sheet1!$A$2:$A$3</c:f>
              <c:strCache>
                <c:ptCount val="2"/>
                <c:pt idx="0">
                  <c:v>Interest Cost Through Completion</c:v>
                </c:pt>
                <c:pt idx="1">
                  <c:v>Estimated Equity Generated</c:v>
                </c:pt>
              </c:strCache>
            </c:strRef>
          </c:cat>
          <c:val>
            <c:numRef>
              <c:f>Sheet1!$C$2:$C$3</c:f>
              <c:numCache>
                <c:formatCode>General</c:formatCode>
                <c:ptCount val="2"/>
                <c:pt idx="0">
                  <c:v>0</c:v>
                </c:pt>
                <c:pt idx="1">
                  <c:v>0</c:v>
                </c:pt>
              </c:numCache>
            </c:numRef>
          </c:val>
          <c:extLst>
            <c:ext xmlns:c16="http://schemas.microsoft.com/office/drawing/2014/chart" uri="{C3380CC4-5D6E-409C-BE32-E72D297353CC}">
              <c16:uniqueId val="{00000001-C801-4FF0-83B8-88CE48B4EA02}"/>
            </c:ext>
          </c:extLst>
        </c:ser>
        <c:ser>
          <c:idx val="2"/>
          <c:order val="2"/>
          <c:tx>
            <c:strRef>
              <c:f>Sheet1!#REF!</c:f>
              <c:strCache>
                <c:ptCount val="1"/>
                <c:pt idx="0">
                  <c:v>#REF!</c:v>
                </c:pt>
              </c:strCache>
            </c:strRef>
          </c:tx>
          <c:spPr>
            <a:solidFill>
              <a:schemeClr val="accent3"/>
            </a:solidFill>
            <a:ln>
              <a:noFill/>
            </a:ln>
            <a:effectLst/>
          </c:spPr>
          <c:invertIfNegative val="0"/>
          <c:cat>
            <c:strRef>
              <c:f>Sheet1!$A$2:$A$3</c:f>
              <c:strCache>
                <c:ptCount val="2"/>
                <c:pt idx="0">
                  <c:v>Interest Cost Through Completion</c:v>
                </c:pt>
                <c:pt idx="1">
                  <c:v>Estimated Equity Generated</c:v>
                </c:pt>
              </c:strCache>
            </c:strRef>
          </c:cat>
          <c:val>
            <c:numRef>
              <c:f>Sheet1!#REF!</c:f>
              <c:numCache>
                <c:formatCode>General</c:formatCode>
                <c:ptCount val="1"/>
                <c:pt idx="0">
                  <c:v>1</c:v>
                </c:pt>
              </c:numCache>
            </c:numRef>
          </c:val>
          <c:extLst>
            <c:ext xmlns:c16="http://schemas.microsoft.com/office/drawing/2014/chart" uri="{C3380CC4-5D6E-409C-BE32-E72D297353CC}">
              <c16:uniqueId val="{00000002-C801-4FF0-83B8-88CE48B4EA02}"/>
            </c:ext>
          </c:extLst>
        </c:ser>
        <c:ser>
          <c:idx val="3"/>
          <c:order val="3"/>
          <c:tx>
            <c:strRef>
              <c:f>Sheet1!$D$1</c:f>
              <c:strCache>
                <c:ptCount val="1"/>
                <c:pt idx="0">
                  <c:v>Column1</c:v>
                </c:pt>
              </c:strCache>
            </c:strRef>
          </c:tx>
          <c:spPr>
            <a:solidFill>
              <a:srgbClr val="00B050"/>
            </a:solidFill>
            <a:ln w="25400">
              <a:solidFill>
                <a:schemeClr val="tx1"/>
              </a:solidFill>
            </a:ln>
            <a:effectLst/>
          </c:spPr>
          <c:invertIfNegative val="0"/>
          <c:dPt>
            <c:idx val="1"/>
            <c:invertIfNegative val="0"/>
            <c:bubble3D val="0"/>
            <c:spPr>
              <a:solidFill>
                <a:srgbClr val="92D050"/>
              </a:solidFill>
              <a:ln w="25400">
                <a:noFill/>
              </a:ln>
              <a:effectLst/>
            </c:spPr>
            <c:extLst>
              <c:ext xmlns:c16="http://schemas.microsoft.com/office/drawing/2014/chart" uri="{C3380CC4-5D6E-409C-BE32-E72D297353CC}">
                <c16:uniqueId val="{00000004-C801-4FF0-83B8-88CE48B4EA02}"/>
              </c:ext>
            </c:extLst>
          </c:dPt>
          <c:cat>
            <c:strRef>
              <c:f>Sheet1!$A$2:$A$3</c:f>
              <c:strCache>
                <c:ptCount val="2"/>
                <c:pt idx="0">
                  <c:v>Interest Cost Through Completion</c:v>
                </c:pt>
                <c:pt idx="1">
                  <c:v>Estimated Equity Generated</c:v>
                </c:pt>
              </c:strCache>
            </c:strRef>
          </c:cat>
          <c:val>
            <c:numRef>
              <c:f>Sheet1!$D$2:$D$3</c:f>
              <c:numCache>
                <c:formatCode>General</c:formatCode>
                <c:ptCount val="2"/>
                <c:pt idx="1">
                  <c:v>775000</c:v>
                </c:pt>
              </c:numCache>
            </c:numRef>
          </c:val>
          <c:extLst>
            <c:ext xmlns:c16="http://schemas.microsoft.com/office/drawing/2014/chart" uri="{C3380CC4-5D6E-409C-BE32-E72D297353CC}">
              <c16:uniqueId val="{00000005-C801-4FF0-83B8-88CE48B4EA02}"/>
            </c:ext>
          </c:extLst>
        </c:ser>
        <c:ser>
          <c:idx val="4"/>
          <c:order val="4"/>
          <c:tx>
            <c:strRef>
              <c:f>Sheet1!$E$1</c:f>
              <c:strCache>
                <c:ptCount val="1"/>
                <c:pt idx="0">
                  <c:v>Equity Generated</c:v>
                </c:pt>
              </c:strCache>
            </c:strRef>
          </c:tx>
          <c:spPr>
            <a:solidFill>
              <a:schemeClr val="accent5"/>
            </a:solidFill>
            <a:ln>
              <a:noFill/>
            </a:ln>
            <a:effectLst/>
          </c:spPr>
          <c:invertIfNegative val="0"/>
          <c:dPt>
            <c:idx val="1"/>
            <c:invertIfNegative val="0"/>
            <c:bubble3D val="0"/>
            <c:spPr>
              <a:solidFill>
                <a:srgbClr val="00B050"/>
              </a:solidFill>
              <a:ln w="28575">
                <a:solidFill>
                  <a:schemeClr val="tx1"/>
                </a:solidFill>
              </a:ln>
              <a:effectLst/>
            </c:spPr>
            <c:extLst>
              <c:ext xmlns:c16="http://schemas.microsoft.com/office/drawing/2014/chart" uri="{C3380CC4-5D6E-409C-BE32-E72D297353CC}">
                <c16:uniqueId val="{00000007-C801-4FF0-83B8-88CE48B4EA02}"/>
              </c:ext>
            </c:extLst>
          </c:dPt>
          <c:cat>
            <c:strRef>
              <c:f>Sheet1!$A$2:$A$3</c:f>
              <c:strCache>
                <c:ptCount val="2"/>
                <c:pt idx="0">
                  <c:v>Interest Cost Through Completion</c:v>
                </c:pt>
                <c:pt idx="1">
                  <c:v>Estimated Equity Generated</c:v>
                </c:pt>
              </c:strCache>
            </c:strRef>
          </c:cat>
          <c:val>
            <c:numRef>
              <c:f>Sheet1!$E$2:$E$3</c:f>
              <c:numCache>
                <c:formatCode>General</c:formatCode>
                <c:ptCount val="2"/>
                <c:pt idx="0">
                  <c:v>0</c:v>
                </c:pt>
                <c:pt idx="1">
                  <c:v>0</c:v>
                </c:pt>
              </c:numCache>
            </c:numRef>
          </c:val>
          <c:extLst>
            <c:ext xmlns:c16="http://schemas.microsoft.com/office/drawing/2014/chart" uri="{C3380CC4-5D6E-409C-BE32-E72D297353CC}">
              <c16:uniqueId val="{00000008-C801-4FF0-83B8-88CE48B4EA02}"/>
            </c:ext>
          </c:extLst>
        </c:ser>
        <c:dLbls>
          <c:showLegendKey val="0"/>
          <c:showVal val="0"/>
          <c:showCatName val="0"/>
          <c:showSerName val="0"/>
          <c:showPercent val="0"/>
          <c:showBubbleSize val="0"/>
        </c:dLbls>
        <c:gapWidth val="40"/>
        <c:overlap val="100"/>
        <c:axId val="580507151"/>
        <c:axId val="690840159"/>
      </c:barChart>
      <c:catAx>
        <c:axId val="5805071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90840159"/>
        <c:crosses val="autoZero"/>
        <c:auto val="1"/>
        <c:lblAlgn val="ctr"/>
        <c:lblOffset val="100"/>
        <c:noMultiLvlLbl val="0"/>
      </c:catAx>
      <c:valAx>
        <c:axId val="690840159"/>
        <c:scaling>
          <c:orientation val="minMax"/>
          <c:max val="5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80507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Sheet1!$A$2:$A$52</cx:f>
        <cx:lvl ptCount="51">
          <cx:pt idx="0">AK</cx:pt>
          <cx:pt idx="1">AL</cx:pt>
          <cx:pt idx="2">AR</cx:pt>
          <cx:pt idx="3">AZ</cx:pt>
          <cx:pt idx="4">CA</cx:pt>
          <cx:pt idx="5">CO</cx:pt>
          <cx:pt idx="6">CT</cx:pt>
          <cx:pt idx="7">DC</cx:pt>
          <cx:pt idx="8">DE</cx:pt>
          <cx:pt idx="9">FL</cx:pt>
          <cx:pt idx="10">GA</cx:pt>
          <cx:pt idx="11">Hawaii</cx:pt>
          <cx:pt idx="12">IA</cx:pt>
          <cx:pt idx="13">ID</cx:pt>
          <cx:pt idx="14">IL</cx:pt>
          <cx:pt idx="15">Indiana</cx:pt>
          <cx:pt idx="16">KS</cx:pt>
          <cx:pt idx="17">KY</cx:pt>
          <cx:pt idx="18">LA</cx:pt>
          <cx:pt idx="19">MA</cx:pt>
          <cx:pt idx="20">MD</cx:pt>
          <cx:pt idx="21">Maine</cx:pt>
          <cx:pt idx="22">MI</cx:pt>
          <cx:pt idx="23">MN</cx:pt>
          <cx:pt idx="24">MO</cx:pt>
          <cx:pt idx="25">MS</cx:pt>
          <cx:pt idx="26">MT</cx:pt>
          <cx:pt idx="27">NC</cx:pt>
          <cx:pt idx="28">ND</cx:pt>
          <cx:pt idx="29">NE</cx:pt>
          <cx:pt idx="30">NH</cx:pt>
          <cx:pt idx="31">NJ</cx:pt>
          <cx:pt idx="32">NM</cx:pt>
          <cx:pt idx="33">NV</cx:pt>
          <cx:pt idx="34">NY</cx:pt>
          <cx:pt idx="35">OH</cx:pt>
          <cx:pt idx="36">OK</cx:pt>
          <cx:pt idx="37">Oregon</cx:pt>
          <cx:pt idx="38">PA</cx:pt>
          <cx:pt idx="39">RI</cx:pt>
          <cx:pt idx="40">SC</cx:pt>
          <cx:pt idx="41">SD</cx:pt>
          <cx:pt idx="42">TN</cx:pt>
          <cx:pt idx="43">TX</cx:pt>
          <cx:pt idx="44">UT</cx:pt>
          <cx:pt idx="45">VA</cx:pt>
          <cx:pt idx="46">VT</cx:pt>
          <cx:pt idx="47">WA</cx:pt>
          <cx:pt idx="48">WI</cx:pt>
          <cx:pt idx="49">WV</cx:pt>
          <cx:pt idx="50">WY</cx:pt>
        </cx:lvl>
      </cx:strDim>
      <cx:numDim type="colorVal">
        <cx:f>Sheet1!$B$2:$B$52</cx:f>
        <cx:nf>Sheet1!$B$1</cx:nf>
        <cx:lvl ptCount="51" formatCode="General" name="Series1">
          <cx:pt idx="0">0</cx:pt>
          <cx:pt idx="1">2</cx:pt>
          <cx:pt idx="2">0</cx:pt>
          <cx:pt idx="3">2</cx:pt>
          <cx:pt idx="4">2</cx:pt>
          <cx:pt idx="5">2</cx:pt>
          <cx:pt idx="6">2</cx:pt>
          <cx:pt idx="7">2</cx:pt>
          <cx:pt idx="8">0</cx:pt>
          <cx:pt idx="9">2</cx:pt>
          <cx:pt idx="10">2</cx:pt>
          <cx:pt idx="11">2</cx:pt>
          <cx:pt idx="12">2</cx:pt>
          <cx:pt idx="13">2</cx:pt>
          <cx:pt idx="14">1</cx:pt>
          <cx:pt idx="15">1</cx:pt>
          <cx:pt idx="16">1</cx:pt>
          <cx:pt idx="17">2</cx:pt>
          <cx:pt idx="18">2</cx:pt>
          <cx:pt idx="19">2</cx:pt>
          <cx:pt idx="20">1</cx:pt>
          <cx:pt idx="21">0</cx:pt>
          <cx:pt idx="22">0</cx:pt>
          <cx:pt idx="23">2</cx:pt>
          <cx:pt idx="24">0</cx:pt>
          <cx:pt idx="25">0</cx:pt>
          <cx:pt idx="26">1</cx:pt>
          <cx:pt idx="27">1</cx:pt>
          <cx:pt idx="28">0</cx:pt>
          <cx:pt idx="29">1</cx:pt>
          <cx:pt idx="30">0</cx:pt>
          <cx:pt idx="31">1</cx:pt>
          <cx:pt idx="32">1</cx:pt>
          <cx:pt idx="33">1</cx:pt>
          <cx:pt idx="34">2</cx:pt>
          <cx:pt idx="35">1</cx:pt>
          <cx:pt idx="36">0</cx:pt>
          <cx:pt idx="37">2</cx:pt>
          <cx:pt idx="38">2</cx:pt>
          <cx:pt idx="39">0</cx:pt>
          <cx:pt idx="40">2</cx:pt>
          <cx:pt idx="41">1</cx:pt>
          <cx:pt idx="42">2</cx:pt>
          <cx:pt idx="43">2</cx:pt>
          <cx:pt idx="44">2</cx:pt>
          <cx:pt idx="45">2</cx:pt>
          <cx:pt idx="46">0</cx:pt>
          <cx:pt idx="47">2</cx:pt>
          <cx:pt idx="48">0</cx:pt>
          <cx:pt idx="49">0</cx:pt>
          <cx:pt idx="50">0</cx:pt>
        </cx:lvl>
      </cx:numDim>
    </cx:data>
  </cx:chartData>
  <cx:chart>
    <cx:plotArea>
      <cx:plotAreaRegion>
        <cx:series layoutId="regionMap" uniqueId="{26BE4451-F445-4680-AFDD-7B8074A99CD9}">
          <cx:tx>
            <cx:txData>
              <cx:f>Sheet1!$B$1</cx:f>
              <cx:v>Series1</cx:v>
            </cx:txData>
          </cx:tx>
          <cx:dataLabels>
            <cx:txPr>
              <a:bodyPr spcFirstLastPara="1" vertOverflow="ellipsis" horzOverflow="overflow" wrap="square" lIns="0" tIns="0" rIns="0" bIns="0" anchor="ctr" anchorCtr="1"/>
              <a:lstStyle/>
              <a:p>
                <a:pPr algn="ctr" rtl="0">
                  <a:defRPr b="1">
                    <a:solidFill>
                      <a:schemeClr val="bg1"/>
                    </a:solidFill>
                  </a:defRPr>
                </a:pPr>
                <a:endParaRPr lang="en-US" sz="1131" b="1" i="0" u="none" strike="noStrike" baseline="0">
                  <a:solidFill>
                    <a:schemeClr val="bg1"/>
                  </a:solidFill>
                  <a:latin typeface="Arial" panose="020B0604020202020204"/>
                </a:endParaRPr>
              </a:p>
            </cx:txPr>
            <cx:visibility seriesName="0" categoryName="1" value="0"/>
            <cx:separator>, </cx:separator>
            <cx:dataLabel idx="34">
              <cx:txPr>
                <a:bodyPr spcFirstLastPara="1" vertOverflow="ellipsis" horzOverflow="overflow" wrap="square" lIns="0" tIns="0" rIns="0" bIns="0" anchor="ctr" anchorCtr="1"/>
                <a:lstStyle/>
                <a:p>
                  <a:pPr algn="ctr" rtl="0">
                    <a:defRPr sz="1200"/>
                  </a:pPr>
                  <a:r>
                    <a:rPr lang="en-US" sz="1200" b="1" i="0" u="none" strike="noStrike" baseline="0">
                      <a:solidFill>
                        <a:schemeClr val="bg1"/>
                      </a:solidFill>
                      <a:latin typeface="Arial" panose="020B0604020202020204"/>
                    </a:rPr>
                    <a:t>NY</a:t>
                  </a:r>
                </a:p>
              </cx:txPr>
              <cx:visibility seriesName="0" categoryName="1" value="0"/>
              <cx:separator>, </cx:separator>
            </cx:dataLabel>
            <cx:dataLabelHidden idx="15"/>
            <cx:dataLabelHidden idx="21"/>
            <cx:dataLabelHidden idx="37"/>
          </cx:dataLabels>
          <cx:dataId val="0"/>
          <cx:layoutPr>
            <cx:geography cultureLanguage="en-US" cultureRegion="US" attribution="Powered by Bing">
              <cx:geoCache provider="{E9337A44-BEBE-4D9F-B70C-5C5E7DAFC167}">
                <cx:binary>7H1pb9xG1vVfMfz5pVL7MpgMEJK9aLVky0v8hWhLMncW9+3XP5dqtS0xshJpBLxoYHqCTNTdxVpO
3e3cW9X/vur/dZXcbMo3fZpk1b+u+t/fBnWd/+u336qr4CbdVAdpeFWaynyvD65M+pv5/j28uvnt
utx0Yeb/RhBmv10Fm7K+6d/+59/wNP/GnJirTR2a7KK5KYf3N1WT1NUTnz360ZvNdRpmbljVZXhV
49/fnrpv39xkdVgPl0N+8/vbB5+/ffPb/Cl/6fFNAoOqm2toS9WB5kRSrt++SUzm371tSXEgESaa
aqZvX3TX59kmhXanm3JINtn17t3HRnI7js31dXlTVTCJ2/+/3/LBuLfTujJNVk8r5cOi/f72YxbW
N9dvPtSb+qZ6+yasjLP9gmOmwX/8cDvb3x6u9X/+PXsD5j975x4c88X6u4/+gobrPLUGz0cDMakw
ZTM45AHCgmhB1RYO+Hy7BbZw7HbHG/P9jWOSJv0Wbnbf+OfQPP6UGUzTfPcQpk9/PLUez4RJHnCQ
DaQ0Q7cvOkNLHQgtpWKMbD/nu763aH0KSz/MXoLQz5YzVKbp7SEqHy93K/PYLn0mKvqAEiqlIHy7
6uQhKhjjAyEVIUSIXa9bPD7Wm2D3zmPjeFyRbVvNcJgmtIc4/HH81Pyfh4NgB5gxJhFBP3TVfdOC
OTkgUismMBid+1rsj2RTxS/QW7t2MyymSe0jFie7VXlsLz4PC0oOpBCMCKQf1VRKHCiGKCWIbLH6
KyLfNunLINk2nGMCk9tHTN6/IibsAIy4QhTz7Zqrh3pKkwNGNeacq0etxx9lvMmqTfXUiB7XWD9b
zlGB6e0hKoevKCkMHWDCMOP8TmvNUFEatJoSlKs71GaScpgkYWbCF6Dys+UMlWl6e4jKH1+f2pnP
1F/sAGIQQhS+C0PkQ1m5temCcS24uBUWvOt7a9n/KMPRZC/RX7uGM0ymye0hJmd/7tblv7cpjBxA
WEjYZDVuX3Pvlx8I+ISLHWYzb+vspnvzpynjp0b0uP762XKGyjS9PUTF+eOpNXimpMgDwpkQGt9Z
epCEB14X1gcCSyIxw1uzs+t7KynOJgm/m/JFUcn9tjNkpinuIzKvGJcwfMAlx5zSu7hkhowEH40q
UHFkFiY6Jstururwqql3WD0mvY/LyoPGc1D2M0g5PXtqGZ4nLkwcUKYxOFp3TtYMFA1BjFYUge3Z
dbqVk9MQQKlMvdm9/c8hudd0Bsg0sz2UkhMQ7lcjItGBVhghxWfmRGNwlzGE7epnOHk/aDwxTViF
m5cY+XtNZ4BMM9tDQNzFKwKiDwANYFOAG94ZjPsGRfIDJpRgFN9RkjPt5d4km25T3jw1osdV18+W
M1Sm6e0hKs67p9bgeXpr4uu1giBlRy3O9BZG/IADg0wFiNF9MQFW2JSba7N795+rrZ8tZ3BM89pD
OD5/emoNng0HsCscGPs7/mQWnygETheVVCNQbdNrhsrnm6p+85PU/bUyfVxSZs1n+EwT3UN8lq8Y
1RN1wDUHsp5CuH5feykgWZSkjICNfwyYJUhLeP0CI/+j4QyMaVZ7CMbZ0esJy0SxgCRoTu+EYUbQ
Szbx8xwSqXcGh+363rpeU/h3dFNWN8Pu/X+uxO63nSEzTXEPkVm9pvNFDgSDEAQ84q00zKyKogfA
6FPJ0J23PFNjqxsDGa0XSMuPhjNMpsntISZr8HjC8Knd+TzzchuzgxOGKHAo99UXsMMHkLafnIBt
ChIAu2/t/34gjxuUXbsZHOvDvYTjEHbRr03q86AA1gtJJrhkj+d8NT2YwnuB7wBBM9br0HQvkI9t
qxka07T2UDgO3VdEgx1AJQSSwNhvbcWMrccYbAnXVIKfvOt1a0QOrzfBC5zgu2ZzJGBK+4hEdv13
AfPzhIPqA+AdtQTjfvd6qK4gzQj8lkJC31FgM8t++PcDelxf/Wg4B2Y/CZWz9W6zPubZPA8TRg+E
AhJe72jHGa8iJ1oSwnvAbGvzZ4IyeUzrTZpXQfiSIH7WfIbPNNE9FJzTD6+Hz5SaJ2Dbf+QT5xEK
8PUcEimM3KVZZgblNKyq6Z88f9LheFxuHjSeYTNNcg+xOX5NbBREh0wSKOJ61B/WCswPAoW248Yg
7L/vfh2/MEG/azdDZJraHiJyCl7jq7lfUDQhmdTAtDxq8BWHJAoCCzTZoen1F2m5CkJ/kz01ol+J
yq7lDJVpenuIyvGfT63B82wMhUJIKB4mQATPDD4Hgw/Cw5jYwjEz+MewL5qreHhqKI/D8bPlDI5p
XnsAx9NDvC8uD7753LJuDdEI5RKy8A+B0cDqY0Up3YUxMzmZVVz/ejyPozNr/mAK+1HO/fkVxWOq
lABNRMQvKr0wAvnhUCwJXvFWTHbysI1VPg8GKv/93ZuP+YSPw/Cj4UxGpsntISaXX55agmeqLAxp
K6qYwo9TXSAgIB2T5b9j9EGzbaVgi8nlTf+S0ru7ZjM8pontIR5nzm5NHtuSz8QDiCwKgToH6337
mmVQJNTdQU5YCbEt8JrzKmemrIM3zqY0UH/3AoZl3n6G0DTVPUTo9HWZL6gbAvIXHKzbF35oUiCQ
FAisDVUzL/h0U1Wbq6Cpbuq6emrHPK7EZs1nwEwz3EdgNmH2ZEr8edLDOJSxQIE3vxeI3OeJhT4g
GArxgLrcStfMDzv9u+H8CprbWcwh2c/0/PlrygqCYhUBJ+emUpbpRWeyIg8UVWqKK7d4zKzL+U2W
VUPSbl5Uh/ew9QydaZr7KDCvWzxBhYSyevZ4AnKqvJcSSif4XUnLzDmeWBPTlOELdNmPljNUTvez
huL08qk1eKYOg7ONUBuJNaQXH5MZjIAJY5DDF9OpyPu+2KnJ6hcVfv1oOEcDprWHMnJ2uluXV/DH
2AEjULKC2Z2/NdNgGIkDjBTk8RX4AffRmBjf05s+vHpBeuV+2xkm0+T2ERN3tzr/PSZMQvpdUFhx
urUa+qFVAW0GQc10TuKO/ILPHyBz6yO7m/hFZatbD3nXeo4OTHMf0QFXZbtCr4AOJFKgrH46ebrV
X7OyFogowRuYwsnHz3Od3XwrX3bu8WfLOSr76YmdfXo9VCAlSbkAamUXV4Kndd8zxlhAfgUCS6m2
sPxFm7Wbl9R/nd1s280RgantoZy8W78eIlD+xaBuBcru75IqM8sCJXngFYPv9Qst9i4IX2BZtq1m
aEzT2kc0XvGUNgXeRQELLO4y8gj2/3350EBNgplHSEJO5fa12wlbHuxdnEAhxUuOBv9sOUdlP89r
f3hNSw/eF4V4HTLz20WfsWGTpScUQZ2eYA/x+GAa4MF2VvrXtu3xgP5h6xku0wT3UVrKG988mfB7
ZpxC4dyjgiMP9C6nNffCCAI2H3hlOjMl7/52II+Dsms3g+Pd+72E4xJKcn69LZ8HBSgvxcChQne2
G81cLqg3oozCechf1LZcAs0ClxLdPMnEPQ7KvaYzXKYJ7qGYvD98PVzgqKMgiugdf6JnTtdUc4QB
s+nE9u0LXID7gcr7AO51enNYvexmqYetZ+hM09xDdD44uxX67wMVCgoMwYVeZJf6mjtgE3kJJd5w
qH6Lzoz+2hqJl6da5u1nCE1T3UOEPl2+HkKMQZExJ/C/GTRwRlhAHlkLIF5uX3zX6dYb+3RTpkCG
7d58bK88rs5+NJyBMc1qD8H4/MdTS/A8IzOxLmDM4XDXL3yxW3sP5yZ2dPLM7H/eQOlk5tdP+yCP
w3K/7QyZaYr7iMxrmhko7gY54BSuNdq+HsYucFcLFCXBuS/9+OGuz2F1ZbIqfNI5/AUwP5vOcfn/
ZGB+fbXhj3sf3U29WdxeGHnvdsOnP72dPVxgOWv6lAe3NeSH13CpJANdda9iaXrIAzt//8K1ew1u
NlX9+1trIvwhoawmRwEuC4Mg9e2bDg5KTh9BXT8ScFkVh3MWwKcxiI+yid38/e10QANjiZUE3VhN
0RAMBFIL8KKIY3l7SJP/uJnz3CQDhAc/VuHu7zdZk56bMKur398q6Dfffm0aJIyIaQpXAjAEmYjp
LkaYY361eQ9CDt/G/88UJgzMoIZTnY3WGDuqy4dhmYpOf0pTRg/jvo9Hp/X9/LjirLrGwxCu+lD0
50ORleuy6MwxyU1/HjWNXqQh7t8Hw8DP0xxXiNom6UNPxTbtUNOO6zQVzOveW3Los8JpdAvG+2Pg
9TrN101KIlv4XVsENko8651OWZsemTIqK+2AA2DUd5rLIWzWHTAAfXvoywaH3qEneys6gjLLov2Q
t7DIH6zMSLLIWUDYwo+6cjyGtWT0nYq93kHQbWD7ORK2nxK/sH02DvX7MmWp03RJeOalabAqJBmp
02XCu8xSElyOtaFrmJRxk7GxvnVBGl6qiJWFk6dBdNEbflb3ZXE48tBfBsZrNl6Y3xTAC8V2GJeh
I1BEHW3aIZGO7kdJsqPIb0MufXuMu54sug61xTGRY5phJ8pUfxb4cWsd9p3pBjeOLX/4YA24GZGL
/Djylx7LgcRdkbAPmlXrIVMXa4x8D4eJncZtEffvRYLC8jTvK5MBCCknJG1B5uG61TsRfLClrkw+
lKEf3N33+uPP/1yaFP65bfPzzem62J9/ne7umX3yW3B2bjL+1fxL02h+POvn3aeTEP4Y6kystzfT
/kLmn/zwnykEpaaY+MfFtH/RBz9P/P9UIts2dyoBLhsAeWeQAmESC6mF/qES4COw0IIruPoGJHO6
ROVOIwAFDOfg4XS2pkCowH1rECXuFAMUeINx50gIDkeACeTpd7N/gCJowEcUA5ypeKgZmJ6uO8Jw
lR5chgDnkgR6qBniqA0iPOpiPYgh+FJHdZa7IqddY/djapxelmm9zIvhPDFk7JwkaB1g3rSTeShf
Rm2YRfZIR/zFC5s0sLMsFk6oUXfT18JyFTzcUR6N7cSvzzNlWXbZJF+ZVSqXNmG+zHxdrQaK/EXZ
azHYsIjh2ks5/xDVXXbS9/V4lkS87mzVoHEti8pjjhel5REcZ4vdxni9bckksOugLGyqRXncFyUo
mJQmttXzaNXB4IhNS5EfyhHUiLHK+n2mfXZUVuHXSBbWlzBJrUu/yITNij5bNZr4i9zPqZ2rKn83
9pVy0766aJV/za0YJunBTHFALhgZ4qXWceAOnFp25Gf1CoT2e17SsLORro2bobFe8Dwcl6So82Ux
Qu9BSy4E7ZEdyvq0NgW1G0IuQqwuvbY5xZ7O7KDPPnTFiE/6Lo/sJM5am6hu+ld6Yob0hKn8i5fW
xBlx3R/Fg/9VC+9QFKa1E0ov4iH+WvA2sqUxH/rIGv+Mkwy5OQ0CN1Z5s2zQ0DphmDmwBS976i08
GQk79sQ0hMIWHB6ti56u5CjROxpb1rJuY/PBr3TyyQwN+4R7mq1oluRO4Xt0KbDq7ayuCztA6fdq
zM8hlB7XHrOOajYUG8NweZnrurWD0CPUoXmy6BTJz5OOrz01Klvxung3tEH5hcXqUlShWZm+DFe4
GvwT4cVyMUqN17oQalEm6mMy5lZhM9p99JnnH7HUVNKRfpVeEO01VxYqysyRBaIXNUnoWRoWAXY7
EvTKNkExLpIg+0At3C9omZWBSwx9XyW1XlbKy1xKA+F4IDl2FLahGyRW67RpX+hVWdA8PvRzjG0/
HIwdYa7sWrXCnBHcN8e+b9XNsist/lGyLjxmqUBfGUzcrYY6dNIwIqHLYS3NEqvSK23aD+i4Gwpe
H5oIcZvzqB6+WxkfrZUqjfG+D1p2pwkpKdizjMWLRIa0tHHig1GK8If/Kfpf3zj+U2kDbQ2Uz68V
/YNbqebNdroeg0KHCzMEFB0KOt2L9VPXUzgzBaocUbhcGW/NwD33j09n2OFGGhgE/McPZQ+JJ1DK
YCEo5xITuE3oOcoeDr7PlD3cGwH33yECNcQSsidkpuw5GSBQN2G7hvvUsUuCMFkEY6YdXtdfBhF/
Uwh0Rm5AZWVNr504EpXd90N8pHCcO6hWl6pV8ZGV1PFp3yQnrWKVLS1xRoqS2gmyMltGrXZAQfSg
sbNxyWiK3GJSpoEq9DLXVuho0WhHanKRey14OYGX2RFT8QIXsrd9DH1aPmqdCGfQJyqQG8XVlzbR
lw0PjV3khjiCR9+ElSM3SeHrMR5bx7SyPMzb8gtWQe6MvKV2NHJrkXryk9Wh9xHF39oSuhc8/5IY
uFLOr6ndGxk6cNbwAgeqskkG8xF5Xy9QWXwRONJ2XcrM7iyYHvjSxOlT0KOtJQ/LUh2Cvq8XXgVL
02pv4dcptcco/k5iq7eFgKU0qqxcVMBDkxaWgMX+R5gCLANShykUXrleCd9qEYyhzZm1CDxS2U1A
zBp8znxpEj9xRSHg05hddKqpF1PLiHnKDnUDlpeIzPYHWII8oWBnajxe+Ca50FCot0gq6DLxR37M
GdiYrKNk0RQwIJqL2EWj/zGudG97slGuNtn3ISvMuqAlcbg3xG4XD8S3deJfeYmFYR30JRzHrBe3
Or9CUeQEaQQA1woUKmqJU0a6uvSUF58UYIyc3ErGZT6C1e4UrB6toNOOy0OFrcvbTRIWg3IHVlRu
LmEf4IFepK0KnRLpy07h1iEx/CtF/KINYVB+FLNDapV6iaOmco2f9kdS12TR5tMuquG7cMrqLKxw
7BamIgs5OR/CEz0sE2ysJklzBzyLM9jP33sdUxsu7lJ20oXfKJOA/Qh/RR7v7RZbmdvVqnJka6BN
CqtU4Vy5RObjKSogTimr8sst3qmvMrtNYFvVHczXD2DLSA0eiCkgwGmESo4Q9r+DkMOuFvBdFcDu
VBK2iplkwS/q4WMSwJ9CRd8ohoGA5Cm7zePwrIHlguLmy2EE5LsC5ETKzjvqVDqeBhKkQ8vqi4zh
gUICwqqBzaRAGm8XI8tBKDoLvprH6bfUdGThIVkcJaTiC+bBpk3iyjsaMo3fp1WUOyTvIrsrwTGg
dZ4vx5SQRRkb5KYlgyVFLYzBD6pjVVn9yhcEn9DCC52iHskiliCUQ0dPwi7K7KwxsMsy+LDvsvgU
zDxyKQJFAP5gsgBvJVkgkBOUtOFFG/CzW/Gi0TiuEW7IomeJAtcOHArTRMZGKcDNAh0f+QHKVj2i
8aLFkxjGyji32FopTN/yshPRgkPoY9gCWV5oh3awNre7fJTxuDR5qVeVDyZ0SBO9FDRI3M4CF+Z2
A0w7HET8ImQjeDYDqDHdgnyzUUNEO8FcNx0FOYBt1MekXrQR9jZ5yK01D2CqowV9ZQ221p6moL14
+C0c4D86HH/3YxgfUD6gVyyQ5pTWEOpm2DtCZZOdyBD1Z7znK9VF3yzwKsClBefXi8lk60EiIBi0
1j4HOTUjxyeDDPRSCthkWUqzE6vS0HsG6ktGKRzvBOWAx8wOe7bSQVLZyOrhYbhrHVZR4cgaUbcs
eWUXpCoPOwHurcxa5fZhitbIcLqwEh+Uoo9BuXUAnSVjvfIachHAnYSrEWfDKq9BmeSsbR1ewLS9
FobQNRikSOZmnSrQYKlM6FY3EQ1x763QtqFoHcsHbxvXwTkvYUuUnF2QIRpWwrOUzWszmZ0ONlPR
58tKhICfSZAbFAjCAcH6s0bG3zXjsDQDSMDtWsPh/diNU3hkgwFXlol4wfq6ci04n2EnjBe2TCzv
nOAxdYUpkpXyiu+FhLfTJlqA0OfgzIE+YVYSLnFZXilk8UVmYd8xhfyUGmYWsRWcW11zJk0dAdGh
/KMh7P3ItpIqwa5oBrQgcWeQnfWWaNwxGb/GPElbG24OYmIBVwhWlj2OZfSNRKZ3cR5p7oSIXHI/
TtwKGJnodPCr5ijsEEBIked7tudj1iwiVER2YML6PPCZ8HxbgPMnl2XVt5EzxDVa9IMuq8XIghw7
oiisoxyoCas25rrS7RULkWlsn/bxd1VQaxSgJcaxckD9d+s6K81Sp3Gvc7u0CurkUQkyH7HWcn0w
RS7ByjvVnRmtZUKzrjqLSaDkYaZZla7rYaytL4PPWido/DY58QJNa7ssEyycYoiL8Iy3ggwLn2Se
9T5rwH0IpAAO/4cr9kgYCx5Sfo/eur0PC45GUQEF7EJBOeHDIDbRFhmZKZu1DIdhVY7B9zAG40Iz
ddmUhsK2AqljIez0p/udaLO/9MvgNDURCk2HTB72qweIAHWdN2vc3So7kEEaxtdZZ8V2n8ffn+4N
+IC/9iYF/JoK3B2CgEN82NvY+RYLx6xZJwNskMkT0LFnLXyrQtt5/Y/teSy9dEcE3bK5FE0szI+t
9xe6514O/WcMAMzq7QW4Ww5YQSYZimDgynVw5+Fhd/yvRgdwbT4FVxJ879tLc3+yPVDPB3WWAgoD
poQMnk6+7tgeBgHAVLUBgQFEAfDTE88KAOSc7YEMt4aLNYDtuc1AqEmQ7vHAciipFXQ8O7TaGFya
VSs9P2oXntV1xK5TyLDaU3TTndRkGJy0KgYXVxMN4HtyXaQstD3uVekCQh18VhVMXPYxihciRJnr
+6LiTlfSReqL/kva90XhDpTTjfYzfAhOQAJcMO+cArTYQnryusny+rCllb/iwFS7QsWFg704cMax
blZDixD4UpQZe9R9teRBkToJMJyJHQ3mC8sLtcnKKj1sen9colAsm0pK8ARb5LRR6L/DpafW2RAm
lySgbWi3Fat9mxJhvgS4KVaktcajCgKLwPXhl1e+eUrmgd2neVLYaen7p6Yc6o9xVKuTPhrR+6Yr
iZsl8qJtsD4FordwVer7X5OgCsC6x+16lE3rxmEBijtC5aqUXrbuQubEJR0uTG4gbMhIthRWPNhj
0+J3mdRHfha73PTxuaU8y5YeiW08dGqR+JWxm7jgH0pEM/D/GHLQyNiJjvrqsKlG8DSsER+xOLCO
kirLFzEpRiewotGtImROCxHIYFEA6wZ+Xddc4jBnC4K5PPGBYluxHKfASlEOT63Gi7wl1akMLc+O
G3Ip+rS/GuJGLKouCiBIiKuLMfbgQYNIlqIBC2bl/fCehZH81gDfnmfDVwQxzQrnNFo3rU9WkOjy
PoFHb5ZR5IlrFYp4OG0GEp36PAVKUOV94ADFly5UmrRuGCi1rkRZLgsBHMkAP/K1gPtEie2rOrHL
odTfVJl13/1u0MsRZb1yCi/NFlOx4AUbuio5GaL8Y9Dg6KPqzbCxgCOEuGfk6NQycXusLERskyIA
OdRBDhwf6GtBPOUGY6yOPCSydxS35jTp8Megt/Latigr1qoxMVD/YFVVRtt3JC31MSsgOQJRF4tK
J8RWKteN1YQD2OR4bG3dsDh2xqbvjgRQf1FGWm2PfUmXAcsVZDkKP7ALQ9L10KjIyUbNfZuwBmVO
QprUpd3YEjcqfOlWOA3tnozpuWXxteZFbAdNVpyWgmxMUkjvpKBJHxznOPkswlK+Tw1fgSuFrcMq
bJhHVklNo1jare4yfTUCGRcufG8Y341tX51XDVCKVzqj3njCssbOVN185HlPz0vVBGWzSGJ5ybwq
WuiywQs/yfRRB2mX1NZelQxuHoj8fd5badQ54dD665zJuPxIko7FvctRnNWBmwlp5FFWcQgd3JRH
BChFKWDd0zYfl56IMlEujO+hP8eg6GoH5ZZ/VgwylZ8RFN0W5aLiA77Iet1415FXVA4PR21DjtUO
MLPYAjXmA+xcHttKp01n65Lh2OnbJMxtVOvom7S8wVqrrEXmkJuksyA0b5rYbZsy9m0PUivstPNT
yIYNOd/EkKyDnYIG7B/ioEatnRVdf57Vkl0PjNbxinh9m6/lUMgM2IAQsj819jy9yHgMXY6JXwo7
7RG+pP5oUghBEvAUUZeHK9B90GMde15iE12lgZv6YUTtNtSZeSfVQIwA/qQIaH0cAzmKXGNay/Zl
L/0FCjLxrm9Fv+Ssgz8hgorsksMaOwJ7w2UClOpxKayqtGNTFsgZU92tIijcPAV3rTiMQw1y33PP
5XHCaoc0VK4aTIJVJlu1MkEZn2ckORl9jaVdYm5O+oAHx16ey6XpahaANw0kk521YV64DYQ7dh0J
cqRkueIW5AJAViPQX74IF6VvqLUEbgN9kEkeLQSpRgwhGbdsYWXZmQwa8161UpzVomj/5JFHBhuu
Qz0ewNOzk6LEbtwzf1WX9ViB59wkyE6rcbgqhuIb2KjyDJKdYtlJz3KApEXKJkAWffBH7C17FKmP
nPnVBWOWB8YhSw7BZa7emVqBG2sN6KjNkHcFBAo/HzzsVlL4h6A6vXUKj/oSSxy6VarVny0uemPX
HsnXES/6YyDEx1MGqRnbL/rYzbsh+hoQio84kO9nzO+XtZUxu6/RGDk1DXBuRy1li2jwxnOho2gR
QDRVJVn+cYRQ4nAQbbPCZTaueJtCoBLhrnPGCvjmLjHBOzgdyyO37Ik6DimoeA2XXruQXwBOCvr/
0EMkZBMcAjNMvOA8H/zOaccAwp9I+ysBE1jmVdwmNu5YAKpxZF8oLUqwhVznm1aR+hTLEd+0DTFL
Xo90EWMPr0VV0M8QNuYLoo3vQpLXX0Zwn9OizOrkLEZd8akBOTxtyro8h3si9ImSOHPGIItO4qAP
VwUN2rPY8NHhJBHrZGy/FoqFJwMLgs+eadCZ52END6kEeALpmNiNMsgxKUVnVR+kNURGXJ3zSPYr
TUS5UTJziolCov1YX5QV71ObpUocprrSF7EIIPkbxeZbV0GqN+9TBDSDQYcB8j97ZSYcnKUInAcp
bcsa6CIkcalshK0vPSSyFl1gitM+08Mxtaopr1r6hdtbNHcZDlhk97j+aJGmBlqi8qvKZrJfaKsz
dtX2QjsFR9IZtRpCIAlJ7RQQAEtho1hgH56GOjVSBUJdtrVrvJBvSK/Ap2BBNNoSRaAJyjLWKUgV
5ODkB1pGygeT56eQpb2sxJCHF7dO6//8+61/f3X/tzh3ZVWTf08mRvzX3v3sDpifHv5tuzuSX4gD
DTQ6+PiTYz4lbnc+Ptw1sPt1ReDr4WYh8K7vOH4oH6VwufldVgCigjv/HsOl6FDtC1WLGA5iafiR
k+f49/Shez/1iOGn6+DebtheegoyHrr3CY7KDHcxv1HYq6FQg+QMaFiwp204fuK8yeMN5F55tcyK
oRqYW5OeB71jGQ9987OSZZZjSB/LIx3woXFjbWXFutNpUp0mPM2twTZxz/NvPK6j3riWEAmUO/hS
MnwjweVq3idBL5ONUjz3rmhKC3EGpqAAIjrFYQVDgWKGMn0XYATpXddPeBnntul4mp5gsKYwZD9N
8XBMgNiKvltVa6DNPUgf4QqgzuZeFA2HDRH8ApCGA1Z6+skZiLgerpEEf6oJRKBuvM5kUbGuU5aw
dcLaqpTrsfLrEPRvmMNvziTIC4m3fLr7KQf0sH84py3h4ikwYoAUDOZh/2NEVSWQCK8jHNMYeGMD
IRLED5pYRbQs+84va7cMah+MrcWsMc/OO0YHyD1gNoqOHtUiyKrYNpA4LvEZVDQX8NnTg4QtfH+M
UHEA1yxBWcJ0oAOuJZOzMfZBaJEAQsVrYZUtIq4/Sl8Wy0SxmgLBVdZCALmFvHpbZbL9ldu/x2bq
F2olJCEcCqUUnfebN4ORxqLq2geCthKQGcmT6ksAXmzm210UNuG7zIOfPq7tIDDwa5n209OGUozZ
tCVkxiAVB1YTfrZDTstyLzr2eRtaqA/oNZQUAKHu8A4JvgFBsiA3O4YyOQstbPApjYuh+RBXCI3/
R9m1NdepM9lfRBUXcdEr7IvvcezYk/hFFScZhAToAgKJXz+LON/UiU9VMpM6J7uyvb1BUqvVvXqt
htegUvaYlP/vnUDdV0DihEeH7MTnd1AP8jbWixDb76RYseVOISm2RJ5yu7qJHLuKkeLFOkyBqacC
8s4XBKuLpcelU7Fe/7Iqv+NOeBxmnoIrCoHI3tURBN931gDsLBZBjuwbo9uY27MyemDhGLFhouEc
KuthIn8ef/LOk+GaNIYOYt+oaJeLloXvloJuAhHKHL2ix2c5RBd+RuDMEVMrjkctu1WQjTTdMIVU
1x5BESYi72LuHgddiNAAurXjIx34YMeDyZVNHxDXjdPrn2/zd9wRhJ4EiiYSQ+KPxyRht7zzJW5l
lY3N5l89AiEYQexkjPWJ/ZohykW+t0SPOgX4j00zr2p/6XTr/rI+/5osKELR4DlDk1pgTgSu7ffJ
qgDkz2Eq1OvYIwiPGgHvta31EuI55NcZ4G35dWqR6nwdRD7Co1o9ILi/qCIBHKg2KD/99PyB47fG
buuXa+KlRuLy5+nan5L62wYDPR9tLFIg3une4G3vvffPDeazddRgIGavE0uLaDiKedK9uzfb3Omx
WRHY4+aicljwMxXMoMKhkluIHlet2eVEbS/aZti2OFwP3Iwzq0dQmtjcuDyO+gfEu+02NMghPFxi
GomQjFfxRnt8q+zYasxftmkCLthvA0KDNJTuaAE8LUfX5h25++eAYJmjWcZFv5S5ykXeAJTNYYqM
OUptk2xlBNfOwpv37B3Bz0CghDvRCavwI7/OWWFOKCz9fQ+R914cbSfQIzenCR4ise/dd2YhvZwG
xpV+0Ra7yByzSVbkNk14hjh3cgHTQdnSb88D9yGUKDzb1fAGDn8tHlqzsegCdEmxPdvITcUd8Js9
QPCga/b0LF2+L4+aMgoTCkuZLw/aCrk9b30hVwlyZ78fWh1mHwukRsrxZgbm4fZcARvE2mW5CHiZ
trhFZK3zKZtORen2tZO+7RBgAHHE5WnVRgEMMOUFvkIheMCdd2B/YllnDSjpq5+K0egTXWyyPJIM
BIYbRNQg1/T9YNMBJSc2+IuW4HD9MlYjI89LjCrvcCyrFnHGYkaFEOXPxv7ea2L2S0hQ0bKQgOOX
Je9MI2MBHAuq+5ctGSbbAsOJSz3VqxKqv8ycWeEo/nzF994IXfVJjGrMHpXi7H5/xcnGE1+HbP2S
bW43xtWR3f2lUylxeBeLyYsXJrINRrgimZna25+MRfuXXb5j379tCmA3RVrirMADMUA1eU823jJQ
yCJaDM8DGQdwLGbl8uiHMtzAG3E5jcnRslJ198tUtfA4mueqPQI5SBdVozfn2i/1DMrudc+q4tFn
YHuFelqTYnlA9h6j5JxvXl3DiGJei5iAglsTBpYjNjuPYYdq4YguLpmQ877zF0jtP+Dh2qUOdQYo
1i/nP0/8e7+GrpQoAQEiTn8+vgg5we9uQBaMj6uZyqfFjSAeH3NrUwSxy7bbLZ4mTcgFT1bg4bWX
NMNLO/+MbKNC7yadOVQ82SPzxW7Sqem2wV50Os12F2m2KU5OBgSSqTtveZDYdWwd9pg6CWACPNsy
MdhGfx5S+s6zVYiAKhyb8GpYQciu3rlqk43DpgBcPlUzz7C3ZjAicQNzlLl96/7cx2j/DJT2xICV
YovDV+4uxWqDgybiCcL4xOf7W8pIPD27p6IkF93a7/NgwqqKO2Y8PtXxbB9iaMHlOcmoBEyqK4u6
ABgFo8Zw/zK0dxkAhkYT0OATbJU4x4Nz3w1t9sD3eqfCU9Yuu6earYFpoWDbqW9zXMl0rANomdsz
2Nv7+ThEKsGC+GLo23DchiKZ2xPNIrc+IUq1mI61BLtovMqWDd5k7CIKEyNrr3fv5uA2LzqQK+DW
ZkQkuGA3sxj/Qo6VYCqGlmAq5rnk0dzkvRPYEpymAv96m5/dFe4PH//fxPb+rUb5T0XAuz2KijNa
RSLSzgHM0PhfoW6ybqQIhYk+LQOwWXN6C29R2PWLbJBZ8nb8m1t4dxztlyTo6J5Cg4D/ETX9vkli
oRC1al9+mlwCC5kDeu8BKdpmzA8RmqgcdINIeWDyfRYw4f3CRoQscHqYpdX6fr4vwVZg4sRmUsEZ
YEMuDxa9AXACDBE2/uxHHFS/lq0164ip9H01Yq9gF+3L0Uq/L0QkugQvNAi6PMQK3NHunEuJs0kW
856n/nm2obb43Sdi8PshACcBHQiioPeZDcLBCaQ2Hz5xjgIKA5dEZmAvoNQv7goUr204Gg6SclXT
NKWouFhrOnMV9y7zeQ3xgYmubTtE5Bbk4zJrIMjw7be46+OLlTlSHGQ5qv47Ef1mUQIoBvt13ZJ+
/UCWJPbboRIjzcHVRfw4gZ665tVyZw00GQpc6XgAlye2CT2Mo6WQJfjZWVYrX5kNxINxscQ3rZcL
NsOy2TX0tY9yQcSJpokjj0U/B9I2sU/c6s6arjxhiN9YO1/OvERk1pRbv24b0lqYor70MjBXm0mL
4rTQss0O+RD57dNaqLR7dqRv2SEjc5o0AfmpCtCLzBM90C5dZdPmfXsBAuYMlle8btegS8fxOVlB
yD6hFF7x+KilGshTyJdWRk9Uxd5/8rPP5ttomsfoASdG6b7ntigsMNilHRU4jyrh00coNnp5Zh3Q
jdOmSDWomkqVpbwp7TaZ6jUZRDV+55DCLP4AUwnmB3XzusYNsPopERczG00OmFDGeV+c2RDJ4g5Y
eiTleSl0OvX8B0cVacYs+ySrLLndMrXApLfETpp/RNl2LuLjOBJA7peOso73N2PupWmPYmnndblZ
c9Z23SkCKaUrHvLZWnVZCMLb6gRbKUC218sWI/zsp6pbaQ3WQGHmA2d2E+FybaeId+cVdJdCNZKu
BA520Z3LP6vIFfl0CeNYI9asGcKW5M5pRF2gQQKU98WHPi1LvMxvb0Zd1+NnaI1CcLlNTcS8bs7Q
dLkShdVtepH4KCrLJohcuvLsR5EMfZ2DWoJzMc6jDsNpsxyHylfPAuo5oE1x1MI+hFWvurwXLBJr
fyplFqX6UrpAq+VDIbK8o7WhdMckSjvnXD6jQI1i6DUh/YSZioKBy76F1zY8v44yZsv+JulMl/T3
QqyiYsdVwBG0R9UlGe4dLmu/pbBEfZwe45aHzhxiLQWECuMMMtD4OQWDBdcbRE/pk2srYxqL1Bsz
m1auwwnSJAXfvwT3j5ClNobuMT3hE0bfaJ6MWXESfN1nLAOBFi9q4nP0OA7l7vLJMrcVREPrrGAA
24h44zxTO+Bz+m2ofM43TJ8RJf7gLJkYrtbzBEnmmHT78iS7GCr/r6T3+zyPhApgSZGLLJYiGmXF
yQ9jkNCYk+06RFoNeJahNE1X8dxFWEHijHuexei6EfMV8U2d96JB4m8rUe633GGl9fZYwLJwhQw/
Mq8s8ruBFTbaVz4PEd7r6bBPzbIk+CiO2MqsuIcF0kaM8dd4rEUt4hWAG+hETe61Kh5lTsDoashK
AQDVuuQJ5uKX9bBtovjKUkT74BiYR3gxDlZjm18xLs23fP9XNuXyNoMoKnr8NdXR28f/M8lvnwNS
kMrbMtUDbiAZI768yq7QnT13YxYwaJNuHhdp06xFFQsJeKtonb8tlNqWGaaGzNvZ9nJMaGB5nUi+
hAKaNqcwS0s69PhIqoGx2QYwB3hytYzDHvS2kGnhzb5sY/NK32ZQaewg+LW3MfG0Q47WaDUWa7IX
ivfsPH5b2jfzgCqix/wUpMNvHPOy3wfv9xqCObWJ3S/DCS/wZlAmLvnTFnXEzVcYabZP75shbQ7l
RsTfabZ/S9LZCb8HcXEG65pmvt/624RG27rhH6rPFCmPUZyPUlxuoIJ4fW53EAmFlM4p7GkKzRuQ
j2nF+nZLmZrXpGhHmA9KwMM+eAueZvFhApa9f2G67C9kaSu8QKiyb4dhy/f7H13R8vXJgQnddpAL
VfhebrKkzS7kFMpkvs7ebKUTE53L868pp2KxuB3fZRJfghNA4eJCdxLnPCp6WxE/IXIT1XLQJprH
romnluHiueB40vhh7jWwzR6AASAbLBN3l6Vq9+3scL7iPRlcIaqTRLDow1VGp96ri5moeABFhZKd
9scmKEEuE5o4fJ7PZsILgsa8vxuMw99hWIHb5fGaACoywPL7u0XODKDAagWunvBWLc/FyFBcP6Je
v9v+SuHKxclnJoWHqSzvHXgiA47Y4eijkdHpMqc4qvyXuPAC/qbtlZLy4hecLOaeW3FyvEe++y2Q
iWTZhRYc03HOfu4Zo6oeEzaxVbLtOeMVir5PBjTatbiY34buaTthijLtN4kRyXYFn7jY4gRebrZg
4Y2HxOvdaoBX7Sb+hp9Wk1wxA+D37uOduy7Fi4WB4/OmA/oY1V2/AVemJJUjrQFZhGK4zTTomOOh
CMmewy65m2BXbyDLluS9ZSeQISxLL1tmwPYHyeIn9MaQlgM1NDmRgChZIpH6DgNyp7GZewAT+fWw
1wzXeoZGByB8KyuUmQ9ZwQLOvCnA04gTMtt98lyX7VBBCuoisHjRjy1+3YYeo/yyIjxj0dXKJmu7
O5qJHaQEaxnup5QsK2YQU8wQ2NEzEQV+Klad99MB0AXaJNUlQKDihbTQ/5kahyHF4m8R2TCqYhz2
Y2PI2W5uNrUJjO9tJsWsgERnXdxly9W65RA4fJSbW6NHi2AaqMKmQcB/gb+FfUWr3jADAoyw3Yz0
GMH5I73cUaoe7NMdC6Agh+uXggZuklfi+6K/KwqjAzuRVE1z9N9rlwjPjjjRsj6vpx74d9RUfVJa
YDNklfOnuDWibaGYChn3D2uJ2MZ8p0u3mPQLCMmAJs5WumWgDZiak3zeiEvB63I4HTySfah+EVOW
ZU5d4mDlg6Bps+DNqFxqcKERfx5+jeRtLY0WAIgb9GwL+7B+upu+X3b/R0O7exNE//vm7aZh/8T4
E71nAnSnuIZCO8InAoQTeGEZ0InhiMx9r210PdPYyi2iRXa3zSHRR4GNuu9KqJfxk18mi5gSnoiC
CIgfvUHwuzuN2sZ6kOzKOkltXN07XrYoE6/xCMCehI3R9HI1477L22jb4cAJdSK8gKoAb2G2GPZN
YtQf7oBb7ncuO1QaX35dKLcUR5qBqUSPbxnb2AlQ22sxakc+yjeHJd+ARgPOIawh6s0OQk62sISA
bDIYxWpuChc9ui7XGDOUCwKm1KXtHsZx4nGNcun323I/NxzYUzhHQP0DtQqhTLqXGQ/j6nebLNmW
yq7O+TQOw5EL8DbY6W1CgAPvTk9WaIkA9z4lkbgGVQKU9r8AX+8SemA58A+w4BTODfTY97Ayn1FD
AF6dPnKlCtx12bYeu2FVcLMmIvsO6hcALxwsG7Pf+1+yu99zu/3yaGQOMfr+vF5c/11ia51X0QoC
CdgYP12jAAaMu0AegJ3050u9A9Cxm2JoyHAtQFb4u9jT+n9UqFYwJCuGUPI/NhJLr1RjNCPkAx5B
tFs3Lfi+qK4TWGFFLMGS/XKOf76X3yGEPAYZFP/tDzhAORx2nv5+L2zJUsC3on1Ee2S4sS5P9nh8
msAPOm4KofPf5vnfF9zZqyi4V6B8YK3fIaqS2zjph5g9QKWLg6KFsGO+LIOEm/u1s/88wGSH7f5B
78YIgd3GP5V3KRoKvAcyfS8IJF49kqw3j7HybQftQ5GFPD95MlXLSWi22Y9uzYI4DG7c/Xlm4Rqi
aSM4j/5yR79bOuYcqRRUgCiN0hwdQt+XxQKNo7UMmXno3zbVirgOe9w7SHfNqauWDkvACcQI6YGC
RYg7MBHfb0TozDi0eDDI7E/5kKk8rj1cS4BeQBt8HPuDJXeQrKSZAYv3Zz1Lv7nZPw/i/TJi4UiM
xhaomKBfEwTwv9sNzl0zpz5a7vgkd8+0/QyE9JSP7mOIKkfwPOr/O9SVowCCpl3otxHvf/aHcfx+
vdIjGkmr2N39OvZ8yyGniBU8q6ohAm//X9AaqD5ooY8GINgYEASQf7mDbGVAopdO3L0dSwiS99Uo
ZY99MU5mPzD+PMDdv/zDTGEQKD/t7d/BRyFANN/hmWvYfGe3XF6UY2Rl3pTDUGYvhcWG+dsW/Pel
sHQVKnjgqiPJfO/qBpYOwbVFe/EWiiw50BHYUWpA3PrLqH5RMf4xMGCFuBQFQQaqWVKhgeHvKxfH
qMuUHZ+g6EhjPoF17nc2gsOTB52CyHxEDb1RUwtsldYD25At1nPezslwjdMaFBzId6QG8nOTEmAP
8f3A8rZVFwGxQa7umO9k4kPDUpScvkzGDEiDrEjJaI5D7zYwuWIVF9NwqGwOqO0m84nKinv6Vs+T
BZKR7AMbB1AEb2XLFwrKjFuKLgEmIkDVuECiUXbDoY+ExlL8ClDKCL/Ga/kWViBCB8O1Ln66sbdU
Q6KLCkqeHJ1S8gap4R4GrEsaIaBVkCz2d2Pq8AGEWIUr77Kp34O56C220SiOYrfHukq2rpbTPCRb
PU6Wjt2h0GUvXP0fyMPg2EQPlrdA5mcEhcraivndTLUf4qVZMnOJ3EIW0HpVCpeESmiPFGJUK7q2
6f2Apzyegef3on/KEPbS7K4IMyX6UhRxtIMB02KBs4a3PIyuYQJpnks3AHYFAlOiylALPleKNZFT
7RoPtcFTKPL0nhqqy/XYGmxu8ykPdNnUJ9Qb9ooWYkAocu7UPKGI8KlDjxfSHkBCAp3gxK1JEtEM
CYLO/w5IPafqKi/8mr4kuQ9zdUeGlemPI6VCpkcxTlGMTBiOw8+NnSFSTo+jCljbA7q1bDbs8jmg
fQ1CsyQHiY8Ett5IOs3TVqMcvXbIpmllURfteDydSdzP62sRDzLwAyMIuMd6KMfBfh6BvESurlDL
RzT0yxcZ1MPb4qYa4LfFaeR9kTpE0T/jLADfe5wYxnk/dN5Mo/8ZDY5lL5GyWQpGjK4XGxdDAk/W
qhK3kUqZ1quMFvoJTlxVj3qkUX8aurzNa96262MeOnBKQ7eyc0eW7KKLs+1ysH65AJKhHkpQyxtP
c35XdnMfAzNe7CcGo74gba6gJyQpfxVW95/buEOHCxfHY824JScku4CU0jG/rnT8oiS247jq4qZY
O30oQf3E6saRPYHVCUKs6tyHTfRQryEqn49ViNGzQ07F8I1r95gmRF9bErXXwzJB2jwBggb3pb1Y
lKMHTtfqI9QaBnV93X3vJsMOPddtHcg4HnJGzVW1pcMpsBFV4FHnBF9dhbEhYixPK77yskI+9mq9
cuc0cPbdUNmfpU/6rQ5U5CcOBcWjRruoDRpqaH4hBVDt0+q36muP5gxI5d0AmXLaHeN0jq9ITHlX
qyjKbghgupOdJ/TxFCX7CPCwA19pzuj3BKUe5DOJTh6WVPDupMMYHZNpmB+mhQBwgCs4TMG7q2yy
Qdb5sFYNKynj1eduSWm4BAPBfZtSIpKjcnpGmtMNPNRLllc/qjkvh0PEIns1UNARDiSZxUe/ZBJ5
0qCu82lOTMMqrr7GYtI3Hk+1uJ6KZLdQlu811HZZrzzC2du4lMsl0O/oqpMZTw8VvN93EJNBO962
KkG7FfAKv6zarD9MFPkm7ZLt6zQJlYJRoEEfhLoQlst7jS4sCYR5B72t0l8VrjVtHSe6uwtJCUeM
lKpZ1qzPrtCsrtdX1ht7SrVLryGd9DWQ3ud8Dd9ix9gdSbB9lsnNB0CLcVe3fljKQx5UdiTlPN5p
TuyXoD1ishjl7RZKagkOhGzKroXAM3IZ+YrKtKqztB/RWwRi3jQe5o8+GeXHiYdZNnKe2yfDg/ls
vR7S2njnG5ZY9GARuD9UXCtgbth4nm8N8dV6T9OJ9xBwLOKrGPS2dy4YnkfVgYSsl+QjRRHhUqe2
apyN2RXpRvJ1qgp/I4D3Lyg7EIeLsrlmLjLISB1anVSR6uo+kfSrjRDUHCrEZ6LOxWTui7WQJzj6
omhot5UXc6JA+lYDuB0rh+pCjZB0OZ+chV6KrzZjTyvy5KfNDFt1NpqEWpih/REwIWc+l84dEQaG
Ryifc1ZbYlCxle1cx3xZLgsqNfpj0RyNTsqJPtFxpq+Z19knYZl6XbZl++Fg4IcF2u9bAmLBGYTn
9GC8mR8RX0Z1vo7LTQRFzMsWK0iqe0gUoJDeyB0PMcFZ5uGRYtFVwINyWVyUKMw0ehrFWebOPoHb
leH+l/QqicfsJIps+gJcztzTkduLJPT0cRjQ9KudhDn6Ei4XafDQ3Y0knq+sI+s9tND2k60q8g3i
LDiH1ARQ9MOAzQNM60OSze7a23K97FafKeA21XhmxUCgNi7AsATsQS+3yLIbBvf2cUsr/lQBOvli
tmr+hAO/hQDLlrdbEs3gMBXdqacshwS+T7JmHmh/qLYwZrB3O562NlL3EhD8feuVNg2YIfHJrsJ8
0bMj0KDk23ZjKXHXICpJoAOD+tRmG1jhHJ0Ojlkpq4sENb8GkhnyoVraDMi8jb5HLAUH7SbkZOvQ
eGPwiHUPpQOkXd3IPFtKaM6Vlf1c91SzmzXS7T1Qlv4uImF87mf7Fb/TAujtkmcIHtxBuFLceSpA
v8x10l1RpdMXFzG3N39a41tQfdxTly6LOXM01iEN5Ul5TZiy1YnGA/RBA6/0AXVcstUL6t2Him5D
iWYcM13qIWPjnYpQ778OkSkx10W8zhYtIxYUehJvk/VyJGb4kHkSfSxHCgF44S1XR061fRBttwxo
/6MCvx46qbpDZMccJETICaJzuUzT9hCq0Tp+3kOP+ECh3uiVxKyptZVXEjm57ZukROTS5INjyy3Q
EjE1mUvaT2u5qdCouC9uQNeDKmRNECJez0jE5+e8Q/Zn4UesnvMCgVM7glZ0scxFeZWnPh7Fpy0L
LF3q4E1M3VUKZxdfVgQVgbOBWN0e+DLl7pFG6OsGBk7bUwvFNWt72USE+scuA2umTjnpP6qQRNt5
LZBVNmjakMY3K1R/Y5NC1FPeQk6zrQcQ5LaDArJ1JVJ0FiqSUl7NUfCT+NCHqKAbREXoVuKHA3Aa
dIoDS0un+fBhnomo5kMoRNGnANgnhf1QobzZuCSkw5EkrueQcaA6Ww8jYN5mm70Z62wIKPyUTsiL
sSO5OrYoFN7KDjDpQfjOX2QtpNJQcca8BCQmbHIpW6tRjkQfCyh7VlS/izmd76Kc+rIZBENflJLI
DFAcMLvnREf2+7LLXTKrQ3pG66MkO7YLTx1akhSeR6pBbR5UtLUuefEQIqJKBGYOuou+gSed8QEV
Rx0e9AMnZKriyHWv67w1iadHOZQJ5JA6RRO//DaJlsI9oZg7sAsBacrXdlleto23Ty3XLy3VuaiR
JgyPK7gdR3Q1secYh0cMJ1FYlL/K7boPaX+HTl/uhKZVtNFGb7ouQdPU9TDkw6Md++JgLbqauaoj
8K/LPHybW7adStWjctV6htYcOFeaxE+rOWw4bMg9nXj2WIJAZA/dAqwH9gCDqcGHW78nSsuP2oxT
dZzKsr1Bvz/16Mw0t0doYBc0ABuHFgqXwdPLQQlzSEfTn6Rh+eMo4+RIZ66uJcuj21R6goaOKFqq
dkLxmiItOqQpw+PdXOnOm09T6FZKHMKHmC5mOuoEDa7AH1xBXbQrq+m0xr4xshUNKaZF1zQZoMNS
IES6y6nA4I4BIPfjxmz3HV1tenMWqK8dLDblWm9B2juc8jj8IQrtD51AfIFbYA84dbqTQ/+kBuJg
/gwZb/Kyt4E8gbRDzyqmw6nUpbiPoK9FR66Cf47H4akXYIK1SNxOZcrEF/Q6mVWdZ0p9QRsFe+XS
DG1BmPWiajqAo1dMpxh0GwPh7vzSINnNPgikJVfLmnTfJM/KF4nWC59lkq036DUCgoI26jIDZPwM
8D2Vu0/zus7QmeG2YCxD3ArnuBsh+UbkngyHcdhPbZ9Or2qpou7YFx0KoQCTVXE55mOnmsl2fkat
aVMAC8tVQBzXw49AHdeJ/LbXU/rKOZ9lnfa4h1r0Ja8aie9tAH/BJji0ipdD4dLyMHMQOS1iLdle
DVrN/6WRtfFG6iyLX3DwrramERrIXUSzLA6zFtFFZ/L0aecNnJJtka7uQqQ/5LkXr26pNI4HZJ4n
5RjYUIrl2Q1Kd/ZaB5BKatsipLnxk9OvaITiu2YCzLjU3dL7b/McsFewKZGnOQ0U8/uCqhUksWJZ
jqNYsiuA1OhssXZ+QzAP2ugPAgopOw0ln69JQP5WRwhH5kPPDJpwRGYA5zfelvx5nvr+S6kXDz1l
Nh3QbsrEd24tk0dU1yoKVhBiuLqYV96fVwRVV/B+43r0hnOBUI4i9ASLI1J3GV+TqHFsZ+KFIc6h
a9MLFAZgpMCIGsLR65PI5dQuBUopg2yERJBmj3sauzQMCtoUMTUa3Gyfx8mN8kOqknWCmnViEi4N
LbY23djEtX04Q3MsRvKhcBl6NsjEdNnXHrTRaGyWqPKCnVAwkz6+lVwV6H2CbNsTXbuND5NrShy4
eThw1K8qSOTA5ibhMC6BDfI6VOijFzcT2gUlaKO3AB1COyvQvKk7WadN97ltJYF6b8VWQRkFapxs
tPXijSrmU4tYbbx03EXo1mfQSCSHLlF2u5zaoNb2yOIUtZezBlFqHg82kCgWaP6qJdaBRKBLofuU
c6gBLKC5Y/g/hoiWMeZxEmM4UM19/jlHlYk/voG1kd4LDnNPd2g0TZjX1+iPvJfuwRfY6yDYh1v5
Ha38Yl+cwavesN9MgtY2X5xeeYSuixWArgiZLRNrgSMC7nh+dhyAQnUzI6D0d7GgcSCNQxMVI88b
qltYLRx5QqGzErqRLcMh72cXxuvMYXhb3SmwLCY0BJuygT1mM/o0Fkf0h+FddhU7Z4ICD6mbEeMg
d2jNSetKwB+jr8oBrV3a2xRkLoTumsJjBtohiKrIuZvLIQQNFHYBkto1oFQ5qKGP7egJ+q3pFYwb
CuxgVNXNhtCvQveFvmCogi2MalcnxFC0RwhbRs6o+w3PunL9UwR2zVynCg+WqInD3jmCbTJ8j0eJ
KAvsdyh3j6qY0MpgseCp7D2vDIqPG/rS/GTZX9GuXe4Bli4XwIG7GxWzrJFp4W4Fev0OR50NIGst
FIVgHfWPAp1hykuDEK6sITsNELSOqxzPdo7BYvSVXtH1Kl7kdzT4YhKulQysLnCOusOcbeFh6qLV
I0CI+iMiUGSITOg8P9uCzMOBDZV/jTbmg4ZSeDXJQyU7mR/Wbhy/WTTxsvUkFqQG6FW8IBuxIuFH
hBN2unA8l8v3NvI74oKIOoXoVPL2BJ3WwqLT4JIK5JzU0LFhMVHqSEI8XSSTKr/0S08StPRiaasa
AIpdjgy1DNMdVKSxO6Rx7ubPoD6ANlFbDZZdA06HgfQb+mjwigBu3bXIvCE7NYjDbz0Kbr5eM/Sl
LGXRX0V7t4YJxGuIK8Ct0wOoG2lA56pqzClKUtHMz9AtYGFK30Z1Bm7dhUGnCdE4AGavGwgLsA1G
P7ooVhjnptFTU6P/Mhb7f9g70924lWxLPxELHIIT0GigyZxTmRosyZb/EJItkwzOY5B8+v5oV9W1
fS58uoD+eYE6BRiWlZnMYDD23mt9ayP8yPO3Em3Fu4Z4ieahrOMbjW24+0xxqZJ70E/teuqyzPTA
CcY5tcKFQMUWac17axTyoVJWdEEmGX+NW4Mr76llQq4WDXRGliUFZpDqCnCCPdypFszrtcbGxnTY
LSp2Uxfk6ZTZ/oNB+9Dd+LJSR4OmRbpRaGM+KkvgI7SzThxKARquUa39oYniatebpf7JaTsj8F10
iEmbLyj0u2UOsBzNVzyVsB7MoQO1FWCK7gI/HX2gz06LOq0roa8GcaSgCSofzKtqqYZhTbizuWNC
xJwVeG7abeLRAmjCySeiC9PXLvJCK+4gsMXl3F2soR5uYtMAcqXbMVZ2hBD1o5rcHtVxX/IpUQO4
n0WbeHEABlrcNtp64u0IYwf7pQHDDpws8pGjADRKNjzQJcor2iV3GOxNzOlOXTvbbERgt7GgYGyX
ZuLfxDZyOmQjRb0Zrfqb6pJya0bdFKrenl9cdovxPMFfqjd5M3oPnd32Ay9n2w0FQUoXqDCri5VH
5tlL4DAgE4rmImghxJ41LTHf5jzNTnAquju0ejJEA2a+4ooZSuYMrj+Hqd2Bp3CVSOfNgFEdDGHr
9dF2SFIvZ/9trfwsDXO2d72j7GctSurpSucKNh5CjmIO8rowXgATxHMAFLu9VihM9K2r7JmiwDdx
NTSRbhfbwpDJY2ZPrQp5bnKq43y+Say28dbr5twqS9GGtswqunp5YX1qUFnEwTjkL1ZXVJ9aQFUB
iQT0HlFUIpSKR5Z83r7EgBtjzlaTFmqcPC7tgL2no+/yuYwH7dhKbupNm2bubT/01am3IcRQkWc3
9AXcgxbp3jMd49RlGcTOW23ib5+E3j2M7Wwes66CcitHT62nNb1AOlPS4nG7DgyJBWlhs+DxboMi
9ad9aZtj/oBbNt20NLc2LUtdhI1lD1uOL8a5nKsEbaAyPiXRPH3yo94I6m7QsU6CKiu8PPqGrFjf
CFv0Tx7H/b0hIuOtQoH+CQLmbEMr5sIh+f+E58a7TAz59/XYc9d5wysC5f6uHvQ5Cry+0g3ug+XO
jzVIEq0hij3Pg7akzOisDZD5M1007UY1ZvtR0uzYeBOFCgT4cgmmxKieNS8XH2RiQUIXdPWPdV1C
eghQWmaW9WUe6P6326ymH9S+8YDKinHDDBwX0ycq2qqoH1rRVcK+7SW0jmnbkRqNNqlt8D8jEphm
WTTMGhg4VrdiRkoz75WJV8PcWJU+9clRH1Zy5BEhN3idKJ2U/cUuRZUdZOUVPXxn0er9Co8GctGy
eWWoWZhpoY+QvpE6gP/6xlg4Nnr6DC4yc1p9Og7zRBczcMzJ3glRKu+zU4Ln7IOmzvIpZx+zEx10
wliiU9hosxPHCFoEGivkyCtgbTfNeKG5aZCxA1WYx6Su3vVGm91uw0ATod62q9WcJUws0zhDLVQD
YWe4wRpsGIPEMl705n60vJ4SJrUmSDbPlaeiUW4YxHrUfViG0klepay6odp0isQuY6vX1tA1bwPc
GGMO+C11OoeqEhzJgqVO2BmgKFMV+yEd6/WTCCfW/RyQyDS6zcdBixfTDlb8Pn+HFt51prPWdxTM
Zzl3Ue6EEywxd9z9eej4m/WN4R8Gah+vLENOZHoIH34dzpU6NYecav+LLnGR/HPqbTqZzfiptYoY
tafyxrII9UK0phu4bY4RKciZo3SAMcrJfZLfB11/fl+/Tpd5Wy5zeuyqZGwwPGRW9OvbSu0Za1Kc
ul+zql4HLcUP4UeR+TkLUasYl/3NoPLXmfz6iti4uRqrd5iR73fo7k+aDJqGXq/jl3gvfrwitP9V
gGHZwKkEhXoiBkRwoz5pWD5SybDyx1fxPzSHv6G12URx/bQ4/gJrC18x6VM+pQzw/4vl8ONf/Suw
g1QOw8IRpK/OZtuz+YX/CuwwSTQkzGO1qny31OGQ+onYbDBb9hjv48tn2v9voIMFAsLiF7qeTgyA
+x8Sm3+7yb5rF7ApsQ8AF8SyJNbV/tPaAshCr3gYpiv0Xtzdiid0UFlIscPMVeO9o9nzSU5jmW11
Petf+kqMT5noJnRlftl8/Onq/TeeIePXlf5DSQGwYL3HdO58hyvy87sR5VxnfjKM4J5L4xpnSxkF
g1vRaJhGwJ3BqMTw4o61lgZt4fVNiNhqxSstnSt4qrvlV7/v9Vt+R8KBO8+NJwQqnrGfHTt6N9CN
T3+zSZm/6RW+az9w3iAYQiGne+Zv2g+R0jJB2NhfcUbEEObwdzyNxLNYu96dKxuL9GTITepSmy+u
w5FtznRrX3A+MGhVVf3XZOo6I0y12t7QIgev3xcJPCi3tTMk05VM7rKBjjeFV7dhWOM/d0nznds0
beFdOJe0TcZi/+fv4a9fA3ucDiAbmKDBif43vZk7axRWdd5dMUD7z1XsGSZoaZOlUYPtvlNT63+o
IyP/9OeX/XVnXXUtq5vVBSDOWuT/1rf101qkCReLuovLa+ktxhWl+3BFWIB3IEqe//xK6x79k+7j
+yv5GMVW3RheqTWu/edXqkuUkg09/ytjZPGK1anN91EPGivI6mSrN4iwQ0ufof8yIFTF3y2a32Vf
fEqMqzaIDuHAUvn95RHapGznTJLcJrOxzA8QwfL1PWC/6LYUJlUw63z1e5U3YBObrHLf6WzgnAEI
CqSW3gSYK8nUQTL5f6KbbVqbxJvn91ob642uMQ4JbUaD7YGgqGX4m+eR8dcvClEV2wZyICx+PJl+
vXy6M9ilbUfaxRii4jXlQB8Hhpb1YKmsGVfySSVp9obYnhnw0iBK5rCRhpRH7rfeXZYqnJPY5Wgo
x/cUKevX0a4T9/Tnrxit2u9fMm5AFtGaSIqJy/6OqvxpOTmtl+ro0q2LFOgXfW/T+8myX31aPlkT
w4CQttHvx2K2B2gfiUtDrdx3Zlvvc1HjEM+b4qGGSjPB9lXxRyWL6jh3HPhqu6mfmN95mwilbThU
UqZYLi1Ktkh25VXVWkeBRy0Qx4YPwHdBwhOaY1IcmPPkD6aM72LmdlOQD25z7aPmsTcLzdo4I0B0
I51N9gYxLEsA2Ene5IntvUQ6XeUEyifotAlytNITTtes+fSoeS1Fm5q9ZWMoW9sscvpSd8xIB2S+
VLRF7+6irhmOUE7MR0IqFA40VzPSAI5X9OZjzKO1Wjba56Fgvl/TFj6iY6+PRuPnX9OxdrjvrSL7
kPrRBOaPM+2JXIkhnLkOVBmmf8scY9pylm52hjEZkOGRPDJIVJiYwtFMom3RWS3dWv82iRhgb5Bj
9wceNaYKMWNAC+7d/BNMreRstn79waZTth98qZkIfYvl1XMqCH06jMwdSO54p3HYf6Xlr74hzapt
EN29DlkwNsd4N/Wy4uZQajvH4+Dt2ipKNhAKi0PJjyJeFW3FhWayH8hOSo1+jeLsWNnTEog+j0IL
vFpBIynbxqvM8V5ZhtikXYuKR7KS+p3VKzJlJsudbhwaG3mEOLPpiyJgSsQQ7msSJaa5vHRKm9am
ht+ylVdfzLmQvdXSYx2GWr/2WY/WiaZZs+yRdfUR+pgUiYQ08+qDDtXhKGfLGsKB7yBiUKSDiKdl
6+EWiyKeh32eqWYLByHWwzaHDXibNDoUxEM2u4q4mCn3+xung6IN1yaqjE4B+ba1naMlMroduXWc
OGy8mn6EYYFx2JV52vpA8Xh4YSZgahJqkW/41CkR2nJEcMRZhYkPkWSncjcvtl3EqWBnl3GxhN5i
s2OWZobaoEhaLUdGAWr6ji4dmu0qTr1v2jAC6tvoldkjCvIG72ozmYxOpeX2rg2icuqaZT50Orsb
Q7Q4cZHdd+PS7ABPl+luzp1iPuhdBx3dNmlMhO5kz/m+xXSnkfggzI9aXSzGhjZ1BoQ7K3TtlrGN
hkqjL8uPEsp+cbRavwcQj6D7AeS9xdCfFp9xTlTSkcLgJmbS74lMqMsPPIwtkrXQnu+GmnewrXqi
DraeMS0USnKu1aXw0PVsNW6VFsWYMZxaqF35hrSaeFiJ53ydqdtxPilhMi3vFL++w1ynZ+aF/Thp
joaeigOlBJFGiKoaa5NWabRZhiijWldt7eNPVFKEFqLyhQaJXLSzHuXooOoIZQOUdrfeGkBVqmOS
GvAaM18k4A74ucDwaauwfGLEtpNKaUYzR9E+t/QRZpww3EfmFYp7iojPG4VmPc65MoerU/szkivq
7Ys9lDySYmoq/oFPc9/aYRY1yhcmNGVyajDQTbtO2Ut6xq/ePwrKtFd7imjUemQtWBhn0N9tO2dJ
efMoztApWhj1yYaLtilmyZdcKU4WEkDwB8pJ9Va3icXERsXR1oP+xOyYaCdrZ+cVdtmyHY0rMzFY
rF1vG49Gv9JWFSxKL+wxGU5brFkyPbSMFhnxE9Rj3qaa6z+XerMuTimbbu/mXdLdTTOhEqHeKL6b
RJW8sQotiHHmCeY/U/Szugt2yXbjGf5UHfvOj8w72aL2eTA9OJfHSUg1XPqpXw+fyTzd2ZnmTNtK
Fbx0VS0QWiez6BcEK+764de3rtifeF80vK7CLvkUQ4OzJkiyimA8Pxu5deo8ztL7Ei8pw9yBU0HM
37Gnmn2Z3DaGmOnBWHUCYjTBrT5cChIBuiDVh4bxJbp+azuPDfo+/sywnU/EBsLwZj0n92XxzDjH
P6HgTslCos3NumAq/qpKZhPMWOT8YPWT3p1jjrnyXNXoij94PC32Xakb18aPmxfoIA4BTCJJzVPl
xf5wBv9CL21u3YahK8LxfW1yWVdJwfwlyzP7bho62s0N9Kjso3KKuDswxi2+YTdb95C0yUlGgoGz
EhPnpNvVIHY+anpU7ApVQ1p0Bdvc3KrkIUWNeWZWJu2NbbYmPpjcFjyOEtN/bsEMxdvcLLlNFi2y
/KMoK6N5L9iQZ7JlWFJbFDisEWkz+NkxChq3PGRUczbawSSJyc/7kSetNUKEbhv5ufWRN2ozx/TT
4vet8RW53dwBmTPcETUPeR/bqTBWkZZCrXys+VpUqNFIwtY9jv1lml2GHGPXBJ7bHURBs+WwqFV8
yZy8W/Z1TkDTpXQmcaP1DBK2SVMW4znGl5yEng229ZGTSPdVR1eLAtNNuzHIkk7Rvlaj1/AUmJsP
OcKD9JNRAX8cA0RC2fxU92g8+GUIk7YJrvD4pEW1ektiHeBn7gK4PJKeZtxPnRYt+5bZfrpNl4FF
mpq9tO6mLF/sa+HUq4CgHnXnsgIqp3DmdNOBsaz51pRXpuuk0wUc7HVdvjUma2o3Y45QaL9g6eet
igm08BwxHAmjmnH9R1q6xqNMWtYaTzr/mbVedHelX0IdG8zaxw1XJAgvpuElnltbM4E0GPmDjcJA
bRSaa4EELAfK0ERgmni4s6K3dWrxbVI4zNNNCja3unHbOrHuUMvkzhH2AHOwdJq0+JK1Wq02RcfY
MeA0NvSXPI94/y3+wl2XeESsqUnXj3MjuO9ncgBSkC+Je/l+Kv2fTsrfdFJMoBTmTwf4v7RSLoze
3umH/9JJ+ee/+mcrhehaSDGWixPLhz2ETeffrRTf/QedOB/jjqNbtgEZ6L9aKf4/6JbgJhY225sJ
VPPfrRRh/UMg/l9hLTqNGX7zf8LGXKFXv1UcqI89+BKrp8BC8vTd7vNTxWEB3qW9XOrnUteIgBtC
MEraBvlndEh73JzbTFjoRghtqdvdpFmojxxu2Pdp4s7EkJyWSJkYJ00zDVmCqEis+UhDQYhnw8cT
uQEAQVVlxk/FNLhhGjv2x1GI/tLAt7pbFNObXVpJSN9VorkXIlCZIMBy9uu9hvjk0OK7P7tyIm1m
su/ztrfeNCWi+ax3DaF1SJH7m1H6onyysmhwb7oFTXo45I4aVhauNXyVy4zY2WTAFDkEkfiSFJ+5
U5sl65hLtboVJq41vChpq4RApLHQLpmV2kvQtIVb7zK+2w9xRKRWaJlllW3rPEqfDOSwAR7scgnb
VI7OEV9a99Vtq+aDg4vz2LlMNs1Jfs0bf96mboocRG9SYq1G09yTdvc4w7m8c5CKygM/Yl1mV0bF
hkIvJXzE6hHB4Xbb9ob2OrExBZ6OSObYdojZySaztg3NHUZKHuqhBWe7vV2E1j0Yem5fUItNW6Mf
XANUht9U534BOb9g5/9Qu3aEAH42vWMbsetukDzb+TnvBM9et43kp1FxktVAqYYM/1yuQT2CE5jK
k+NX+ZkhItdyKFQamA77EpbvWZ0ZM8UeODHaEG7qLA9NGROuso9icDXI3VeWEK55s1eHWaql3MDz
HpNQRKubGI3igama+alGJ1gEKFGWR5+zugj6WBF7icTCy59TuOvlEyQIFznFUAqcUlu1dhe6vTng
JOqOSWzjmoBDYafGa9wtbcw3lxsEB+Y+lZwITZS+18WOkL7oUbl12MSP6bg8eElEDg3ywjDLKiUZ
DzLAExUzMxgBZLaABCMPa9EslAy2qbb5Eo1U4V4dlJr7CPh1A7PgCEfwYs8IIRYFvTitrqJZkA7a
2V4wgTm5Wbkjf6d7YkJ5P1krRpyX2cXL1AfFOL9gMUEA56bRLhrnD3ouuyOtnmS7YGy/aQpNPyLW
z3ZU3eYJ/GzP9M/otjBLZFDQpjiJIa92yqvSs5bPy1FvuDVNhIxP/mx+xirBUA4f4moq0ULRy3HH
RKTvTzRtJUB89dbSyDm1qYjPDVrGzbKAikZuuK80HxkT0ZgC7Q4xvM0mRcuGjVjztaBmvhnGSfJu
L80nzM0SmXtVI3jQl8AXbcZpVXhq4w9EVQJrYXKczoin5fKhT6lw1pl5MJp2FAq0DHe8e3mW6F5a
pmU9hTyV5DtKRWCHicXF4WZDGkCQhAu3qIyX/lA1zbFUTNSt/CHz0hsQ53u/HfRQmstj6vQI4zr/
hNX4AcHMsSS6C8k+mTuSqx9TjlJCPOFv2nvzdJGmNsEoGaYdFg5SrOjOMmEXz45FraHKotuA13jP
hd4Sh4fSRuZQNaHtXTyMNaHfE2TW9DabYOpdBBxJJG3TFOh0wgPTM8U9071yW0xr+CaaXtZW3a3i
tcTZm13RhRpF6sFr8y8cR9OgMXX/5LBdngbU6sEUWfKa+D0BEnheNtwVxj1uvftRdlsNb4S3VOV1
8oR8zdfdLBsiFyGD7LRzXZviIUUZf6pqaPh8Ye2uZjr14jZIBAEJB7k5fUuwQx1Qsw/herQNONjO
IXWufxqQdlEyC/++txRhUIvjHzPpPkROe6/GXt+xTXjnSuK+DDu4Px/ZV2hhE5+CiN/qmemZA1JU
2gZ7JGf2Tq+a4YrhJnmwpsm/QEh9WFqt3whZvHSxydjZH26ZWAJiRqQwydoNlrJ7AGPI7sKEMRp0
uZNWBoMWzs9rItIrRgyeDk1E+BhKyFT2jzlhuzuzWKIPKlOXWmuAf2D5eHI1+WTHPiYCbXztFv+T
E5tHc7Ad1vFQ74o8n4LEVBSH7bFyJIB1SU0oG0GCadzsiev7gqbahmK3dAe9Nx9r4j9YwFlFYkMC
HNRulH5NDOthoIVIyfbsZNhkzHxBar56DLp662g+qacKYbWwkSGyl9aad8eAet+lcnqY+OqKoB5j
2DPO4v1QW+aIszc0HLnVNPSypjte3HncEnF9Aija72yqJ9INpBc0AIuwsvgVEsc597CgDcsxoWmF
svE0plg0MC5BdfA1avxR2/Ewy0PM9y4yEoGk/odOU+P7CvpK867zoov7pBDwIygvLvlAz2JWY7Wt
4RG91eSOYWsabqa04Zmg8idDjIcyqi6Y0niwSh/Sdtt/GBETNalbfBmn8gAN/hNzmlX/RDjDRBkZ
CttNz+NsHY22MHYiiTxSDW17ueLDBXloR029QfhnnG28WrtZs6AeDrH1Ai+/frB0IysRn/dA+b1s
lQ8Cbb2LtXFFQbek1fY81+pUlQfmGpIWnkG68qp7MWOaoKlJfoE/4JqJLO0p0Uj6G+n/bSrHDwhJ
uyrdNZ+1Mi9v9RiB5UbMuYiZhixyeCilRtIUuSYnvERPYtLrNw2HM+aHohxoMbnKIvbqu8ZUiGoe
DzxnSWXs/S+FNt4ZCeGWUDb6Bwy+d6rUNFTD2n0xJ8NtNqUfu9ZqdwMsqhMOio9eJ/JHNPcnUzP6
rcHHQ8OcN5/ZXsVBGXP0uhpntiCw2qPFQBUX2ZjsHbS1gefVWVhkWEgoxl4QNHfbUve0Cyqd7Jnk
YcBMY+d9ozkebwa7NkEWWPlr5bnzB1dphB8P3ouVwUgrvMJ9dgmLxkvl6KHpJvKxjEtsrgqDn09z
LbAs4KQTrCW14wsjDm6ysl1DQ5v7mrcXt0QkFfJr3WZvM13eB98vx49WN27xBSTXXEfsNo88sl1J
Bk/opa0g8wjBRVDrbX7u6MEf5DAIzghlfDHM/EBeCCYBm37SMPikZhQmYlb8KMM9Ai+P3CFKOG3x
D1U/T48jEYe7tcFE1OqSpXgZ+q9N5n1hd853oEH8DR5wPBzSODul5e9rv503tkKjHNUOD4iUPlhv
El2YAPgsocNL81paVgqox25uJPVxkPfdfFMI5R9UZUwbN2m+UDAa4TDlqXG3Wp8+sEF2+FYGK0cE
9F2TK0hQ3YlCZDy8Oq18wVxknWMH+VHOWfBZV62F+8LLCX7EnGJ9KBLLWJHGzhu+KfJylj726eeg
DzZyDgwD19xklBggruB4XIwnd6CzliK6KS3zNqJQQbkJPGSITglmnIKTR5h46RgnYREZhUrO7aDc
HfqWGFMGB1HjwkErLMrxufWXo2Oqr1XkOPvOaN58gYivgHu2HaKY2rXE6rZMNi1Zoe/55k7g8PoA
7RparqoiMUIMn8d+jVhZ0HSWdYSEPAe80a7pNVpWHRJR1jRvyRjCqpsfrN4UAXCe8VTqagv05SoT
aT2lwmn3ee2Q/pFg4ZN9QpiM63+Yl2SXj037wHhR7HXjDcsGhyYZVeBKoicjbguaxeYm0gRzi6Su
N4jL6CTK6IQhody6TX5YStZe0SKwY3xqhJVGnCJ+0I2HoZctJbVR6Dlj0KGB9BBZflZry5pD/k73
uMyFXz9N+A+2ru7jsUixXDvIzKThFRvKFULLew3TZezWPBfzirabePBVIfZObH3Jy+Gpqmf7VnOW
+76gVjFRxO0mRSu7rVHWoAOnlWa3Fw1b6q5dNPM5V20X0Jwtnqa+Y15jIm3DGi0CabToKas8lAnx
7AHpitVNVixPIFIRsHec61JCN75m5MkYk7vcLykrHcoNQzzUnM7kRU+ukd80ZABdW+EDk27KbxyA
yRXGc25IBmKJhqd2EuPtRNTXbsmH4gmuRrrJxRDvGlH6WyE48JiNR0NekzlucDaYWWUFlii7uTpe
9KYDAd74GermBCvkPfFG2s7HfhnOucvJx2D6otfyWk7zcDX1KiyqZg2Cacl7Evp8NaV/0gCahotT
WaE7jgyhfVfdeAzoqpUDZ2gvpre8xjXyaaMbbih1Md3IjHnAckQdNG4XTdvnyTfNa1AZO51+YxD7
emiy9g5V+rmc6E37SYNVkQQctM6UuKPZWnurH/dmhQ3QkvLsGWguPamf9IyAHTch2DddXid3+BIN
8RuwKdZPZd3TwHGr6Kkal5482zL+rOEGDweRH/t0WcLYcm/IS/nk1dWm9f1qj0+zCswY30EUmYzk
aGneCFHfS8UJTSPNDIrU0mFo92L9mkUVCLFFuxscZJMY6aeFx4KM+Lg8DRoc23Wymz2vO7as4M9z
m7xbGZFPVqTmILHMrg2UoKEYJHbxQvO6qLZpahRXHluIqacKQk3YVa1LQHZb3issS4cRPWjIKCzb
y1SL2xD/g54AF+jrFxPLCC181FotJpEnNXj5cRyT8cjJOjv6blLuhV+KHdaJ+Izgydm15fA4twvi
ycq/9b1B3oGMNb7ZaTeclyR1TjVgyIOZz9lpqKJ5ZyvRPiK+qOAQmK/U8fKSlTT9oli/XZaYZPqu
ioETgAVFq4y3CUnLtlmmaW+B8NzIkYppdIW265m1I5ekKW6V5X6ky70BlENh1ZBOlWIj2tDf0ILS
0m8ZrnkhIj5rayZ5dOsYPf7MfH7zigHUgum+unHOFeNgeymHvDzQnz7a7Yh0Wo1Xo8B2ANwQk1fm
fyY1Ot00nmttZJGMAVIKbNicLUmY5td3PqMv7p3YmTjyUfnvBIYJugNmWE2T3CXY8Y6cHY9uUcoQ
nve4Y7vCreDnM1+9XZJQlu5lgncFeMjDIDWxpxym62JN8gXxl89pWujklYuEJ5GiYriiSTyXXUmG
ZibFxoxcG6swytGREqSCxXVGFq4DHc3TQ5cJI2xXA3DWd/q5z5r+1FXWt2YZLjMS1WCtL8wlvRrs
7lssLcU6iTjDv3EC6UMYMPKczrMiQZvg9X6TAQE4KyHvUhN/MZzSS+y4yAQZWXLGpudfs/y7iXmK
oe9jRc8jh28Z1nYy74aMaBIAKWaQpv37UtX3TtVf5nqWQTszmIoxQjPyZkhplWGhFWREEb5mRjkt
G2DKejKxK5PacUiqvN0uGfNWa5pPijsVMwxDDX3o2SNto91wCHwbXfmWujYOxuZu6qvpmDKF2VBG
ntmin8luL3dimLaUW6xkJjxo3DoVcDfo18UYzL23pt/5Cw9eUkOOLab3WWpHTw7bZXSysGkMkudB
TJYfG6HROmEo7O3M3Hhk73wwsVrxiciczhxF9eWpMG4pCZkqYUHHIENXYGNEqTolq/zFFuVbiQTp
XmKc5RrZexAfCXofa3nyDHHnMiXYTHBgNlan71BHuoFoW0nSWsVI3sndOaDIkY/ox989o7l2i3mG
W/UKmW1X56+9UeyH3vvWjjOBcl46b0uDeC/8sptGlqEhawk1Y/yGIz8Lcy37nEDd2TaCeUJXa/gs
kIzki0e/ZCGXC8ou/YDEIDyEXesz9pQ7lOd4VbqhdUhShGVzWwz4njXO9cRbxNg01UhhPqKb5od4
ktdjRgKfXjcovafVWdq7gWqcM+Orc6vboSOngsMY3tYdnZz4xCPLRuZvuA1PaHJ2brRqafeiM3Pi
ypm5H9O8ie48drUeKqnR2gXH4ybxgolTef8IQbbodgXxfSQcaplqQ8tIaLc51AlIwxlqpTspfKNh
Jsg1siOihBFoz/rNQPjxW5dNbtaTQe0zG/in3OX/d89+/15dX4v37n+tv/gLhwv2uaT/37/+sfvx
5/i9Wjvgv/xhW/ZpP98P7+388N4NOf/0R6zN+pP/r3/5Txni33TjQU0hSfo34ugvzfj/k7+CS/9Z
0/jjX/xL02j6JFSZ6NrYU/UfMVQ/NI2YKf4h4KSh4bNNuqYOyqCfAqpo37O0sF1879H/uw9vr9lV
OlJfRsgI/0zrP8qgtVbx1n+Ju35kVBk2XCQOKygrf4dqoUSeiwKEz3uiL7X8ltO/sPSNUsQfYYbs
pTk/S1if/a6brRy1fwdr68sU5TVE2squGm5IbXUbrTtplREAEukYYryc3LmnVi8I/QhbUTuLgyYa
U6wWYg1piKe28gFPFVbTgckzUre1JxHrtaaekn5gHAcaJyaGQmDkwo62DLrt7YmmxSYZTPgxkRLn
aiKidVfSjarTcO6SiDiMn77I/05i+av2TDhY3qxV8Ml/lCfm71en4kDIIHWx34Gnjj5JdLGL9YMO
uWVlFz/GogDixUjL4lvjtOn8COJ9TRoxYQGs/WpUBtPTn9/Sd43kz1+Y77q+sQ5oPODRtPGY6/ys
xnOlOcFHb+OvRq7b2aUWqN9PC6RgRO8JcfbQCgooTTRF8Yx7A96kqc7owOo11HowAGsCgDvYmjzl
+tjpVG5RvKwB6RNfxbbvl2R5Bn0ORRiMaEZi2LJkBj9W+KKzOc3FHX7gv9HI/aoLFczawYwyXfJ0
cnsc7oVfP1OU0HrQsrx81xVWgA/YcbXqocijarn789VbtXY/XTxeyLJsgVTeZkju/SWze86Lxl84
2nxd1XAMlBipZIJyR+cOZ+Itxa3qqjX/Cw1sDvG/pnk9PoAmI0jgz+/kV1Xg+pEtQq1oE9mUBETW
/KYaNax4RqUkna90QVrnanNsQCzXImxzrVOMDIT+4J9fcV0Yv352NhNB5A+L0LPYkn69yCahm1md
2ubXyYi7VLwjC3KT5BjVA2shrpr1Y+ezQ0dj++cX/k0BuX5WhoYmsm1EnOxy+nqX/TTpowI0MohZ
xVelyEDWD9Gcud9yKAkNjFpQ4XF9O/lLpBc3VdqWKzt5TEiukZ1b03IvcnYOTkNMqThQSLTZIkzG
NRc1G+PWmw+DEiSrHP78pv+yJNF6erZhWy5uAtbMb+9Zo9kFF8ClOB6aFiZ7M6MWhbfvLSvm+z99
LRa+s/7P9GyeFKs286frA54cIpjMui9YQwaOJdJdR/eRqaUsiT+/1F8WgQ0jkkw3KCuGjlr5t93D
8FEyEX1TfinnvuXiAgnPSNxB7Q1wviooZvGDorT+uwAT46/Xk9La+b/sncly3ciWZf8l5whD6wAG
Obn9Zd+JojSBkZSEvgcccHx9LScVL4JUFGWRVpMyy8l7phDFewE4vDln77Uh1ZmWTdjH+2krMsg9
aFAqPKGrs2w0PPghR/yfQZOgz7WcAoXigdck9x8BFQFl2WB7Qt7Iznm25V0Kpxo9D4EYy0A2opWF
O6cStjr1SuX2weY3dyl4/3rqDC801jz4ENaz9X7IevHUdOXY1U9UqPDTwBtSw3LVwz7h+SzKjJWk
atYQbwHOPmV89BU2JwMUgFJMlmHuxuqZZ1lmPzjac2dY/lwNv5YWSt4frxMwPDJmF28G4ffQxyEu
NcrIbM2GlaSix9PR0X4sw5VjSZ5IUkZ6ijZ60vbUxka1GFwjCx3mL4tiJAtM9UvEvbCzzGGSN5dU
06ltt/UYsW2Cxf+qEbQ8vtOittjywtTtlysGdOg9VGnFG9eRMcN3tJosJHzawmv7gC2vyartKGaS
qZbB8eWd7HRAS5/xXyCaAxHgliSJqHlmdjLDEwArg6RZIQdvNFoP4LDOc6rNLMMbrLDyAezqp8zm
J4WVaqpaCpu2FHtPzslwPWByZTFT7axDV3pKO+S8ZHHIR/9JZXYm/WlGrBpx4cCoaL9Q7sVMHbmy
Tc8LtwpwuVnsxU/Z+qvxZATmwViiuKTfZeKJybkJZE/pZ0Vsol4zAbnaTCJN0A6YyGrKgbCmf16A
R6GPS62orYlsY5qRzhXwzIrh18+xnjB/Qr8REgnogKnfoF/lrAF19c/f0Tat0W2dFLQXDUAbkve8
cpLF4x6MTqrzVeaGwOMT5dRcEzFY+q4SWz5x57ygGfmBifNjflIV3UiEh5WEGjPuGD67NtVEGh7Y
KL/l8nSdnuFShwOrloM4mUFD4ntW3lSDV/v4bR1HDxegKjbvlAS+x6iJYZjzzBwaCvwrcmoif4dQ
MQ+cE4NOLznPyLK4h/UsMz6fWjSpprdBAeOT05ZPnWU6RqKSGt+9VHrvlqF04u+UYLfIRWShLme3
UPcrgh7gOPGNfVsyC2y7xZFcTG1Hevx2DifQkgQqp3XkSYitmd9Sqxo58WYkr5M/GfHgMxuDOhj4
Soqr5z9OY6a/ixvipRRrAZJFPaughcm7cUCZuwcpAh3xmZVpoPdtkTTz9KJ3Ma89kM3OH9aho7Rr
ksOTvsctwJ7sB7HxOmNpCXw95gq2gO4hG2ZSS8A2CD1E9dZa3jVBxf+2VlDwAvvZwNzA1nFhl+FO
Ke858jh95kRGzkYsax2dVJSgXOGXdjibeBJez74Rh3NjOfLOT3MYk9uk9pteHSRaw6w816Z5fmHb
9ciG1wt7MT2qnRRXwQYz0EKK4BwUOH83mXlHamwayo2FPUrPTElBwPFOmMbOAzDT4LnJVeyawEoW
ZIWxNJvlylMAi+x10GM3crdhOSEJZOkDknIhPE/m3Soxh4IkcwFgLL0kpSWNsDFno37CVUrEoYWt
0u+lQXnCLFKFVLId6n49F31vTNBuep/vGBk9z6Z1g7T2Hisa0lxMhf80rm/Dso1cmFR9Hc6UvND8
TsWWiZjpZjs4cYYhOW7GOgxXI/v2GbC/LYbkQKeaTlK8CnKmWfG8IO0Hkc1kq7hmWE35Qih3l8xJ
Ep/ldTJa/sUwc/5l8KRwMhmJw6TI1SIKR49Lk9g7xlCEljiPT+ulXvi71pZjh6rWI8Xgvm8r7tKm
zHke1Wo2DWukToFmkSk3q9qRp1Sh9mctqIkW4HeFralnQZQZISPXTIk0kDtzaCZ+kiNMy98NXaTn
pdyU5XxN213vCLErxkxPjTsL7t+QQO64kNxF3gWUrj0Dir6Do+ojT18HugWoVN1DUPQLX5wksJGP
di16CM2O6ZLliJqJzyqPO7fhzQvcQi+ywzDq0LJZeGmNyB+PBPODChLDvZxNRXYMPJrScw8N0lgu
Kai7uoMUbOvdCgzkXD2XQctp5Oc5hFlf3xxwyE5NNiEIhpYo4SSbHONIoNYCtwu7Xrxpo6mKti48
wfb2NVwrrVn81Vaqyecb+9lkcJdqMpZ4sbMRs6p3CNJR38Gfw7pMJ/13ysVKapMUPOuNM8Fterrv
sVYv9xaFD+6x43dhhxhIwY/k/TTilDfXDSLPx78NM625sFOm3U0fYiY2KA1ZCl4/7eXu1izn4i78
exCUqCj54NSRY/P8axoUGve0/Zoy5y5ogf45CAoze2GuIHIM9WmDbaqpqOP/LhSqYFmFfjVICzdC
p34TCuX6qrCJq+kMNXyhpzT+JxoKcUE+I1MvbBWRtvR/T4gKCYEwu11kL1N9+poTJYb8fDJNq9n9
PSsqzmygcKkvBv+kV5jWV/+QGIV7wNcANd+GlPlBbhTMfwupETaXJV0nkeMZV68ZUjizu6zem42v
qLX9GiXlGm6/3A8Vo3r1JlCqGARaV2qgpJigjpF+Izbh/yRdKvMcvFCj39T+ynZ6bzD3/yJjqg7y
0a6p6Q5qAW3jIISLLzqbi8mufu6+TVWQnXgzxWUN3HWqU72gNqVTNt6nSXlN426aaOoQutSmGbNH
AQBI1BqSuIkXhrQDvdcEPJ2xg+qcWeplJWQi4eVuKfay1rKA8zokcMKYGkqsuEwlqaEiK9pl2Bri
Ql9YMwWnSxvrIEEqj5Klx4MSwCozVF5sL3vlI+Mi7cMDvrGssHfpk4OfWTS4gfK+RJKObZmKB4/K
Pl8Fmpyfh3syWKg1NIj5mSa9vmdnj3pCNPbetT12wZPJ3g2DCsJu5rIswLQ5nUbGRDj4BqiGZ25B
b4nFORBLQpboobI5ZxvHcixNLpR9CV4TjVft9IRYFvQSEKc5LluTSYUDNwhWiV45yT+a+aYdxhk+
e/QXv15upevpwFuoGsilOG/WEdNMT1ox378nu4kZJXd9nV5rZ1bIN6oQa1vdY9hBt073r+Gt9kDV
+GkiVaLeCRvH4Rm2VMmyODSN3ktVja+3LKiqdGzrQJrQYP0YjV7l4QZSJRCOFeshdYOV30Qz9zY0
O4/bzxyuwdP1S7lHkCTLKvVzBXOtmvuY05lhRhMhhtNqZTmRjh5uYjejn6dS+HM/itHgxjLNZPob
jL0BYurw551YWtLYVmODRJz6UJXwG+tyEBAhc6tSGndlENqQrlOTfcCNV86R91CADcmBSuvHyIJp
Wfcc/8bhLmijmSt2Mlra3QGYjA+spIpzOSUIbzMzCukEYWPKD6BxYtSlLttRebf4EBmSlbU0uvjU
dTQ+k2NjVnpTYQ6ZzlCebKXPxAFEO/FQUq+z5nU6mZ2PlouyPhtnUNgsl7JuMJIdzCbuZXC1DIld
p2cigkraHdTi6vfAoXPHpUqcRPIOHap+RUCO64IXOfT8QCSBYDxmVsHROG0tPcCciGgxe9/aPshL
3azTqyt01phFc6xRECPVdRp2gdiy9H5zEHo8kh2esbM2uQPZj2jxK/7Af9c/za4EdMhUYHsINlbC
9wJKkPh6a5hD59WbeafR3/b19cgHj1tdjFPNQ+362RlKGo2OjL+CTYlTDKxQJ33e6paxUKxTxZ4g
27mdq8duUdlhdV5OFm2cTUwaHR4sfgFs2E0xwdhO16MhSz6rWsDH3ZmNJH8x6/G1ZptQ1hz5Yj9M
u0fZEcFTrvp8bAYmFzW5QJYna0APFXk246wksZg7mzUeJzYTZicPpHdDtpccPHnOcNMWIo8nm/OT
AIxDOuds43V6lIk1c1Oi151PH5uSvUZfBx1Xm854D2j0vJ6IA6TIbAzmODY5fVVxS1d8F3Nmwetg
gEB+dqBDLlfYOEzMv0mTcBwBC0mqyyEQED7uxFI4RKwZk8X9RwSpD90Y1/UurJstfciHVqE38nFT
Mz6iPop5akNJQRepUYC4Z5120qvYowB3JqeSTQhzwGK1nHmPrd9UiO04PzCcBH5dflEXLXqqbJiT
xQE5NOiVLWQwhv7BguHMUYX4KvX8+upVkigpdD1GGSIuJj6PHL3NIGWvBwYQb74mxp0XhxM++wmd
mDvPFVYd+vC8Qh6Z1tzICcImr/jiTHFzLgS904tFTVm8Jx93Hq8F8gvA2yOU7UOAlRf3+OgbLtGR
zgz9zN8JbDf8mtAdOuaqDHU1T9KubGZxhDwvp8Y5x4SVHNtM4lg7Z8M/ClpiE7PzFmyQPgW+HiyK
aNFfuiYQSmGlbDH3N6sB5Up24oJvYqBzSDIZ/VNSVTzS1Br1V8cUx0q4nZMxGoatMVdufu6jk9U/
uChGFIlxesIaeIwG3AMCxbAFQGzsFzoDiUMUKU13fUJXrzNHiNeLe1haNG/z39TW/qFmFFDqxAIM
C8Cz3pcMg1njZcJieppRuPM6ycTAjbxBPNXS16ObyPX+5iPfV9UoU4Hz8UhjcAEJs3F6WzlU8OwD
EiqHJ48oK2b416FRBIauVX5cE/v1o7QRH68GDVyK5+8TiImgbRbUkvUT8FQ9P9XCdSSbQiZr5q6P
P+ulGvj3WjWZrBReHc8GrSB+7Ur1uL4KzT96mp1y5CADoshmJHqDm/Aa4ovS8VlIb5g0EOV7GMdG
sD9BsW4Gm3M3VQjd2Qg58uq553Vm/tn7qCDK6S2S7/WsCSj1Jv708df/5VY5VLtx0Vumw3Hcfh+t
O3dRqT0E3iMUZ0KxtyxQ+ljI4soR6uOP+mXMOdS7Q1pBdIJs5DPvSsdso1JSkUXzGCaBMypK60E2
3ZN0r18REcXTb4fc+xYKiiLLf8GzUB8npvvdJ3Zt7wQxvYJHwi31HDXMvGxXY8rMfhPboV6zopCE
WDYTij9/L2zf7C6Z7Urv+PG1v7/NdE09on50V5XXjfSjt4N/qoYZmGnsfKUmwblZJWTUPQcVMsbf
Rbq8v8u255hcLZQPPo3i2Luqec7GMHCszPo6koCSnw9NoY/maeY6LPKJrXeNH1/aW6YIDRpScig7
0+TFb8WmSV/63zoCQ4a0PphUhwOZPlGyRY2vpzkmRcVzjbqW3EkQbbFKwrWfewkr48df4AWT9Pc3
kK2WY4cmVjAcWlz6+5nFjZPCavzqa5uQkFlt6WUt+ZaqRxJmwDz1tkV2id4aC9fV8/fPorjhDbrk
VQpiHJPj9HpzyszTJR5K/4q3uMaxxmlheU2CJoiwDuAyOgNE3FVq5WTZbGHa6cVSqrGW9SaJTF58
gHX00LPN4I8Ujyw8vZiBEF5U2Za4MQyZx5TWMlyHmrQNPqaXvd52GZ3tc4rRDgOeGXGi7G383tFL
fNN00DXX/muBvmdrz6xJXofeNMHkftnx2ZbeLEcZMDmqNj3xipTH4qyjMmlL0rkpslQ5ZdmPb/8v
A06no5jCg1hkO78O7ZGTRWKYi/qCMc5hzxoTls2BI1wGvQP4WbL++CP12/LmgTPVgnilRwPlBSzd
uzFOz0lpbu+EVlvoGuOI7jg/97Dv5caF2Zs6rtstwpFD1GyRpUgRtij1t/n4a7y/coADrsnMKUIu
m8b7u75bJdpq4lkmX/Ka8udJWnZD+cnOJwjHdj/8Jr/t/QzisDnzHSpFAtcj2Kl3gxyQWJxiiOm/
Sp1geO9lvh4WWYZcpfrNddnvXml+OxgYYjOET+cNzvO7C4sxzBZFJe1PVT+YwFAoX5JbH1NG5aSb
4pBne0TDu+T/fAo2jMvZc8J7DmtehzSOsi4lGI48un/fkNHBPtRaXL1RT2NOKInPJPCcwMHRZa3Z
0GWAYEDklhxlIHSZOC/pjtxJw3K4OAMwHDSF2NCdIkuWer7mQJDP7RGnWKoKTBpm7L4ael+VN/+g
p3h3v7kHRMU5Ju8p8MFfG8EexuQQQvb8aSyJXgZUW9OqyKE31NTpPh5HzrvxrJ8pk5dAcIHPlXn0
3Xie6oaaquVGd4Fbv3wWLgNxkWNf0UsTUz1T0GvvHcuoPglWc6WrpD//1En0WikHBAJjHjzX1/VM
zoINM52NMZqKgpFno7Gc9byq5A+kTZlPewU8kHcnBzvCoZF4Oo4lPxt/dIt0E8koMpt3ZwnMhb+T
dakf+OJlfIrx0omHDaA/WFpUQEmL1phE2o+v8cG+ZOKvN0OX6sLyzxYabyRjN6PnwboXRVQ5nJWy
yokSyMe3NHj7+DRnDNWAduqSrEhinPluCLdcgQzMJnoGb+0/kCjogX2lPXoQedC41PgTSNbuHALD
JrgT2XhUHUo7L+5lnELpqrBS0jSNHeDnKuhXIhnaTxHn1/6qmHuMmUkg7UMaZtclrbZn2bg9pr7O
SNSaXo64lF5UnyZm2p+zIiXYZNGv5hvkyM7nhT6yPIkI8PBWTRGa7oaqYX5vLMbA4aBAS71G63bl
sirlO7cwHKxMnYS8rtotPfHiPukL96QobLoEWTMQGV/nEy28wSq+ogPwThWU4BQOeGvCTGk6/85m
fX5sktrywC2LhBJGrD2hWVXdTbh671PHwQsRmIZbgbf0mi+AyfpvhdF0t8Lte7ZF0XjI5pGYKZoU
zbqiXzQjXA5TYzVq9wShwFvYOZKCTZJln8dAID4MojHfDFNX32EFoiTmWhrFbRju2hTmtTso84kU
yP6r5S/up2T0xnUyi/I09wEXgJ1NTz8eEb8MCLZfWp3GToV+0C/isdHrwzp3u/Jbi4YS/n7R5POu
dMge+M3s+aJL+Gt1YuhxnrJt+vEaT+WQq/d2QwQfJMfelyTEHtUMJQzRVKtqzgHpZk4K/6ayy+gm
7SMcZjiRw2aDazwt9sAfxWaG+JOt0LCJy0504UlF0sknliEE7JTbhvuyZE2HGlI2+B4sLJMyq36U
oxOcVVQtr6Wt7M9hxvEN56hlNqQTx5dOqa0uhl8Kiho5LSprCqk3daH6ltXxsM4IdtxZsWc+wlh1
YC6Fzr/aIrzckZe7zzZNh/8F7+5ITenNb724+sa7Ml+FdgR1UBT1kPHKmOLTxw/67WT6+mE+IkW9
xWL//H43GC0u2+ourL4J0y/RZ83mnVU1Njb8Mj+XrjNy9o7r8pr2LDDEjz/7Xe4nH663AWyDGADY
E+33WwLL8PvZDdTyzR31KAMHnyClz4rDvMyPUMHBFhvhvBntmNTitjPEAXW+97usRU/f0DdD0Ndi
Ta0HsRCOgTF8OwStPAIEQMH4WzwuZMQUFV6QOfD8cNPTJRk2Em7JwS+HmfAG4Eo3FPDLQ03d6lw2
AnA6yFrjcrFi9wCSncJZF4VfS3D+IMpz4zxVlX+moIMDmHHuqIEWl7XB6FwJGmNqvQwzbRdItdHa
b0L/hm2jxHjtpj+UyNILx2/SfU6l+JDGdXNZekMxbOqoH58UfuFPpmfn10alg+vEbGkB9zCB5EaT
ezcVYZKtwWFxAclMVKIcYloAWFvxWPusibeuZwRnaaLcz5bOSl7RdPDm37zf+t69v7cgLDnuC06z
/nuG4khJmOfuk/tGlM0FJrrsHlqJUgj0K/PCmjhL/OYTrbfCV0aVzzEL1S16JAcJ3vuYTsu0iw5P
UvYdtbh7QtnMKPH5KuOUQmW2oxGB+N7x4u4b9Fg4APE8nKXAYK4NGTq7fzvC+S4hsizEUcL2f6kc
OfaEyHKe8u+QR00faE2YPaEjUOBxAIGwa/e/Lf2oA2WMJyUzaP9KyKb8H9ySQItcecGD0OX0+XaE
o8Xpy37xi+9RKdS4EX2irgAiJsVZWhBSYS5QflrsMjslQHk1AO6+JAH8r0PSL9bdb+7JPwwJSCRU
LxmcCOPea0KXcsTxCwv6e+yb4rYVVn9jF4ax8SkdnrLEjBdjgfujcavyiGERs2DlsybgNZmvNGcU
yWs1ybOUoLkfaLNbbxW0aX778bd8Sat9O3A1bRiOScBz+4ew6an0+iDmIcUzrSEqLnX0te4WjCIt
qETyFe2c2lRZR8UKDFeCIy8RHvcrTjdUuMJwTau6TDZdLfwH4h2lLtrT/KiMPjnPRdofWseZL8SY
xMfY82N3VQMinVa9smxo+o1ZjqvOgrwZlIvX7A0G9C7LB+M8FJbkBybfgGvHY1TzxEYkI1dwh40F
xlVtpfkZpjbEC4aD5RJ/YkH0oJwyuu9uVtx7kqICu8j+drDn6piUhQMaxC99rDgzjb61oF575YRp
RbMciee8qmc6goMoihi/lt+cTw2YDPJNG4EiOrBr64isCIS4iQH+M1mY6QOJJcMPN7VJ4ukxQ/6u
ZGn9smwB3kQ+zyuOZppD5bsBLUsA/WHrjt+perfxJ1Y3r19TSSQDqjfh5gqZ01PqF+JFg86rfyQL
UYurJbKbae/4dX/vhUV8ZvpT/smGMUmHhFVg12VdwcsAzmFNNBoex5cx9f/aQXGePqN6qX8Mbz0T
Lz6IvwwV/z/5LPTp+G+v3y9Gi1Oo0eNzrt5YLV7/0Z/QIwurBYVQHTxPIYPawk96NDQkdBwIvxkI
VLNoJ/7HauGEf7CzYHCYJqRyfbj5j9XCESCPgtAJ2XxaAm2J+FfIo7e7ZYr0FIWprsBOAl1o/bKP
cTifUV6I4hNpRUAxqDP613Tjlp1DKXOf4r8+keYTUIv52LSuO60yjGg3spbDgfdO7p3WavfmkNLS
+ttt/IdjORu5N+uv/mpcnMdcawub8sT7ou7ce8rLKQwdfeiy9WUY5uZlQFoN38GIPMQ2Y32bWsgr
timikyF24BQ0kndpDsfoW1BV1nXPMaElNEUxRXxeGoQNKmknahFJb30pEyCSmDpIS9xhNzOCTYH4
0LykpY+LacO5zAgOZAktG2R4FTY5i4yefN7Urp93nxIl40M9G9Tg1qFXtDdB1Bd0jCjjlVQyyDgM
upHUPFtlW2jLd20wJt24JZTWuVosguUITSRyoGtLgq8Ku4hXI/PBU0nY1A2hvvjDpYuncJ3iblRI
yLzZ2skIp+XJgJE536FrA/CWjY57XbX9BozotKu66H6OYgOk5tKd4Ni09uPo9M8p2T+XYenNGxqC
p1ZcnzQEAd35Fepb+Ihq7xOZekqCpSQqRBrArhcoFkWYiYvWddRZFSc7Asdy9rmjVd+Q+/XFdDKy
VNK+rkFHFfgbI3TDSNS86dyg83y9jDlEJp/S8HZK5XwW+8utSdrVZUdazQoCZ0UUzSSseIfWwn2C
hgAwp0n61UwNaFlTC0nFjRnkzY1MKwczflBeecQ/Jbh0Ois/d6qidz5lcQcaxTJSTK7tltxlG3hB
Md0p05xXutV2nEXj7bGEVrsGCFW+tjqB4Y7K+pZocOswO1GzxfmH85dkBmBITX10l2FaWzTzr7nr
7Wkgch1HXJgnsQV9UZfGTxLQUvEmqszioRms/q72aTG3tDYBmYxGc4vvZblwKns+A0fI5pysk51L
FWRbEqyEQlQO60KR5mODRBTwCqS7WyixUESDXv2YM+w5TXYzRgTUjQsF3hvTl9MFLGfIKlM/bgs3
DfdumxTbwViqlT3BplmqwbkBXwMrw1zsVdylCUO6K314r/Se2K+3LtoXfsnamAsDCXQ4br1wsh7t
mH11mUGfhhkRnVPDcEkEmbuDi25gWtP6Fl96Wy0dScOJdbSlyLoNYUEKJMXgV2ova7z2K7pX0KHs
tvQJYwxx9K/oTKpNEYNdRY4TGXfe3LOVdBGYHdGzWGxrCSHeztzHo/SXTtMZyZWMyR07pTzC3XPH
CECjzLYZtZgdcYpkLoIUdZ+RL07o13H83y3o1M6IboC+0Cwt5WGPyDQ0fhELfKrfriRo3VVcuJHc
S1E4xcYewunar8zUw1FL1l4+dJ/CZFqefLnM22jq3SNF/RoFuArBKVvkwTETTl9kogKMlYFQJq4r
4AibPO3ycB1PFbZxDFD+14os5nHjtR1G2tqyAnmBSgrcqIVYDSBC4GdUNuk7nanaH4hCVsTo1rEg
irlnEinXWRQUl15dC2LY0ti+pAQ0XQvooyQIVYmciaHpi0uXF2M/AfcgJJRmhLEjPAkaVNMttPaZ
Dk5LvM+UhgC13UdD1d6kI9g6iAa2cx61U3uGka6GRu+05mVKp/uOfF6j2Fhj6sL35e8FYzTcEgKV
nMgFxsJkJwl+ZPYc2Eeru8AbrHWsxnJTNlO+ZXpm8vX6PH/OYuDLqxQaByVUBCcAhFVhPDROvExr
EjfDG9uZghQkBEHXbBYpfuxcswy/I7duT4iimb7EJBmtpbLkjTXI9kAU7mYxBCSseKyTA1l5ED6H
NnFPk1BmO3+SHbjpeslWEXln1xaH9c+1LNMbH3iSdegJPb9yAQXA4CT7D52Un/Rfa0Um5MqlXkDi
mMqKbSTG/DFpwxZImjXL8yHAcbKKwXHju3KCnAQsNSSXxjwY+caTPR9XxIP8wfwe3oRGMu1aX/Rf
YRrxEXFoLmcIeoATQ908drk9b2nptlvmhvmY+Xn0IHNp8T8MOuZ5XnJidQhfJQMZUdOSoDYzS4LL
Mq/1z6jYhPGKOKtEN3us9oTgtTQ6knAzng5U4F4e28EIiLs1KUxSR+YipeVv+0Q8Z44JfDNwKbW3
s3OfWsDEQEn5VzQkLT61fLbbPmQgerlzORvNWRYx9QODPotJD3ye+xo+AfBA4ZHQFlslmTsmeCEk
f9mFQri/d2vKh/itZ/uy4kV3SW0MpgtvJD3TtkcbGpSyV2PH/6QUHr/SsWqvO9uZT+lfgpnrm6T6
QolePkun6E9zyuebrqznvd6XPOGTrp8ZpZ6zdpVPSJOb+TLYAm1OSDYFobBiOe1OnQBcLmGeCXgD
0DO+u+XMrNzNVHaci1VnkEE/Y9e8F7RIq20r2vzJxeSVb1WoIe6xi0QL+h8BUhRmB3jxQeJPiMCR
6u6bHDzUepRm9yXtk5zk7o7HlTwabiYvDdPNbxRnwRzt2T7LSoQhjtv50IoJaT2HJieo0LHxuozg
MRzZYtVfiQwcdsNowCweTJ5XZGaq5mXJqq+OR6yxYabym03i+NYUEQwHH2nBedD21lnPdMZb1BOt
FS+SGGH2XXazKgjsYoDQFHskKuFLb1hiA6tVk23wN5yQBmcQ0TcFgFAcNUcJQEg0zmCvweNP9Kkv
wN+ra5ej9u1cSBMaDP0C8LCFbezGvr+JQ/jqbIq888Srkw3huLZ9ltocc9Cr9qQkU/LhyOaVbrwl
gU1uUM37z1M2t0/EPoFMRAcTnvhuP+kNpmd3gI9q1C/WMrjAIDpynnDQ1auQ4NyzoTQXIEdksIJT
MRYf4V+WyTPSnAhox3hCmmxXwZdcsz3pPiNmVAaBSiCD9iOL/jVvLQ0NkzEQocUtxIlEIwlUDwlO
eyDm1p03MxEpEUury/6rLpzgdp7hw9etD4bPzZQ4DbqciTYJHcS5tSiy8y5R+YwZwC8vsiqY7zs7
bG/IffW/tlGQ7WsRU4cln9B4dq3IOAlqv632bd9hsDfi0nS0kZ8lo/WTcZ+SknaFqjspT4ImDS9j
dLs/wsp003VhxqANg6ww11UtjVXvjCRZzWObOMOpINuiFq+b7P891t2p5vt//9fjtzKtIPvTe3oe
3pzQQpdz2Af2eTbIdfXWP//yT/70z5vhHzjTPYfmEzVg13P+c6qziAui9YBz0kf9BNDW/utU5/9h
6n/1mvrD3/Ad+nockv/+LwcDvR0EBFciZUJeEfybQx3177dHJ8K6dAs5DPTpjq/33lFZtn7fz1Ax
zqy0wWZB13VC2oua3wP6ChhcBjZbjdZH+LzP7bIozc8DnRSLJmFT9nc2OI6lW2nFlb0tKC00oEB9
WbVNcJtiM+gFBKQMQgXA82kmUtnltFgSYxqqA0fFCdUbbTi7lMdupB8v2buQODg051WhALdImdJp
CwO2bR75YCdUm6R5zNhtnSs3iu5wCjY0RMSDwRy/Z4Pjk+47hxsSzliftKy5pEmlaaa5fZeIdKk4
JY3Qe/AGgXOn+hduJ3rIE7vfJa7BUIv5Zsml92g2NgUd2lrynDMRwkzSAig601cFnx06sVnsq1kW
eyTqRbDxwjo9ijJu/YsQZSfmOWWm+9YwQHWIRg17UB5ypHtKXxwyYH5oaPbtsoXpn3Z5xS8m6DKa
yReL5CVoz+oLfh5k9CKp5J6myLBJ+p4qV9woYq5xHy0IWEtsUl4rH4bOVffRUqOc7eKWbQNKvlnH
qHpcKBG4o/2Ahrc9mzyr2Pc2B1nXAuAk4oYtTG91ZxMO52ZDkXdiHUFuukrzyTsKbDr3YQZtm3I7
RBn0QgRiJL0Ox5AM9Y2BYsu8bgnPsF9iNBydqMH+dGajkoEQSV8iN7yX+I1A6CgOck1ocBLIcWh1
UgdABUI7bFAtQGlJ8iDmjVAPZQ8EfHSxDvvQOroffpSaj4vHATD3eBt3eZR2W5NYn8dSB2qRGVGS
IFLPza1VdckpQM3iAbcmpyWTNvSas/xwKCRU9I3dwUIpFekkOqeETCAfyiFCIQaNNRNlQuug3XFa
n8Gpd+Hl7JF50ur0k1HnoCRUjP1VrdNROBuwxnjJWHwzSZU4DlFmHwedqIIoJvrK20DMSoXM/gk7
MuErqh9kvo+H1r6LinQ8Tpy1oNPQElyFVdTfBq58NnWei9TJLhHmmHLFG5AeKUQ65Vq9xMDEOhGm
FHR6c50SEwjH3mMCFRH76cWy2GuS/9G/hMv0UXsHBrK7aGnUP7FPiTakQ6j7kT7/IXqJqDEMk7ia
RifXyIYMG1XP1UXrZdkExVKH3OBtjNbs1LWyO6o/ibgdMPyE1bEi/ffz0BZ68zNEMGRdEnQwbDV7
OZR4AgLGoR+5Ixyd3LzGf0F6DHzmEHiuS/E38PBqnDasXrjJhuYSSny464VZfAcPr45t2NfrOWmp
aswqXFXR8Jxho9s4aprWXkCIRsYBDhWW/YgY97NXdN66ymM6aKG0/S7ftLQ94oJkjDZpRnE1Ab+P
+djcEyNA6/8tdr6gaX63KjoUKD9aFg+P02OavllIX//Jn8uix9qnUyroiesWvF77/ozKE+YfqGFp
4KBs8vgRWl8/uTK2Dfod7kyIt90FUR78Vey0gj+gnXiUANG+6OXU+jfr4rs8KcqmToB3nq+FfDdw
odi87SWh7yoW4Or2bd83IBcbsroUfky+53opyvCscePuOkmL7rnx9dKS5MYNWz36n66BHKJIA7ad
/Sww4iC22RiQ+Qb4sVtvls0XBHv8HmHEvK+GrFMgX0BONMvMOdbJTEYCveQt1OHwzDbojidhNYGa
yeFK2yq/0QEzhzAGVZ1YxvidXGtW4MSdXM6caXI5k+5TrJJ+mB7xyapHHMEq3cQJt22dgLChqpR3
gKELsz2BctY8MRlmjyh+1RWhEtbGxtzxBaJctw4bmvRrRy3Dd9nFEJmbwj3GbCTAKItrMlnSlG1x
b38anXnJN38bL/9Q1X1pyv/Vm3p5BEIEPk/VZJeCieDtIyhRh1G97cXt0pHx4Tmjt23suRNs/me6
Fo7d6jXGLsMrJkn7rIL5k7K4BLW3TvGg7kGpqi3KDI6lyyjPl8hLLuzRrb/ROjI+V63X3yS6WeWl
WXbOTGShd0mG4p6siGAfJ13DiYbQ2SDoPg1M9wevmc6AYtt3dmLvieP5lnE6fPr4osN3MrswcLUg
GKl6wP7PpbL99qIpGAVxZDa0resy+mLppx+zOj+gnp6vDKTIGFCd7kgpedi6SQX17f+wdx7LdStp
1n2hHxUJD0yP9yQPnagJgkaCtwmTyKfvdVRVf9+r6q4bPa+ZQiGKxwCJz+y9Nkm2eiNJDzgDCRAf
Tc6Mkx59UncxdoPDVNvuYzTzp5b90Q+rqc1jbFjTXTJ45smOW3VPmuwLuidrG6Zp8YI/Y1x6eSF2
aTVVMHk6Y5uPtrea665fa1FyTdu9GI9C21+VN5ymzjJ3QI/cHSMvVpiMpFepmvO1cidrLZow2bjp
W9GEeCWcevpkTG0vCOmaPhtM9Ht/LjrSCkys0Akj22YcNhAN1JWbMr/4o8HNJPN0l9tfokyzDkFB
5zHEzjRmYScul2TVqmGVpojoaz8Lt0J3yGHSISCVqYINXfEtLVDzZmcIsO0JL5j1Skx38yNgiHYD
MHfSoz4MGR9p38R1IeUuVE16RG8rzr8Cf4LKHM9k6PDmLJsydd0mOttBgszCpWYgcIV0ou5kb/KB
0q9tUM7pHU9z7k0j1zSak3xljwD3Fe0NJMouXIpYqb9Qg/52ZqFnCxAL3sSZDJf5LkM6jT+qrq14
jKJ49A0muwIQaohczaCAemF5CpXAH8IlymWuna7Wn0wE9VL2spkJtZmTr6yp1aXxrOjQ9qJ99VsH
9GxSiC2xYd9U6PBYHbwSCir/Sz52LvuE0a62Bd/9qWYdsBA9gVnSpXSay9q6KtHlDpMo3uoMuu0M
nxovLF7mDTZF63ag1vkBxGVvrt0e8nIqBhDqhI+qS5fX+uHXZdtkLT6lW7Hfta55Mps6+lkXgfgW
GKVE02TK14qEn0sq0w7uZJOwirbtKv2oRL5t6w54H9yMAen1MHhbYiBzf50HSXAXCEAT639/6/5G
trp9/DbPHTb+rOFc1LK/JVpOrSlJT+6iq9U1JIH0Js7suWuNx0yHvAOThdHSa6XxlM0p4yhXNWFz
xuyYqG2AKnDGcqz4ZCzYeQf4fc17PnrdvAhbspEgOXXRG3U+bwblh7lv08H4CxnH//QGnNvjlS0f
z2VMA3++fiqCPTozif1r4el+zZJcXdomBkkLAaNbyIpzhokw54WFQ4mdiWusvaBq3kUk3KM5edFP
7j0QrtZcv8MPNU8eUtBDYjVDtGmLIHoq/BZpXcLwL/h7Hfa/KnN/A978+vCBzfnYVViRWr+67D9e
+4zv0k47k3utB9cFVSll9JOrOQp2+MIKHCWpPmdKqruC5nTblwHvwKoqb89kZTzUZZAuJyLo94U7
gbH3W+MJ82i4DSenx2fbDtWdDiR+G4v3P5Vs4Ra9nORPTHkNX1EKlTCahr3QOhgZn2p1PzhTXm39
0QfvmhGKoqyOY2gYolcLuBkzWCM4IOq38MP73oYNVQwaMlFvnVcR1TSN0T6dE7ialQ/Ev7cs9QOF
JucVDTfhTrKxzLW2GzBCdf5xs6kyQ6zahZ03zb5wxuit8rnVqQnU/a9bLwqN+KuLjIS+L+cvhyqP
Dlp11hVyEWKZMoPQHVpt8iUaqTcZLe8bV974wynK2wly+2jIXDkM5L6fHaH5+BzatWuTduTdI2/E
cGkBoXVaL/3ml9mnTcr8vo0TtUf8LpcdW4IlCGfrBGJHrly/UBdUGDxL/v1dSJHIVfrfZQNXAoQw
agYz4My+lYO/lQ2c1ZhA0Ulf6et6f8n0nnSaX2czxL12O0ctwjCSKdNFouH5UIo1757VQ3I2OZPW
cUkmCgrLVVJkxaFNCyikLFrTfDkaWVou4rja9ATbcbuavviYUVo930BXH9bkjD+G1HeMVei5pb+S
CbkiDAmq4jxCrlkjPaFtZwZik6xuF1GxKcwIWHWIVmgXxIZazbrxiZuDSQ0HHSxzIudiaVh4s1vP
eEDWOE8rOYjhC1YFR2Re3ZQ3bb1jZSS3DnctUF2GLgtx+16bKe1fGe3swFiP80pZqV6H9vxqNk21
susAnb6YE4ywGTdEGDtcrJlF3guOPf8TwVlJZPGYH2ozEzvy2yD5kunRbnULKeFsqcgJl82QJy88
B9IXCaa6WOhmsgMUM2X2KgMnxACat168I59IMNqwOQ0WEjPrlxH65tUgf5oCp1P1QQSKRxUEpVWn
saQAFhr6da+SUvB2c468AiWJYAnc8eeoBya0mBNLR8sACICzKjR7pjju5T5ixg7n3szsjwSu1cwa
wmtyAuz7W/kTzg8xqcvGWset+CiLmnO1b8tgNXOyi6VRafMUu1N+mLkQAtRHdX3E/ZjUS9e07Vv0
WhpwPQ36AdJFBGCKeKVrR225Y/zB3kWCy/lJZn2AKVUba7jeYHsDLzLjhej0tHZGslwD6UFQ8roI
xGpncBWmLVUmWNaOyFqSBRduE4kVUWfFT9+frn3dkn7pUrZGiwkYx7IAA37xyRq9t0p/WvIwCPlk
wlk//LqR/jPv/avOFh3NH46cf1HxgEv9eC/f/9TZ/vqRf2p46Gup4hnrsrI1MQPRJv9TxRP8jScU
KcUYUT0es7eg9380trbLvNdHbIsDl5hoVD7/Pe+lG7Zu3ibX89C4wCL8vzS2v4t4+F8ARvAq6JN5
yt9ewh+fk5nZWI60HWMXoroH053NejeAxnz6w2fyPzRvt/b4D4fwrXOmc8OfxG+jLP1dkKNN2c2j
Ho2d1I4J26Ek2GQQwV05Acr6iyOfD/T334XZyibQHiqk9y+Pfr6LTIbAtnezCQFdsAE/w8+0D46m
eSJi8i+1t/ZvRMjbYADXKksr9NQBhlLx2zMGn7bbmsR+7VIgNgDQ27o/1R3AgwUDavrPAAnsC4Wi
bW1Qsoy3tIYim7dePVlse9x4WLrjiEIKmH26bTLIB7eeljFh2ImPSqXdiSlYyOgxDreT7phie7PF
Vok4sbkzy4cix9BeGF3/bPZedQhHmlWDhMNLNPfpxYnxK67suEqA0Ilyn8ZyXsOFKx8sw9E/QlAU
Lwm+hxe/ic9imNP15BfExzb0fNqCDOtglwiWSWYPD5Ycyp/a1vUdNvzs2RJEsVWMNDZum4CqZssI
OaKadqKOQB7ycNgGo6gXHdCttZkoNo69LY++2deXrsEgSZSx/Y4ixtiRNNeuiDEinQqSJ5WDCiNv
GRhW/SmDsjx5+kaRqnUyLAhvJbq4C5yNkBa71dwIpxzjROfT9Pkzeib5FuK2neUpqRoW/aj9q+UU
cZ3DKa8Fpgq7rD6A2jZvcHmD1xtL/RrGIkzI1pZ08oGEyW6GHbnAJeUrs5gsJdIKuxBnN7rzjxzc
O3OFyinuRDEGzdJzYgIoh2k4zshAX9D3E4TGYHplWQXXXgbcbOFA+r1LbfOaKMJcIpXNV3QD3lqa
bIhLvwYNpUS/CVCUgQWuvfKrK8tkm1TJ59xlzSpmSHWMYfo3UEUA2KwlH05SRcWZ4at+hQFLVUCq
70loIIWA3s0cjfUoDMQmWSQWRm08Ol7q7kHW4/SdKrAhM7pZkcXDF5DW/iM3b4oGTUIVS94+RbPE
Z4ph1fts+2I54VK9VHB2F8pn0G2raUHxCNCmV/hM4+dQGiw5oqbYGk0Aftwo2U2oqVrWuEOXYZR6
UGD6Y2Z0jr1QfTwDRAuyd6o2eHSG/x0eCVH2tTevFUb2azRRHnpE9rpqmkwQW77Dpc3do8CGnO3c
IaDHHH+okqwLl/yrc25V+qNXNYxmv3E/GpXndwQhW6tc9/21pbHElxRckZKk68HV34yhsy+WTqw1
CiV5MYinX0+hNz2yjhqoFcJxM5eI5Kby1bejGjNXHkBFQTCInOez8kDaLSLC5MkUx2qYFSDGboB9
TQm1yuMyd9dkvs45GRytp08B9Dm15/EMt4zBWyvEIjLoEF9ySakY0xEMcor5IOp2Ncy4fZ/Icwvi
vliYmQrG6clHRrIOTenH7OgTWPBGBMp34baCGViPanE7jRrhtTKcONj4c265+zKYJOVDgUNtI0F6
3ORMcHA2cT7p+DrmLv/SpuWJL157q6bqsqum+5hZJAVhQ3uaHMPoNpNc0NC4b1YD0i9biIrOYY1l
ObReMtZn7qZVnJFfPtIrjNw98XiHfG7ioXvEplmV7RY4e/5muE3+GCKw2XbiZoGoS9/djRD4XvyI
vDr4dBYxG0BV7ANzUSq8SY+swlyAJlu3t+3DZEXtyVTK3bHVQA6m8plUmFKHJkO4mpgJ2d7+2o+8
6BFq1/TpWVUUAK4GbOKgk9nXBRNRDGkVVoyB4WUjRXVIsamt+3JgGQitjy0fzu36iGT1luUI7Gdj
ehKoTJdWyJVIcKkkBerCoFjmG8D1ojr+1FLzPWopomzhVsbQsKqcygdlO80PZtvBiRfCJCi3HPho
SMP0aiABAic8MMJ9IIrwjsBF7x2gM6/PLkZzw7atfIBFhwEpRw5PUhJmb8YERl/+JGu3eLFFr+6L
PPM0yXVl/RiXCXYiydrY5PCAt8N9W/x9CPufKvCvqkBKpH9bBu6/3pP6T0Xg33/in+sN02TrD4Wb
QhCFKMuM/18FEhrNEoOaAtU2RRKV0z9qQAehAN2rQMRM7/p30v4/dv4OwnAMNvhICJXnxqJE/Wdg
wD+KMbIG/vdhifPnKbOL4EDg4PbwjbCnNQk5/3MVmJtRO7CnhNudOMY+jnAOHyt/nq21EZgzRg0O
pzK3qwNEZ6941Gnjhh+m5f9Iau0+Imq2Wc3W9pMHwOo19430CIiaSE5CoQn+aCovIE9C465kR6zn
/moUVkyUeAxX7FlUbUQqzJgWNs7OMJXbcYQwdfGtBFnmxKBog3iq2mN+oAXOhnZZziYpF2XhrCi5
3U2SMgRaE3n4kHN3khgppuhU2E1zkoPVb7EWtQcLVuIX0fXfnbIPvpxQijf85/5WNGnzvStzQWZM
6e0JMnm3u4wGTQUJwSe+xf5Yz4naoe51QIEGxoXAuohMMn/cJCJgCrfsQiatHT62wSQ+xpVFz9Au
nbI7ohat15F9uTPYzcpMFQjHNBHXWVb1tScHajX24pX7PnxWrppZ1Ch721jhq1KBtx4FqC17LB/Y
erQ7Z+isC9UA8/7AjpYiS9MTgqVp73pJega++A4PzmWOisIOY3h+bAnH2Ra1MZKP4Uf7OXLtTV6Z
BbHobMt1Fpg/buPLlga0q3ehlf4YBuRVIVjlb64Z4MmK04zolSaAb1QWwXckecg1/QzVdFC/lmn5
SgpJekbZATMzmca3qDdcMGT4fJ089ZduQ6bOwp8qNBzk6rgmWU5h+ehrmFhs4pNmf7sin9tRehvQ
uxxt0VDkO98aWkYx8Ph49aO/qgye+FvBwmFeIUjhceDlZnx1cjO/n2ep7yJ0aMtEO+0pof6Ri1Qo
l99i12uiB5wt3h+GpnDo08fJk8XJLZv5lMyefcajlW1wfk33SOm7TSWl+uxBLUKbEzYqldxAXSVl
NtD5O+a2hN556nSU7hQQwFMfwTRZKG+KvxKMXMsCecIuMfsqXsxD4x9N9hzIgHtfXCaQb7hYCatZ
dBD+qmXrjeEiDuTwQkIOpoTWnq0NMcbtvFTCT1dWnOClTywk4QaREzwnrfA4liXC4L7BNbocGWZv
IOOd0pYX5bdec5BkMT/HFKwlEBEr+VkPul4HQRHuIO96p841voDwC2Yp2K+hbcUehkljQilHqtDS
JsMePKkIXzEHwJvr/GMTVel9GQRop/H9foyeWeCON71PpHCaUWGJw90bCV5lbOEuOrOfvoW1Y7Mz
jPwVHjNoikTmxOzip/lYTwZpdUEQ1QdE8VMDr5UCYh4sfe+7Tr3WLQW656lbNJNN6rOVd1fyINwt
mIjhxUU8+IAMLyH9M2Ik4odxejQae0Y4GAZEHIa8Ja/Gj8O0PMTG4U9kbBAVszb1mG3xcREdDTro
eVStwhPWmpsE98gqCXHYdr0TnZOg6u49ryX0J+ieaCi8a2gPu66y9d00iAlMtH9AmZriICHqdZ9G
5bQLJq++z0rLwC1tSsQPTTA/5rJozgiXWAsCSfqeCrNl25tHeDS6aR/MaRLtK8RcjyprrWUIS9hW
jThTwyJhqaeH2Gm704yJc8nhKS5y4Ouu3QpZVIlQfxRtSBswib1uzS8kxt6lcdpqb5mjtS/lgK7d
JL5OYWamjInibWehq4nS5gmw9hwxmbX7Rx0m849SNM2SonsmS5oa15/BW/ItIsFkrpjQyRG57A+q
WZFW0LNj0D0hgaAuKP+dTdtUMYPB0TsLhV+urjmIwjiZVlEeknNZi2Q3NxOzSkVodIeP/xaQ7Xpv
PAT1juAM44eZtcZCTYm9nD1n+JlFCOUdaL1X2bIab4jOY9Il3mNdxuuWlKsV4WsjvaSkTGwY2b4x
XO5PXVlc8ZEMSHG8aml3XXPEDkMceuXiJgY3eS9MhJKSYvk2bI/02omJPCydOl0iJA5WqFnG1eAn
zo94rkb6XvVJ1iEje87MYhHlyE479MunxHDaRd2402ujCL50zEZfvWAKVzhqvLcB2fkGIypqc5d8
NvbJ6lwlg8GBFWPIc1Pne16MaOj8liiviEJdi9p8n9Cxr1Svn2l7cBxMs7VzRw8frMCk9EhonFo1
Qgd71gtXUMF7qgemwx08p3UuIMUtKssNV346PkxNHr8aykWZN5QSN22V3GeFxJZttPH0ImIP6bfd
+gcE8g2BmXkU7jg3DTZ+4kQUun3VergfYAos2kIU8MnoLlyuPXZTVnmIKP+5JRheh2ZFIx4n+zAw
rjl17FJBb4COa0fxkgTOYJcqb9jEQV+spT2USxFEJ9w/OUpXOTCPJV630iS2TU3p7Lmhkg1u0hQl
1JAtLFXgowmikqlrx/ENJvU9SQU+0FF4Rz1K/9P0iwLHT2NcXNk94JdyH3XgPIvZkZc8pDmYJtvf
AzzW22Dwh3Xr+uOzLJPh4HrlLcav3yeZzworT+vtSG+2w/zue8iFY3lIYViAlYidq4yr+l4zVV8F
PLlGEDoPZtxYbwZujVPIU5ka3YzGVzNNGVzo0T2VTZodrNTd1HZGlh9esNxzXpQxOcwLymKdVqS/
+fFYPIVB3GyHPmjvmgArhJKgy0Ub/QjymCOQGPBtAMcbhjMBEhKQzCnBO3ds3Dz+NoYwHnwJQqrR
RYvNzNU/3bZ4SsqKeEgSpR+ZOLibHujUktc3L7zMPo+cqusmMb9HkgTisnaSO5a7p4JomrPy1AlS
rvNctHl1aIGurB3Sd7dpl4SbVOXR926Y1dZhAvVdGZW3iENoVjX68b0/ZcOmwLcwkZu7wHNg4sQd
FwRFlEy60bgP7rzqZlss/CDThzCcF34eF0fVH31YexbR8OV4cYo6hpNCICVylOI5M7zqkaIqP1Zt
cOv8oPYvIBsG2V1d9+Y29OPmglNgU3o3hTVL5fNkYwSulGtsk8wpNyKx4pPPPH7dWdmwi6OMDhkX
sHffuighiac3NyoYutWcZS7q8+k79pdsWfvsnrdMGfRdMwF1RlhoHggxqzZuMKn3IcBbQ3NJplqU
S4+wsyImCs+bW2cFLlN9wsxqvnvzuBSUue9lHEYrXgjUjbLdZGUV1ssZiPF+pnPELZUbOxbDubf0
2xzzmunk1blRVr5kpuGtJzCbCbux+CvqO2vlVBr2ZumhE3dDoa55nt1R9y4R8BebyYLJLaKGJ+gU
mQfNOYASjmozQVACRd4QP284tEU/EwE99DC3ajBNa+Z03YLSo1vLIn9wfZ3bCylmhZFPimVbWdle
8FV/r00Z79jtRGuftGeS3GfJll4SdBInhly1U0GMcOtH/jewal24MQfCDlMtHvyGB9ICNmYG7aA3
P1XjF3dkRnIgjFaxtKPc2kSVLirzMVDRkEWraAyS+jMdytFzFmVVhOUT04Q8dw4RIr/82KsgrJ+m
eeRTq/svZRjsWSsq5UXWeabGdFCY/risQOagvk1zfzUnMawalJjkj8Sz+tF4rJomglqwJ0r3Gz9T
fzfiKUJgOjb7aI4UuuUxUCshg/QwjEF7bhv+NalZ9ZvNnWfnc7fhNxpnch+Z0cSztU19HEzIcFXF
NlWYZwAZAdm+AC/YOdfDxR+8J50goW071/tyikYy6vJ1c4ywz61dHXZXsA32IvPK7mCUTfkgpoRo
Qbue4wWgp2HnFD3Bkqz+VlR9FhZSShhrkrfNY5rvvK5w1n7hWkdRSefQCfRQKVuDdcDyeOV6c3nj
b/H7RN7UzyodnVdp3oAXEuUn1gzTsHD1w/8gWD67sq5jqFn08xsZ2HdxBtQe/kyoHpmQxKsxi1GA
EpUqiIWMSZnvpSTd4hboK12gXAuSj9BS8BS+aTXbYZ9JVqgL2VTlQZVZ9hSTJfGG4QQ9KDEYl7nS
8WPpasnEkw87KpNsa4Q93ZdrlcnFiMapW9Soqtfe0Ij9TKrAYxSVoD3A6mfbQYfuHolCdSW5GYsX
duIXEH5oo+Dzf6vq+CVixXpycL+nOOCEsbOtm3avChkAD6M4+mHZPEIJkdUKC2rlnweVMO1L2ncM
hcSiNVrFQHFIklsGk+Cxn+qYIb2AaH6XF3PxSghZ9gygMtqixEE0PBOQSv7u2D/n3TB93dhkS/Yr
8VGWcbPiFVWbrMu4CVF5kGXq9e7MZJww5b5l87+KEnf60FR9VPyGKxegzef71g/yZFXhybt2cUgl
1mqEA2M2WGsZGObawoK6n3In3SdaZyc3GdN9yWLkUrh0Dr7yuJiE8VEEtX5OYidyF54JCBc7D4cG
iWvza85RYXHlT6T/Zr6+M+Zar4qhiba9NRZXXE4BgSNcVwgqcCS1Ij5EFkivhsoXNU5Y76osMpcZ
bRnw/epWyJpud3Jtiuu0Eu7tBMPdM7cT6maZZmX7re6noLwz80zaazK6aMZak6cAnGuW5Msh8aQg
kcbx9Jcxk1h9b4ZGtvOSuuQ/HI35ta9Uo570ZGQ8X42ehre/H4RExLIeBt/yGxT5nZqOfCRdEGzq
uCXC3pZmPeSL/1c6iKSd3lAXHastBqf2CZevevn3G6/fYA20DzeiGM4meJNIVt2bPPaPm7WmVVNW
2OZ0iQ0JNTcEcGHiu/JVuTcCgHnxd6u0t2NmHezc3RhOt3ETcx340bkZUE7V/Zq3ug11BjQm3f77
F/fbOu7vrw1VD1tJwtrQx/z5tZXmCIcmsqYLyMiL31Arsroa/0p/9uc93K9fgoMElpxAgOH//gGQ
MqRoevEep5ZAl0kLbIDh8+vNr/fyn5HkX40kwTj84Vv/18V0l2MzfJd/Gkr++pl/bqbDv7Ed9ZAu
h7+k03/YTIfO3zgFQoRroGi5hkMukH9upr2/ufwIaKOQ6aNj+1xb/5hK2vbf8Azxr2FMsLkm9en/
MpV0A+vPF5BJohuTlpsbituHV/rbVXo7E3ESDPQJRcCp4BrjpauIC9dRog4UYO6OXQlA+nqa5i+3
lv7JzZ0WF49pTle6QgEWpTHeC5TN55wlLiT8iBklXoYYE45XrWLp+JekGOV1zsb0qcRHvc3B9O/L
2DO/100UkNvpZwfW9+t+Rq/JUibbEdPZIdPICCZYyKHRn6LJOQh5rIGyVbn12Mk0P4RVUR0j3y62
gy0XEMirM+ZHIpmKqFwZZFUfzFFO+yoty5JQOM9eWUbsHxBU4i2MCnVXN0GxbYogPM0yHjnKPWU9
gOgPLwx0xNmcUx7D9myMnJp2u4HnU2zN2oq/mWEaXkwjvzdpxc6RZT5pQbq36SFRqVoHYIGAqfgT
HBUe2HJmx2oSP7jsyq6/D2fTYd3kky/j4LjHyJkOW7cQzReNVbuxO6zGbdrhdRrq/Ll1MrS0qnCy
bcNwahfKvl9RU5fMf2YE7qY1vNZBGt31QzI99HWqP0lsmL9V3WA/xDlZh/acdRfPztQD0vuUvslK
N23kDkeh0FKX9qBWxGv5m2YsRoLnc94GQlmCxKpiN6LwXrS5M6Afshdp55L2FTIAqOK9E6HjHlIS
aXJ80fjjo3OZN7eD19gXbFRWcVuzLyX5bdu2o/szDrHsy6xPj73nTFtPhNGeEqS8N6nVMBQZGbrF
GQzB2gZUeGycOXuJ5zR8Y/RWrrGfNYeoYW/YMFt6CiMnPWsAhmdWbyQ6sWRMX6PekadsEAVCbqdh
AkHFwHC7FjtXFTj788K2HzRG5XMcO3pDHgn6KbaooABTammMZ22AXdEeEVGm4j7suFYA83nRMtNO
8TkoRbi95xW7WQ320evZwZaNlzKa8NNvLe0fgRWN+1BiS96pZFYXYYz20ZrcetcNdXzXO7V8yrQd
LlUpi31pDPumiiY6u8oNLlZL80vz753b2Mn3KeDQXZYVTGlK5l2byUncu6KZjlbC83is225niH4N
5al/T4YACMmsckoVQrDfW3v64bY8BOO5GRcwS9x9jbd24zM9W81+Zb3YTv45TzZiLCN2rDc/qJ7q
0SaiCnEyg5NKPNSJh6pNIdo7uAZkdJ72jMqSkXDx5WR47buMuuwekzYSYgd6zSea8GRbjfxQrNPi
OUhFuRxtAuwEwOVjFvMlTraNY28ovBUjYMbUtuw/7AAlxaLPzSeCTTA6TN4BwsEWSD1RF95tvJ0W
Wf4A8bi4ulGx8+apP3iRrvZOXtYriR5uMXBYvjEITfe+W9JrpHa78iULc5Ys2ZX9o/NDq7am9QOk
oXEL34Im8m++MNSzD7DxobHKeskXyuynS3JrxXysuUcmt5kKrz22aBKyZRhu3D4rt5GcxBnCfrFt
iwfU3+M348ZZzj3bfMhEbO8qst0kmjFoUZUYu0+7n3klpKZNQvnb2pzUeizMwcDvZgffeqaCzYIZ
FECIyZ9rojTm+E7LOt9CM9DoU9gNLbtReejYoN4uYgatQ6XBZOl6QHEfhuNzrGeERUUOxLLAjsgx
B19wgRhOH2tDtee5isTaNI1vGUNfVHYxBrS0CFnuegSzhQSoknmeUqUy9CyEFGusfO3CyvL6o/AS
fYzqJHxwS2A/UrqqXGjiHB7SG2vBRx5HpIV89zJfbTOKtXshvZIY3NIWlzGoxZJhE1N5tlTemuCQ
8AUfOfnyTpK8oi5hw6LH70CqvR1PRL2kARkvMnaYgzFROMmMmSOjzfBUDk5334M/OLN7al+MKC0u
2DGb9a1/3phhHa+0lbCYka39CojV2nk977KLgnqTqMz6of14OE9u2Lw7dnt7uAza+QaiLH3uLXMs
FigNUPYS7k7Tk+REsMXT0jCj5N402ZtM+I9pcVsFJoePHiG2Xs1z36ylsgJMEZhfgYbWyR2JwBMX
Gh7I0HBcmCdoF7dzbA9bcD79nsi15rkYom3KSGRNdJy+z/HHr5txpGOaMRFkZKpUzgJV/8Zr6/Fi
jrEF1ibOv0+tla+YRgSYonjcptziRwl4bIfsTdWLvO3Ct9zz0lVZTeJbEaGV4mQirre3VrPlufd6
yIzPxvHFoekDY0MsobwjibrYu44RbVDXyIdinoLneGKzYIpWPNLpCH6dHxnLeTa8DQyH7tLN7UfF
LuRT6IHjH8qpZv2knHir7MlcadiJC0saR7cSFhDLqkvpXsm6cUvjFhAqUk60VDzcDJs8+7Msfhpc
ChFoSW0xLys77B/auC12dcItvWCskQNYkx3rMj8K2p9h1+T7sUgYb6nJgHRQruegKu/Hscp3vTu8
uZ2LtKmWLeYixEIfee+9EaGJZn74ST7YW1Cra2VqlAWwafh9bbnv2MSuuzZ9grDTHBpWY09jk1sv
OeDET2Rp6pUslrdgrDyDSz2dsRYfMGrhoDg0rWxHFmmearV3ptSqYm+hrVy465SsSWd9A2qflAU5
Y5jUENy3fTsT3op0f0hhl2CTnfjikDpYCMoQ8C0RKG8HFlx6WyZNfU6JAa3fGg5Qaq9bOKOKcoar
cwyiwMi7lZwya0WRl4OOmqvD0KX+G2yu9jtwzDi7j4DdHv3ENbunAfV1tC0gQiF1UHLSxIXFvZt9
BTToxrNLBpOLgmyMKprjNEdL7qc220Exb8nTqTajJ19RxkyLTsXFSmC3RqbjvCqsTTsvbRB+l/1w
4V+qTVj4lJNFckg75zSEFloyYdQM9WKeMgYWox21yHOlQSQlnuUfeIIYj4mRxidkT8BrKnO+YB9u
Lx3f5gHk06JP0undycP50IUe9AXHGLZmpeYF2S+UW7bGxxG64EbSdA9xj3QdpjmwPAg2BLVB1jyJ
XGg9Sf50HkqdyBXbkXiPlajfD1EUHbrSSg+9iE8s4YoldrHmhCarX82x334fbI8EMOXOMNfGdMNU
JlwbscDPnBb1f7F3HktyK9mW/ZVnPUcZtDsGPQmJiEjJFBQTWFJBa+1f/xZIVnUymJVprJ7WoK5Z
2eUlAsrh55y9196OgV3BMoxSPmTke62J55V+jzgf6Z2Z7x3MGt9BJbGNBiAVT1jF0Ah8xcfhyvet
3gOh/NLb9Cmdh6C2FxQwwQNxnv3UbP63iHujiANOupD1/z1O4v1cAqIInxdxv/6bfypLdPsfumOZ
gkJuQTYIqqh/GmcX0cmiIeYBlT8rtX9KS5AXG5RvuOxB1OKQQPb7q4izdaQl6O0X+xISZGmYf1PE
LSXaM93vrx7AQhw06QR41tKIeBb8EfQjg0RMQld9jsAww0Tx+dnV+KVl+Z+iz2/KGLbC//0/58qV
pcuCpOZfBzjrsjSTleXVxAHgwBCnna9674lORuyBVfj6+qGcs3oUNYeUDqIIpMVkFNHd+f1kZqM1
MofE2svEyWY9qVAVmIh96ENLM62dT20yhZLMgoCsDZQlfGbUusycOS6OlLl1mH/FnCFFCLjFjhgB
74Mm1Pd8H/pvAI5knF/0jd1q9kl3K3XIyOgLmnuZ6MSK2VoZ3M/gFhJmTMe2S4ybpC4x5c/sOopu
bZJitZJW4+BIRD06ErU48K1CZ8wsIb2rf0pUXLsYBLLcUubEvSAhZrPQm8fGqOIH4rf7U4YOSKwV
fMBxl/9U5AjW4I0zuepK0jceP2klasMUNk2M2Z/gSxo/tnVtM15Wp6TzIu2OiIHYLrbEuGEyIos1
pREU7AX6ufZnG+u/q8Ybq4Zp0Zh59vD+0fu5wnob/c/mKS2735wJv/7DX0uHRysH277uGC5sLNs0
cM//c+lYVhUkZ/R4cC4uLJp/NYB+ytJIu2DhMHn7xLO1w/mHhzOG5o9uysVO8HfWBPE7i4agasGq
hShegPNEtn+OaccSXpEiIMwLpTt2qPYxoJMu2JT0EvO5vSQUztsyxYAqPkiHooBFUH3UzAwFgRnD
b4NjcRGw7m3nWst3IblzzI5Ue0kj3o8aqz+SFik2pMC4p7IvtLu6aAkEL0Lt1MXSIKQ4d+/Qdk8P
iSR8nG1iou2NqobG1zLkdVtMX/x9RETXNTFt3hBYexyqwZrfDQTKCX2y5C5dAm/Qn9kQMOvgdlT1
NWQ0+HmGjmOuMvy6rSxcQTJdi8w9kvBBlgrhmewvvvaOMRIRzlc7HxrgVVYxX7JmhNuxA+406F8i
hvJM7FttGySJsZvxG+6dkhZYEZp7rXCK91ACky3J7TH5RPY2m5rrJp1t9gdp99SYnbXLRC7XlVM1
vpW7HD8HF8iVsklGlZ4/tz00vDAqN7lhKJ9tp7cmXBHvUVUNftglQDk9JoZtqgBUxsaqR+S4svWK
RFa+WhtSiR2aTD2qG8AAR3Rhl5HhBeR55u+YGY/bLhB7D79bhT2StpcJCtyDhWAD1NmYgb6HHWoQ
2To/Ot0wr4duOYkqJbcVycQmm/twjbLJ3Way/5y33sZixHisCiM+VQ12Lwt6XqkEBNKs2jkKxV2f
sj+LHSFWteP6XuAdu3mpA1NgaLEKtMfZisuVpQMXaOnA4RSeph0jHACxQz4fTAZP9yJheW4BNFJh
jvUOmb2zY7GfN+1EUgehx/jHJQVHzySzJpgBzXbyqZoq+1Rr8kC9m68x2zJApG5A6xvuI6uHkl5X
9SbLtG2a1PfMHB/lpC4SE35ayEh0pxUxZbKuor2ocug3yaek7uw9qa7NeqQS2EJv0Y41CWU2KYSE
K3rOhmeCKNBphbNiYRuF2CeSctcv0Y9mGOBPYDs3SNjXdkutZHTOoTZJBZttZazTpj2BVfhM9T5t
p0hWtLmS2aeCyNdKFRJ2Ec9CTLbohqG87aPAQzxBZ2mtwxbapEYDg6nLN6mYgo1btHhUyxkduOQO
gny0d24CbjSwkofGdMNLYrjznSU/h16rHye2tegHXe2er23ernsXqihWxvhdPqQS/bWrr5I0mvdQ
0Jp7vWBAZQgPEIaQ9gbX3SVYr2wnk3TcIn9ydyoFN+mYutgWE9PFDojGTew2aqurNN8arYRrBxBq
E3UWozeRuAfDRNgZh3LwTTM8dJB0Tq2m9xuNMv6hhxm5QxJAyxaoIJoNb9w4Y16vdAddUesk+gMb
eUiT0PR4c2u16yIKEK9XBjO0tLhLNWu+CapePxq4hp0VjfgIv7GWRlu3kiOaoNylQAHjZzFw3/FT
+wuoUATNuNpFURIEgrz7SrPTz/HgRmvAckBQa1S6vQTBKxTXs1Kt4ws8q6vY0r9D7pPA60rnWA3K
ZNjc3bHfOPS0xI5SCby7jfPODZKabD+Ek5FHUazoL21sG/GXWXtf+i57F8/TTWD0NxlArhUKVIMg
Xu1bbqt5By3r1HTiIh75863AieDOVD92UeyIiWjWOZqdzRwgBV0aSyge4qe6pFgLpbprS5OgicXn
SWtWW42y79awz+ctiFtz0xQ1jxSqrcvZFIiFzCevtkiOiRNrPdCxvwNsHKL48xZw4wofMHo/u/42
AIoi9HwOrpwmQT+aGcYRDUe6Q7430NtAzADSs9qMXi79yNKvy8z85Lr0aIkYPtBIesQ4gZMghleW
zZZ7oDVQ3NPPek/vYtxUlfjmRuO4HoKY8NAwuyeP/CTsrrmqpHmMiXJZgWLNLhdxUaE3N1kUMGW2
mG4Gdf2dMGBMGZ4NqUn15d6Gxb4JHHDPEKazC3ZfDZobmmGOhVArSwp4ftEnb5be/WzPfols4qRc
9DdkudS7TmYDGa4csVDqvh7s+Ib86gusfRO6pgBrzujxPhthtmsww6/03LmrUtAILmPn01y3h7Ch
zYfMVqPihp1I7pG+ifLa/Zil04cx6HtfzOJr2TO+jDAt7JBVj3vUytouLAJnLfLBuwb2f6NDK17h
m1h++HhJ8wG1gGNWIJjflQly1NGNd1ONhpIFDZlcpL3vPbQCtTZ9tWIqUivr+4McVMNag0h5DgLX
Z/2Nj1COx32I+moLitJZ9w0bfbgd1j5WlkNQ7mgBz6qs9WRXxj4UyfuRpJyD0uQ96UGnlu7TCurX
d0urBEFEWbDT6LWs7Mo1doBI5dawcx2mImNwAqmLlWJV3TUugLIRH5dV0GiEdvBgx13QpjyzGmpV
n/5ODBt1ojFfjo9dMOSCV7F2W3xANU9fLq8Dp/HGaiUiUl15ycqEdAXLrwlvHgz04vAIHqx+LCwX
fuvcELxAh7Bk9WbGgnWaFIHCDJx3ECqF23wsh6lQxZGkvlZ4a1jqeAlAimWxFmWrAn5v0/yMN/vv
9vqN7TX0Q/tVcv/lU1x8e16S//ovfu2rXZdtsIs8wTIXd+2P6emvfbWgIpewqqhXF8PvMjz9Z0ku
/mGz1QYY8s/N8/8ryZmrsiNhq60bbLuJLPqbknwpuZ+V5LYUGHGxlSxAJTyr51PVGVwCXX9N+WUA
w3brzJeo654VGy8U5X8eAqczc2Noe/xkxzgb3EK+yGBZecpnR7xKFXsFlKjS5ZL+qxHyHxxl+RXP
egvkDWEEizgKqZ6t9qmcvnXO+v/vEGfdBRGXNjhVDoHHX+i3YLNq9UYDY/krfrsdDPoWcQRpOTAq
aOP8fhbuxJ53YKLsj7ZE16OhmI+r8jbHM4cZJ/9ZMf9bq88fd+bH0TzDwmyMf/xHTOqzaybwmXSs
eI0/lyFfgpZ/xLmYtllY/bKK/dWh6JXQfsJpi7npzFmuty6SxsngxCIZ3k/AIlchsdqXOuTD1eu3
6awJRFw08iqqRIsW0w+T+e/XkL6EPiO1afyCNJ+LNOsWXRwdzWBS06oOp3xfogD822eDg5oGbCWy
Nh3T885unBMHhqmVcevPKVeREgFlFUMjPJ384/Xz+70OBvq1HIrZicCworuU5b+fX8p3S1WV1vj5
DMZilQWoobRaJofU1KdVljX1TTUbfOgzFV32GQPy149/1sX7eXwLxgcGtaWuP3uf59CuIj0NW1/m
zNXdghN06/Hh9YMsJ3H+IpDWpEsaayyRSx/z+es8GWU3d57Z+F1XG3sxRqj2Qmy3V5mpK1/BOSXe
zqOeQ6iwe/3QtCj+fA1RrtgclSpgCbk+O8WWJMMkHOoGOkrRfAGdqo8wqOCViZHX3wnS7J2l58FR
Zz52tGiM76bW4lokE7tgcpv3cdU0j2akLAOZYJts2A3fmg7q8Q3ofUTjDXsfajV9Y3XTsDMYzt7F
uonjVuR9cj+ncoJWLZJT6w5iLcvqUy6rTSJlu81KY/D7pFmCESJM3IzhN6kmokssRzOTtR6kbNyU
J6qE5BDpmTjpZJ181HJR4MXFKXyp15p7IkuBHAdda7eR5gynLlyq8nTqsg2BGz1zkFw9wK2hR1tF
aDtFjXk2F8cgzhGTavWwaYXK97bZXtip2T1MxWzfsjc09lovMkq6Jjmwi0qZ7Br2Dl8FTvypMi6l
TomFsJy9qDkN7ywBEtROZXchFDi+UkkTjuLcGpdBAMWwZMa5Dss+ug2SYfzidfl8OygLwbELaxU3
LrkkWqy+jYUbfADn2SQb3BHqwR1dug2jMr41zQRT12nt7rtW2xNBfgmZiPjbMDJNbmffMszkL1ou
sEMrt5wds1vlXY6DfyZcMa+C7iJzA4sG6SJlD5xCVGt+X0pUC/igPku0K2qEbx2NWgTOXf81UdOD
rcxvHpX/R2ZpGCF6Lf7Q4Qg/6AAXUub2PNHFyKS/KxtvFY218pOaVzfJKm6CE6jusSdac5VP/I5k
Eukx95z2MdZmsUZeK045ETCXVT4GWwtl+h6jeHSLOz45hIU1bJg6NkjBpQ4P0lTpipU/xG4/B1s5
0aiGUCnDozPbpk98DAcwlbuu66Tbs0lN/cRJhjsYa/1dVwX8YbS5PBgydm6zELo8ctf0CB7TJnyD
VtqAmuxaelxOehtGsMmbytzQJxRXHTFvyYE42Bxy1TIzZatvBGzWA+MdE6bwdiY29S4psMqv2N06
13DLkn0U0gM37Cb4HAgCgnlKtODKHL0yWKeMOvslaaHH9hXY13jeGRaHKJbwrNnHuWrqi1oTxjuD
Of3B9Sr3JiD3bk8wgHUjjDy8GG0HEXAN/A52Evh7Z9D9Pqpd81A3+Or7fsqmNU26AGpAn5EiM5bd
ytJ6bV/OkfxuJ6n8roVL3LbWjqdGwO+NSODbhvB/Ddr+Ut/S5PAI/vWW6xHoKZEKavqaUfrAfB4m
JohhpftMDmY/l555kSHvudcn2mVE26PrsTTH2EtRNHsH4dQHaQYDQSBOdKvnte4PMc3Mjd1PaI/x
+VirHEbqFyNtu2ONt+AKzub41OC5vCz60LuG+2TdZ16HiIQ4FW071YZzGsmRvLGGVO3CqpE3wEWK
pzlyxttmpp6fkqi7mjBdYasX82Vbe84prSD5GbUDfHHu3LuKQfCmU7Py61EDZ+boQEdXNeIuQExm
0N02SoeTofQgFavCdZ1NLGmQDMHIZJH6OV9FiA/uUKokXx3ltr4xsAjhbGz3PBrOBvWIs6uoyEEF
j2GObCZuQTxERDHodn3KRpfEjKiso3tFKirM6wF+MS9N5G4ST2CcEoU68mtDavBSHed0rk+kMc3r
zAnieo1KA0G1kyfeQbJr38EydjeCjt5hiXsl4G0qt5W+JB9FKTyvwkXQvpbwM3fs1LutPjfNQWv0
jNOo5bwjAEDbiqBfCOBI42kAIG7Db89OwwTwf1PwNf481l3HMjaktxmuRJwpeHk7VoFPyKUV/hkh
/I4wkm9CL9TODKF6mDAK4JXHkPCkllRPbVoanwnIocWceXHwvfV6sGvtNF4T/ZUef/xxs3CdOwJ3
8JVMIeRP5YjxelTJdN3KudsOMgVqyDOsuLqd3NhGiOvjxyFjjCJ8w1sbWstseugTs07/nKZd+x7b
drsZgIs0NIUsbfsDt1hUZCeYbWi+s4sp+JjYUfk4oFzc/4BKOo4KtrGioZ1oCKvGWodnOfXp0S37
J+RP3UEK+tuEsODNkEGq+0R5pCyezXDlwfaOfrIDG4SLl25Kgoqhoegn9Lmc/FLzZhNnpWEdiP6A
kqHLIT9iLIAdho+o6zegVZQPv5MfjGgQEC521ztjavUPXTuo25jeZr6qFqCfU0mgZuMCK1RVz2HB
mgfHSYFKMZp+wAQE5q+K3ZFYazgsW2kBACsF3Lw+s6KvnsGfTrPEvcvxBJ4C6EL7kCHABl0GhjBc
7HJPRdgcrEpLH0k+9lCK1e7dAmvbOgvkU3ZdsQ/xuK8BnSq/heUBWEZMN6OLat4ywIGVXkvmQ+BO
N1Yz209GXmfbouIBJ88jPSqe6LXQ7W6b23rxLeEbfjBbvb2n4aMeeZDCGzfSUPMlvXdXJMB4iAX2
sHNVxV42lvuhoygkLhynGwawgj1xizlpbyKXvIGJBvNO04dvA3SPh1xUARFNTBo3UnN/3aeUSd73
WefHTrY17nTaLVcOcJH7MEhZZDDIHOmv9VvNmeKPRd9KOs7DtKNz6rwHDm+/HxrNfp841XzFl8rd
RXWkbWZMdButsiNfBEF5iX6reVdiaduaTZFvtdSarn5c9c6hZ1W2Ul4jYNnpRVHy4WuTE15BY1Uj
yFkXPUlBDGT03eQQViBAEm0LD89fPnfWtqpz7HaNbvMSC6QavTln14E0woNB0kwKjxlAqqIdfos6
SrKvkPZJyXi6Em0RbHOYRGvD7oZ6BVAyvdbrJD+48+R+8NDZ7btAR4Ql6WJtCCHh9qtaXaZ0cy6N
ul1injyw7fqcRiyBBgAgLf7MIAa4aVQzVcBrfS0apTC2OD0GcpSOjzphKTR41JhsVT+3O9Sv3kXm
QSXoU5FcW2lExIplpke7z51TMsKYNMTIJKippmtSHPh0i4ggPlGXGrQdlSN7NeEVMLc1Im/Lt2k4
ICMl8iSwW9ItO7qKa+iS5T3o/GLXs+CwB0L/cTJss7uuiY1ZN707YP3K1OU8GtWxDtwlfNfAioV/
ULv/ybHGMsmO2Ub1nA0sG3rY8mri0VjAODHDZDnU1opsF7CbRpE96j2PU14pttVebHzWQxs6bE4u
nT2O8BSZrferKQYRrNltcIxaXsyYpCYc6KO6bVIhju5oz1vZzQ32aqxcWFuGqiYxyyWKpRtI9F4V
raVudXfindesDD5QwP+5tzHHdiuPDLWLvtMStE2pfZNYxOesSlUHfmsk9j5GvXMgBwefOzaM5Yyu
RTSZa8xH0RUYUViWfZzfmVPabEuZFFtVRdqeIhsSheXM5qe5mCHbm0V9Zw2LJSaNtVMYDDc90YK0
G7H6jYn2Tdad2Bl28cHqM2MFHCy44DTSTaaXrJxO2DY7KZtxW2ZM9oIgRhHMvuSEn4c0gqxmtMEO
MTpWCg9wF803ZhWXa6yK+RdRaF9a5VxPZkuXdBrzZd9WH4gpMmmQx/djGal1I7XQZ7XCmApN1NDx
VIYBdZaXyg8MHpp1l1hEVwBVDjZyDEPin5puo8tOOxROxUwOrhPs5Mqx2VWZzL1I6LicKrwsBd35
dAiLrYsaiR6oNfR7jErRp7AfHD+dDBqxc4/HC7d2eVfhVAATGeo1gW5mdIoSt7opirT6wMSyWPFV
zz+2WtV/qQbh3gmjIZQnk2ju+mFW+G+9FO5l1PtahMdtg+/HvrFlo26Q+DZ3FYa57ZD3AszC1BDN
oFx3O4FtWwcNttsMr81uqFPaYnoWH4lAnGE6dlCaG5WfsCBZPuo0x2s2Y4kFv9rJHsDUqS0+s703
PsJ2l5eG13f6ujHhFQx10mgrs+zHm0DNRELMkbdPtKilYU/qvZnjwF+l5H9BMmu4ixtioD7bkV0z
VIjUfG0bXXJbOB2jJqhyH92G/dVqMiLzijlA95HkRHHE9lW8D2YBP6sueutRX76QrpEDOItk5E9F
0Z+iWNqXUd527wn5c3z61eMxc8LhhAE4/dIRMxLBjefmEjcT3AxMF7/mrdDXAB/sJ/AXJQlfAX1z
A3bRBbID2hwaBfZqHgqbWrdl7DcziX+wCpFv08Ax0lVMvNZVqc3f0kHID2YplumkkmtiGNQCSEnW
CcNU8hojxacQSnO/6rVp3Lhzw0qWZImfIPgHPyV0bi9f2yMSUTKvIkutRkPi26jUpo3zey2LP0xI
4/ElJ1jTPJgOBMlQFBvV+8ZKLJTPGW0EHQEbyXrsjPel5+b3Jersi05l5qFpArZSQF7nICQoLK1k
j02wHbXcp1xytW9zhxMOMqdzMHpXPnYatl/qTrmnihlXEOaDh8zSugs+itkNW8XkaTKs8iGp0/pD
1VeIqivNmY1VHJDWTNihgwEvTdnS2FpX3Nr4wwoGo/H0KW1cxit9MybHwey/IXMFB0iL9WLyZHGy
2Nl+KSrdRSIIkM3V0itVDsQktpaW7buUeenIrboAEz0ih6+r7oqOXHiVsBlaJXaWtLBAnPqyCXEM
tE1ivuP9/9oxdQWGxax4hWsOT2DQ4dQu2/4mJfp1YzPreZya1uLDJYytUeTBLWKF8jP9qE920o6f
7Hm6Uz2U2J1wIUcQXGOggFCs7JW2jOf67A6RB6mpUVQ37xw9g00RuC3UlV7fqWFYIkEi29dkae+j
yBUXZurie8U9KQ5R7lGbJmb4GcEoQiVWQsZKGqmf4STuKXX4noRe/mkxeW6q0HtvT/jk9QoLJn8L
Ovmp7u7s2P4qMtlcD3SXPocqgKuSjhKaGc6TS89T4x7WCVeMccqe1FMsPZrHRbEC8V4MkX0fD5BW
kj7mhW08pNYFe6o5ctHba86+syLzhhrkkQU5vZ4q5R5rBkCrbuzcbZUVwVPppWqdNaOkX2clV+6E
OQCEF1WMibvTn+BGrkNAfO8QzYfscDUav3l36OSc3wax5t6IWg+JXnXNK7Sv1ncjxOlfJmO1bfoY
HyaUievCmaKLzEkBMVWJB5hjRsfQf0wAcwRR2u5zltvtUGEKV92k3wZB7/rZWPXrskvL/Ux43l3H
irsCPlltmXDq+ybr78NeBWD+dPdoheW878bmE7ETwk8gFKxHNoJHFlLNx2o6XLCVE8cR/jPq+Dpl
/1sW3/sOS9Um66rPVp0QcSEBHlECoEb7jIA/0U8GGPCTHINkQ7dk5GFrzfve1KZ5jVfS8a5i3AIm
apwav7PVwN7Y1QX93LWMGu+qmJvsvsg98IzO7O0jlEGbihbWvWu236YJApOu2Ko0tdUcdTV+EQ5V
g4PgFZaKQ5FUDzNY4DQ55LFnkBBq+BoxpEfefwdatfuYh+yN7aAMfXaF2YZ2x5eWDIENgboLfInv
K+kzzCbdJ0EJMiXqwmn0W/ZQLp0z2kRaL40vtpeNJ7t0rK1bg/QlCbi5DgPDHzwt+B6hybpxdM28
bSfvez3Z2mPIq/cAz7yJNswBoSB5DdqJVhpihZan3Ove1DMUR8WCh39YoRvM37BsvtRIt1Dbm0vA
hmcsU7DnPVhUj+gjTKtZCrR5W1lOF1LT0YQSmp7VKytk9Z+jLti+3n/9s/lqMnWCc7YMp0DhQlp7
flir9dwSNXfjixrGNhStBxeAsR+6FNWeoJH/+uFeGoKAzcWWasuF13rWaWbarRuanDlc2zn3tVnv
KTyI2QyE/sa4xVgu2B9NbVCj8DRxwNPZ/v3MPKV+NbVdBY2QmHs6a3PQf506mvRamxmXtLP0vSuV
/hQFSyELKOk/6N4jAMbpCwDURkn2+29IhdWpMdQReInQvnVIQr2sQtqzf39RuYVL65xMMISGvx/F
BgDe2zkzmB/jkCFZeDAe5iLDTqo37t9L4whbX6jKZAUxYlzu77MhVjqhW5nRSPgjdLiNOZafCHn5
9PrpvHWMs9OJnc50WSQa3zC7SwUzyJb57euHePHh4PkjnYNH0RF/PBxeIslK6Rq/4rt5Gfa6eTTL
gib9MMYfIo1RSw289Tpk5L8hvVI/IDl6a7Tz56uHytuhfcv751E2nc09bKfqLa0k7CQ0mgzmUudC
eU3ri0xL6gM8vWLz+kn/eV1/qMqRmJuOaYjzd69mSyfnyqr9vMCfb7vzLbHQ4o1l7M8X3EKA6hgO
bSVE7kjYf3tAvNDowKtktR93oJXbClUWwYUX4NnjNx7FF47ESWDyB+/tWLY4e0zg8cRqnmXps7QV
TG/bkzWL+6pJHl+/bC/cJkPY6Pu5V6xcPwCOzx55t4K+CIq39BUqwCZ70mQGcIHwQrJBXj/SeQAk
wz6CCp4d6my5oD52g9zlUP3g0TQs7HCVj6LrVpM3AFQaCvUwOwymHXqvzaa26SzqTR18JDpL23bK
7LYJk6e92VLC59BB8IjaKj06MqmOnTWBlxwjdUkAIc3EGk0b/GVty56u22YmwYZHMRAFMZY93bO5
x9lCiU9UNVGNb5zoeTDEcqIM+xyeRxTQlnP+scsypVkePmZftVH33ssLHT+bfAeOIn7KVS+OfQYn
o8nIWZnScCcQjTEvAxKJWxQFabU26ipdm/0DhFuMgAjxijInZkESLUVRm5dpvW3TkV5HbAnSFxOL
ZPWxJNN2wFSkJVqPXqm0feZq46brJBbsKU02tA/ERWqjZUggWq0n1uuNh98Pj+C0sfn6eFwtk/Bf
SEP6ZxGQyfT6E/DCs4Yc2UDBwTeL7caySXj2rBFQiF2gmbkuidZeDIZnHbjrkx/CLoF4GFij//oB
/5z8gpQjvw0LPppx73zyW5cEIYxVDoVSduSdxyWBSmHTXbhW1e0DCectou1zT259eHr9yC+8voy1
dTgHaHH+FF804TxoUe8WPiX2/GFwR+NTTa/5HsV88u31Q71wkgyXWY2os/jf+QydmQx73bkvfKTc
dGQHgwECXegWFkDRHFwireS6ZbgH/9ikYfj6wV84T/ZVuAbQyXORfyT9PLulgLd6St6i8FtQbvt6
JB4Dje2aYLdfAYh/ofqwl0XKECiMhPcH9YT6sw2JCMl8ImvfzzM5dSZxXLxFlvXXjynbDQRTCKOQ
YWCn//0xrRbuXzj0GTPNftwol6aPlVyPo+PuKHq//u0FtLHoYJkCj8sE6/yzFaIfB/WO75ORvuVr
1VyUzC/oJ7eZlbZvbKX+fAE5GFsbtgYOw7Tzz1fNXDpy+5wz0+z7yNLe10p+TSbrPhzdN/Ygy7v8
+/6UQ6HPcTk11vwflqdnD0ZuRTFgMobAVpVtLfo0XkmUl8gGBTFpONIieWs3+vIRPbaimMx46c4/
L3YlZLkcsTaGI6bwp3I27q0GPiPYH2IKe/Pi728dG29Lx8bCp/P8E+201B24DFJf6/sjGDTftqHC
u/obh/lzY0M8M9YX25KC3ce5sopkgCmO+av9QTO1e00Q2V5NfBFfP5k/VxGOYuhsNshnBtd89tDj
Zp0KVP2p31hU01SZ6yzBOFy4t7gBGOYR4mbN5Rur5I+IpPOnZFk4YMGAmHPPXzU88p1H2Zf6nkNi
0Zh5tACKKiVh0GNCiBmArIF5ycDSSjslTUnBLwSSLvbdVIcHLGggItgWqdmp33l9Cn6jqtgcLNsC
kGbOCUmO++CBV8BR0jpv/PoXb4z0luLHkJ59fmMYh0YZXdXMpzNWbJOZ2EFtosfy+o35c4XlxqCr
FJ6Bo/OPLWdu13xGwjLzi06QDV8Ovg42QorurV3LCy8s4G/2tqxDLjXs76seOVlWUdXQT8wJj02q
BdFhcvVp9/rZvLQCuWwBpAnaBtXXck2fLQsq0c0p7LUU4UILy03wmZocMpjaNvs8JOTNv364ly4e
p7RQomD06ucVquxid0DskVI7Bl+Xa9fE7m3eBO9fP8xLLw8oM5eIWYRsJLn+flZTC/9albw8WezI
m3Q2aO8HzlcaveWuCR35ZcyqBKC2+8un+G8/ii+teUv2D/tqJIN/FD20bfTIsofUD0Pzuiu0J5WQ
7pY8Vom6Y7nev36aLz3wlD1E3uKLlX+oBTPOUbhVS6Z4CHc1J4D6djQTbfP6UYyXnhEuojD5HFnI
nJd//+wZ8Xpz6h3afT4cA/0Rrnm501AcrwKS4zLmAmJ8SAxZEgfTDdf1XKRXTiasPR5da6vmCo9U
SKSJUcNczUbJLLjvk7eqW+PFKw+6f3kzLRBCZ7e8AWeJMyfnazPZtCi7+snoFhinJdtDLOT7fqI7
IaqIBmpBbFk6DoSGeeWniGmycqvuWI1waukiecA+NbByEefx+oV84ToyT2MLKsgQWvaHv1/HTPAb
iEct/bFQXytldDu9QsgVZMzOZ9ydr0mmX7gcxg99o7MoVtl1/34s05hJmZUdW/vA+KrTcNjkjv5E
qlzhk5CTbNEMd2/sMF546QxAXi47Gr5Yf+ibh4bQk4bIWh8w54coDrW1iWKAHmqjVhb2lYe6IfeH
SfDg//25GgZdTDpSbBDPV0pbI9eokW3pU6td1S4oSViZt8iSw1WUho+zBMTx+hFfupNs2WgD4FfF
u3p2J3lXxq61yd/T9LBezwbsoKKwutux9nI/B2HyxvFeWDY5QfZQFh82Notnb2AeNHYUw972p4GY
1czGl0SOab2B8yH+k0ORorgQA0gJO/+IVgLvS15QohkQNG6crAZfKTr3FPeG8cby9dIzavFCLT6E
RfJ89owOyHEKRWfAb/MeKkj5zXEANLbcvzisbyXes7//+rBAgBYDUoCO/PwFNCb6/GarCrKuCKzU
xfiugQ9c0Qd440AvLMy01LG9WnSesXEs9/PZilkpiHFwXgofoP57MGZ7qer71x9Bx+LvONuq/XaM
s2diIZUl2Ml4nxNhEDgVkwzgtM47s3cD/LWAAeJQh605NtWmdZPwoRwbgVCBOVEvgX6PC/ypKWKm
TPaE+ga2FZ6rOfNjq2uOyrajW9MLp3UxkykaVHqxz1uEIVS3MxlmYXCIHLKOlT4RC2s0C82K0eE7
5REaqhcGZsYyb5u9PtQB+DNka9cJvPEdwjcCZNO4uY4mEe2Npp1JXkUeNlhRfjmApPZl6t3HZdqu
ucLpLqdXRMY5IiUfYVS+KkdVbYM+chAqpuMFCGT8lDEOudcv70vPJl9xYfCcWMwpzp5N4pDqbnZ5
NpEoPtVT9ySj6tq2tJ2Vl9tgIWC9fryX3nD23Gz2aN+jjD87Hr7nov5f9s5jOW5s69KvcqPnUBx4
IKL/CUxmMpMuSYlGEwSlIuG9x9P3B0qqokhd8ap71BF3UpYUMgEct/da31IB5+y6OlprTuejkp6M
XfHO5vWtv0CjVqqoFP6oEYAk+fnF1KY0ApeKpw0B67EiwhW9kvW1Tj/RADujGY47VvkcNsU7Ryb1
19elSssd5XD9ekNmV3mdV6NOTaScl7toEriEGk06IrIXmU+/njNODTXN78hv9bICgZLUF0zkNQBy
HYWxnozSiSqIPpY7rXADRGm8cNUW4wfdMzv5ossDB/UJGVJqLqEHXNig9mIuXigH10qqta616LWT
domWOt1ShX7C5/G6rHpEbw5kA17etppweePo4r/ni+5G4Dd8UzKVm1rV33sUv3riBilBhBZTZlBX
JMPLOSIWrZ4X6VDsRPcw4wtxCJTdpnI3vPNm/WouenGd1xujoRrIO7XHYmdBd3QL6g1uHkX+71/f
Xy2IBgQH+gr02wxr/RAvJjxRky5fa02xo+lEUio5zBzGb8s0Qs/bzu+Yzn55MeqVnFnsFU7xavU1
GiajImOsSJGRcxJdtoNWbVCfoePs4ndu368mAoOyP6sFlr03m99snlUjQcGxa5LmqLSm4YLbvy2z
5rGLMW9Fxjt38k3CpAX/wqSzxgEWL5X5uk+ztFXG/WWflkxZhMNEkTFuEyiiUIv3SlWKdlpVdy4Z
4upVLALyN0IE1SFUnTMrtNIN0SzzJxM7AtLwAMLkO/fjV68tz1mljET91n49MY5T0OJeZ5sz1tWj
aoc3kTJcZyo97N+/Ub+8Di5+RPa4195sDlrgz1GFFmjHSbSimtM9FLM0emXfvLOQ/mrbSnEK95pY
//KMJnnx6qqjjXoc3deuQ68etcjrxuLYYKAnOOkiK+uPeWa/U6j41Qv84pKvN6wrxxN9kMh30jht
w758tLUMYa2xb8r30Mzqr95fTqQ0ydg+chZ+dS7qRkuDbm7mTDPK/Bk8wdMY24YL+9FyKd+C3qyk
2M2Zkf24XnXOkryqwhoER/bQ3moUVW6D2mp3vYJaGkcNHoeoa67DhYwvqwBSlgettZnM0bqxdGZN
BwQEYg2pnTyYC5Q2S+VJjETnmCVkgkp8ToDl40ms/I4tX0zcIYgXlZjGfFauKwSfLPaK/s7b9Ku7
YK9OXUocvLevG7AZNP62QBu9WwB6LN0iO53QbvVKP1Azve3ieXzngr96xKsrBMegSbH19W2vSBab
azZDu7i2JTQ5PTmtC6dfwlkDgtLaVQ/7+wHzi6/Iur66jeHYvc33tY3ZyjtFzXYpkd5+1MwGyTTs
0OakbG+TBqYL8qcvv7/ms17j1SYUyQ+kF/DRlO5er+uhRICrYWX5ziCa0SXEwLjWIplwBnXWD1GZ
ZTdATS0v0VCKPcujrYgMSAIYSflGwrSVxhGl7jsfSn67M0aVQNVnnbXNN2ffcNKXKhgY0e1Cruys
kiKCGE7dwIptCRYxVIc3BdWWnvl22ETkErUpqm9N9n7/QZ6ZZ6/vDr5w5BikBdNoU16tikgjgJDG
Ob5lEnWdZ011rGbLEV1noR94XOZJl6CExN4BiyejiCxLOX1UUlmGy1EdxWaeA3EXaWy8CaoXd2yL
C3IHeKVwa6QAaWyCs/rocUYIypQ9+JqRRD46Rc1rpKLbRUZtwnTpTc8KD0qZqtdk+00XDFsMMDMD
4TayenufCfNerBk5v78Bv5jDWTKhy9EAYO/3unBEuY1ook7l+4OXuI7w5+7IoYlvY1mKNn9+KUSf
aA1wo7NsvNqA0HSq63xdluxSjbyqtlYn0VRB546y8Pb313p+bq+f61r9BQ9HlRE/98/PtZCMrB+B
+e2qQSd0tKNhjNFkITqOfJbBK2BHHuRSBJfdBHlfAfd9VDrJhnWUVdsKSMi3Xf0f4RvO4q9N2ZZP
3f9ef+1rWc1NHEbdczjkP//2sUTzmv/2R7aP5flD/ti+/qGf/lhCJ79/upVI9tO/+EUXd/Oxf2zm
q8cW68CPfMr1J//T//mvx+c/5R18w7dX6u+y2Bs4Gsy9snn466e0zm+/8zdSUVnDOtlG6s+HPIup
5G8uGqGcOhZsqtXra7XCz34AHEA74HentPysnDMU3vsfYHyAEBjUVw2Wrqucdew/ATg8CxNevGhs
SNaNCcInqrz0zF+/aALyqgikRTpYXVAnpO7YtjX3d81ga0WzT0RucjQiiM0iJAWJG4HPp6qdAdsK
c0jBJjlC5axV4V6zAytVz4rvFEOpi8KVamg9k/r6b9i+1QdK1KQejgPIWpzCSdDvgnrhWp+EPuBk
xZDXYyWOTuUBLSbu09GC4hPBg3alAY5ovl+bZr2bqmMWYxTBLSPulaLBVYl/q6nmaxTDiKR8SwtH
8wjutY/sizjuoJxByMmc3FKk3NX7Qi0wFzcLbhNzJvrYDUGdWdW3deKPRs1/MB7+s4H1/9GoWcUB
vMz/ftjcPrbdv27iJoyLmLLzt6F48tf//K/vv/l98JjmB6QGRMlSGeLYxzD6e/BYygekpWtL4p8R
8mPwiA/G2l83ebENioxr1e/H4DE/gFcxYJGuzEE2FX80eDikvd4HqAYbAN5zYiUgkr6umoazNmYF
KuaTNjf7Q2kVugpnp1qVW7nmZVoHeNhOlhyrOmDpPMwcARYXI4487tKokRIfBbW5aTq7uaYqKwGf
z+yb2OqybWRLISmnvV0eykmvNz3rfOpSXdFP2mAxm02fkEHo6pI2ktjNyVsnyQDT+WDPqacTobCD
hL8vLDIonGYOyTTKrfCTXLQQ8wYdn4ptJHf2ON7ILRlEjha086elG+C3jdm8iQdJePg5+iMqI3kP
sh42+FS0K2RPygbCHoP6Sp/r+JRfkSuvEeawrUrpGAdVQsj7lIxrWxkH3giuBbyBuIUpNBwSVcwf
A1zAm7lpo0vsooQ+2Mv6zUGUtb6Sg/WO0XxsmP5IOYwQRlyjFAaKpxJ5m7T8b1PU8sGW409lCmiZ
eMDhzMKHZ2HldaValF44gOggHUjrrtMqMS+DUlaP1HMwyZdGo8mbEjGYo2WWtHh2T/HQMgfNV6pB
XlPYYBiM3EKY/ZqrlXaOMQPCXzCpt3Sbqx2Q9FNTI61L7qMLkGND5ymz0DIPib9C8i+hBUUWLtpp
R6WRbXhhdOBqls4J8m5HkQT0U0tenFNhcvWlAeqplsxq7jRtofM89P4UjMGuS8R9nCi61/NdcMJ0
NwHBr3t7bD7hSdZcexbFZ/wd814GB8fxxkLnjcwataLuZUkYXrUac5w3mHDDrCSvz7MCChd3OY9M
HKylATi2NS7BgQSeFJkk7uJeOUK1THw9XJP8luqRvX4IeG1eDB/HSXiJfbDdTzYxp4mhukhOJugG
pJFmxIF4MC+Do6x2d2Fbgspnx3ISGU0QHuBLZsNxssOyfoA32X4Ga98/xeBbjkbO8SgJa/aMhpZ4
kg5xRW8xkLvdgE7AQcjVnPWK+DxOWn8uVRzxlFE8akX+2RxH4k5zvahPaCL3ThbDXeOoIK9Cwdm6
t8Ko/7hIfYk9KMh8ow6y3l3yvueYqvV6sgmMssjcrBjHz1G4lMLDoRWDuZfqlVjAacZZeMo+SxwK
PZCD4jiUC5hDEYnTqrZNAGGEFR6HSrkcdfl+ae170bADR5TmN6bIq50NKpwdmYldZTu0vDEiVIxb
tnMcxKtHofSEKiZmhv2CPeBOz4bBuogy2J6FjcE4ARe+C5lzrvgTQsdU2+i8hbFmGfZ4MuGfaXmZ
tWhy+7AdlbPWbpdwa5E7F0JJqO7zGGfbVdPhC2xEu0EgiB+rR2nU1Gl1hlEDBsdgTJte2NtZU6OT
NF2G+qgsipXv+kDOcRj3c3JIVZGkfkzuWuZMotTPWjhyvqmWEaaaQPZxB40OjmPJkyso31qTzyQE
LocCY++qwIi2qZWFTmAo0kYP5oF0x3ncFBq44XDK0ruJaC8vT+rxYMXmRitw41fB2k23WqqoaZPo
R6K6Up8Y6gH2ZERA75BqsNHyep+k6kK5pq+ozrWxO0BpOBsHfeQO4OP+SPqofqJ3VnOGAVu6GUMv
6okjBT7j5Rk1MLoXpeVPkppvkuqA/fZOCSbDK5tWOZkW8l11fuqQ6aI8k5/LT6QH4OmhK6YITwfc
aJ6kxmAxUzX1EUWt+pEKCTnGYBc9MPTR6M7VMhMKFpQAG7M0vV8SGwYFhYwDfXCCk5vhc0YepRMN
fQS6w7SbzSqvwmA7nGdLOD8BsgeTh8V/AwEWO6QZV/2W+thXLSBf2DAjO3Uio5A9MLYkouZz5paA
YU7jrP/MwmJscJEMu2KpCV/JglJanK4aR0CSedx9VQpWG9/UTCgseWBvhlC+Djlr71QpF4dYoEpt
CivZZqYEr2Bpdm1FrBpdUssneWt2ZeK0d/iqBWQSU3YDO41OsM8CsiHFi9iYUTis2NamhYV32sO7
OEyFGfuTkl0FxjK7Zhua27GyWwtBa7yGBECfmTl5OXnF3DsSVuFRHaxPahsoh5MQweKJSb1s5NKV
ygkog84QPYuwYp7HYrLcNKtYZReAt4Qjyfu5q4PN2NeHCQAWeM6pJdipmdyQPoGfULA57VQyCRcA
2ifNYn/BCUmSjN78Vdth7/fp+CXPMSQKeZb9vme5kZvoxGpIsezHTCV12jpHeXnVtYV6rubQZi1c
qMdRi/NNI7Xn4Zxc9aKVjmOUXE7c1z2pAwqjMTsPzXwBIJNiOZriUCfNbA0uJ7yw8QD/h7i6BriV
+FHnT1qKBZGix6hd1bi0jD2xs3N/NrciLH2waHJDPvwExLIT6hxGjjaWs/Cxjy7CjwK7Wq7zWNjS
3dgq0+zFpmlhDNdbhezMtDAXhyydDIqq2clQRWo5vE5ToKXeMixsZdo0084H8Ku8VsieCUpJUO0K
uckf51KegH71IIiVEgWxV9GEv1VB0NzmpZj2Jmb/Qw8EeVtTVAUNCxmMwvacDntBaDdTfwauYhqi
bjfnYvHlnBnTIhj4YU6sxGM/h3dR2L1KfqOZX1lLH+9zkbckSus+VLpxM+NJ/KtW4Ku03ahftrNV
b0aLOG616aBc5gXTa4o9ucElk06bSIThjTYHlWcmEMvJ1mjZdOSqtovJIhxw2uu9g1RcputjqDjZ
iVZSD03V55HfKU0FXkGZe9sirGsQGE9Z2xwLsAtoFrPnbI6Hdg/apyCexWqH/kREMwz0KJVOJHx8
bPwCQYKPUDX7QtYlSKBlt9TxJtVrQnAte2k8yL3AmMJa3IN9jWScYCLhCNPUV4md0Gyl/ob3QKYe
05KjvWksYaBXjUiFqgFdCEfMjdk6ZjN3txknPi9obfk0T6yckFIe/t2ixpByW32rdkFfQyju+hnj
1yoqT8nibLFT72AsE7wrYYHzkdfn59pMX3fdAdVUYSkBn2CCFLdBECVuyMExcsNepSNQzdDgeV3w
K8dN190xeS/QhVpY2Lb8RVuDTWaYhKRRs9+qYbOSD4sjDUbtSFgzwZU0Bd2uM5bK1YwovyhqnGqu
kUa93+lYjHQc0vaYd6cjobAnBgThNT/F0o9t1vSp3+pFttUKo/FtHtre6lsQU1mhzX9NhDV9ttlz
f1JmwzwEWkQEUDwP5imki8IgOVEO7bOcPrurzOZdl6vt7RyAjzVCXdtk0hK6yqQL3JTz0rgkthn3
aqUNo9taUK7R4jMPwC4+w2Q/P0IbCl04qPID82m8j0ciNaFfG3fDkLYzFOTchBZax/BzOwE6N+xw
xc84qa96uVR93SD5pZzN1MeKbW/tKe99fRqGw2ISfEhw23jVmkRvJMU4uQmMYadMq+iBLMyJDKOy
1DZyjOfGqeSq8elqdm5eksGBEbf2JQN0sUJt/S/o/tNp1cYw+AGDXlejbOqgGsrkiVDk9qNdiOwu
lEUWejBk7T3xQME+JvVuL4hKx7ig1wfiB4yjunSjO4qqPFEWwQUWndAbU6v8uTBl9v7C8HU9wBhq
dlHK1JwXm9Go9G2SScXJJNiLV1gaP5aouWF6NBRr6+QiplhKQDZhzgn9mgOTBInqecRgMQeFDQsz
n5o2sRtJdeUTd2z4M1Bn4ATDXDurGoAdg5Ycqpg9SpYLnEh2l32NUsKtqRBGYNiQVj4NsIH+MnJA
1G5FIO3ZoCiTuhkb7b9xkv9Z1Wy1BiAm+ffn/zPM/g9fo7597Lr25fn/+2/+gJ/aH+g0GDQcvpe6
qLn+gJ+qH4iOVNGeWZTQNKI0/imeKR+oaVE45ddQoNHD/fv8r8kfUMXR0kXnZKyeVONPimdvTv9c
QbDTR1PBxcRrqYOtznjnK4l1K86eojKk2WCVgRNbiGJe3J3Lb/W4l8kkv7qSgpwO5SF+yDdaEaay
QlsmmSsprEzAHj5XRTk5YxD17+iKfnUlroHGEeUZntb1/7/oVYadFCysjRXm0bR3g15ctAOx4ka9
vNNM+sWFcApi8FzL9uJNE3qggg2cf6mIBUif0ix9CqT4KeHvf3znuMya+GDyxN88I5xUOLL0qdqh
qLF926rJl8Yb4KZT/H9x63hXKaHiVUG1/aYYVIlcg39SQarNm9NpXe4Rg1mnTZG886WM12Un0mMM
9GUoIag5YTz++SGZQ25JHTToXTSSdGD089UcTjegc26IV7Pe6TExWl6pwLiYShWOEjHxrq+jdyVZ
LylDl5xnWZQ9EwDPLrHqYE3OehAWBP8YtpfDWfjPtXRc+NmW+9z4ez28QGb3ShYV1a6q4/K6x39P
aD00LNyk6jvja71hL6rgTBJcCtUSswKdW0b1zzeUvLh+xipW4esA25mD0/ETRQTXf/4uvrzK2lV8
MbbIUtQGqSfuUrInKG3NdDPkY7F/Ll//v12JCujLK40Q2cuh4EpR1s+eMSUPSwnJ8v3h9dZ3jHpC
x2aP0t7QbdxoP18p7IEuaBIC8W7dKJKgWTrdRM9/VLW7OqYGIKlEc1pJpGz0xtZdvHjvuBh08XYq
oQ5sUfiwTVvDZLgOlxf3tQxy3crLKqdZppReJQaJ7WbVTZeLls++HVASlO1G3sAj1HeimUqPMG3b
V2ut2A9Ed2BTLuEWW9gU3KYsIDxEce6aSaCerEzqTW+mTzMG8pNwkYezymwDjg9LaziKXdZOWfEj
cxTkvkhHhXwJwDjmVOfHubGV29RUyhM9SILPQz7M3phP+i4w6WyUM7A0CmrWmmoBYrOde47Z6Zo/
MRCMetJ1OEz6NCs4fZjFNUwpbQ/4ZvxaByw0cmfw2aHzHOdEKw8jR47EjUwrKtkRZeILiRbECFMY
ciW6iw95wJdOh67alHZYXYTKUnodlk1UGmoQJI7csw+C5dTZWwPm16YWMAySmtRNqeFMnQu+3ZIz
d+YQKVyzI+I3MJnfIgr8PoETPTvISV6jKUqOeugd9xqRT1uOhOVBFh0yDgJdtpadSwTTINsKo0E/
TCFRJqFVZjfGmOIkbNXqvjZyhXxb/iDHhAp2X3ECX/hM1PBIe6jszlXVmelmIsUqhuLVZDftCPLQ
ktr8KElx9zng1oB6qqsLo0+ehMwz7UGe3ALteyIKMLjmlFGejOvsHLVteZgzmtabJqMsxPRiZxFU
S2O6wt6tnbCodC4w/ng7hBnBOrpBFRwmXbGPwzX8UespPYRqZV8kRlg8GeB0z2Wws1uyX1H+KdJo
WaSXMvKyFsgoVEvrNDK4ZSm43lskphBSiTlx87oKP1oLBCAoxXFKTCg8oLwmbRV6Z5JDPqH2CIyu
MbJtXCiiOpP7obI9IyKVNQoqyfYVeWhJMynTeHEMUTSn4KSXWwvWx8epSPMnxYzKPd9xpn/K5A02
ud5piWzflAzujypk8sQFO6LDUNJ0oNrYsgZoUVNunza4gxBAKjyCjkxqHaxqFZYOEC0J6b1h37Q1
6QaVJhbJHTRW2QXQGjybakXyAIeJbrCphAOa4CJ5sNHpbOyCcYQtnPyU2B6ybTsE09VIvvvdQqbJ
Fo5Ah45XaghwTgCHLP6SWJj6KL2MvWNQsviCK6z9i2JleUKi5yx72ai3nwazq+7DRNMP5pwxjU8l
H7bpJXVvCC2egcDFkiunPAk9Ima0DpViPwXgxJqJggi1xifFiuzTgIirPR9E3gC5nD2JsO6RCAsj
Oge3SBR0mK3sLZ5Qr7L6gjzI3MhqLE+P7OA6GTiQelE1RY9FZeu7ghKhM3P6Wk41ub+r2nnYIvCF
Ymf3vAjLaBXQbuKnFrwo4RUcoAmG28LSe+z6xvSidrouavoB5fClj2ZqIIWh+D0B0QdWY/MY9QxK
ueBjCTkbzoausX3imKoNzozAUYgUvbVk0tTAvWzyxczccJkqDoZjSvhEGlOFVbuMl5pZcbqMsmr2
ij6xL1T2tZtaYtSnfUa85FAFjtrCWF4aZrd8JDhdXpf+SuN7K3nyELeSdWFhy3jIJkiN6tDJKLBG
+WOiBep+6nmjsN4Hn3ubqCCRESE+oAv39XZhGOVWTeZHsUJNpCajU0XSuhsBdj7KRlOTAJU96DoT
ZdMwf8CkNI9LDLJTaZrZC8y6IPlE7a0jyL3mVB7hesNN5zXs7abeZiLvvWROmMSUvvSMkUs3ZcnZ
HYqQq5Du/jVCeEt5mzxnuwVVpgllTbu8UCtwadEIrzZq8+qirdetfamUh4yIO2byOqLsk8tEbkK3
hMlFcE9u9DK1cmbdMYrvu9SSH8XIbDWs74guFvmcTk58nuhTuBlmlKvmyGbGkaROhwOtb1r4oy6Q
KMXV1YUZsSsnd1iM8lM8cYcWk9iXSZh0jCAI48/smLkz0TTU2Y3i41CFgWsZRbEPlj4/tj1zjxQy
e4w2gz4dCJEeiCQm+heRclgM8bkaKOKLLffdYZB0tsRlf2GlbbYjEmnYJoTSbnM7lM66Jr5QY5X8
5yRpL+Yp6s6CZLkFZjjeWulsedaMEZycJ3232PHiF1GdX0CYDy6z9N6sgePFavRUhivFpYs/MZ5v
mkGEOwXvLkjjvHapXSJ9n1sFt+Mcbpncv0h62TuKyaK3is1OpDjKbsDSkVlSMOOI3JI/xkKuVmfV
CEvheZKFT4oEjmew4fg3OqkB5Zt1u3AhvEz9Ds2f1myLyHYUmmYErRKKSERYljGZJZwza16RxM5d
ORTpSTHWgsZgRdRKQeGm8WaylxqHYBhkTWpYdwJq8FivNFjlU5sr+X6s1XxPtUMQ+2b19V7N2t7r
ZTSHmRfUEz66wzwqU76w+GQN819ujsFVrYwAqwSB3dJWi4c82o+JrQKbBE88WHtt6MuC7klPpcnl
OIDAy1mAdzzRQ4zA+xI5/ljp2JDkODRPJsusSC2fQZmyu9GFTy+LeX22VvkQ0OCuuywMop0aOmY2
MBMrTKi7RI1GlnGP5IK5p/1spSKl4DJl12OiTpDzZCNkh0AKVexU5jzsC3LKvbgSXzSr31WUhInk
oIGp6UiuFIPxxcQxHHU9kc5ktVjzw8wcQJGmzFvGqaKSXQOJuM+sbqfUGEGnOnigrZ36Jo4EQMiI
OKHnyneI16bznjWahkgI7L7QKPbSSFGXc4Zr+DWk29eD56OOm5kTMTaZJJ3EVOsscqJy5jfNYPrW
aASCWze10RmBaOlexRfepairaCXN+rD9/c77rSJv3RCv2h2MCHirX58CK5AThDb06S6ie7DvhzZ/
KlVocM7YjS0V0FBja5Vl5EE7USJ354PBzkJO8X5UMtuquMkfWLiKvaXUZNgrHHXauCpygqN6/aAp
sX1aoBM/TQ2Sebuhjqn894G+C1cYgwolvfQ1Mw+uQfRoD6qBrM+x+cvWkmTzOAcy021APOeNiOPk
8/McWBQAvNxxSZV3ZZLrMeOnY5XNPsLiRIX4SVHBHfy8MW8X0Op9K7JdzWbCM5RxOAOiI0ycGeyZ
4KjH5zNy88hRFvZYqU3wAJOffkDQF8YgGN87N78RsK6fh4INdUiICG989WYIvpy4nmzX5DKQ/PnQ
pKwvoxk/FFl/Fcws+b9/G94c1HkZMCpyJZmzCerBVzdAG/Q8HKtsN9RsSAtI3yzWbE2KIioPkgbJ
8/fXeyvtXy9o6qsuGEvmG6Ni0bDZ04x0RWYAWF9BnqUXt8VA/AMvVgedyU9b3jVDt8bL5yV4hHFs
bCNllDeRnEku6RT6A8jaYTtBCP/Tc7ZNTJClYPxnhHBfXt0P/E7UgGM53tmct7e6FJaHShvfG4Nv
KhZchUIFkBLYQ0hzXp0H+7gfAoNou51BN4BKPrNGUdFxqRV7reyn8H/nhJ17RMr43e8fgLJWCn5+
5dkfkIC6Iu/ktxCnWU41bKojFop2DINdhoLkVAoC+3Pesy9tCYefL2xJt2/oTtwQ8l0/SXQ3/G4e
yHpAZhMRBB82TUcSZ2+pfthV7OW0tNmx+bVPk7Jo/6oDOehOpAD36bfi33/1au+oPDmQ8hz/fbma
IcIm52v3r/LpXyg++/zLz6q1b7//Q7SGQFOgLKMkQa0WegPlih9Fa+RnMugQEwPz9/LzD8WnaiHr
JHEIhD0+IOBfvLQ/RGvWh3U0Y7J+rlEhiPuTovUbaTFzIGVxlaoNk6CBf/TnOWkGSS0TrSngJZdu
Hj5loXQxzcEJ+TBegYmLfvG+JfHdDvo7OZWcRG3fqSg+xxm9HCTrR6CiSNwR33m1yf78EUpKLpVl
hWJXNrM4763rGFw/jfi2cpRajB7o/wx9FsRnsgK21I7J6lPutQFSduQVpO+dcdZkM25tOgQQlSmf
1xGWVA6ujlyhIxpohIvqK6ZTfggqbQGqO/2ctJyc+MdZI34knj+1S7mNkdGQeDvr9k4rMUY6IWmH
tRgKkJ7ULXo0Gq2qsj/rUfkXGL2BePE2IDK3nBzxgKaoB2pgJl3h5ah1fAGL1IXYks7Y/5D42qkt
3K5TTeqPcLzoWYXsaiW7Oxr2vQzvBAnEw9LyCfKEDBBUVZphUg6wYS5Hfl9m3jDlkNLTK8IXP6KS
aZi+c59CDicpRWzReVyGrXlI5OLLQqWjS1IXe3q2NYhpYcdBLolaFF/zScP4l1izM4vxKxQ2LzT6
9hQ5H61h9quV0XKxBdaRehHmVO+eB8t/p5V3phW0Oor6u3nl8rEgdCMbHl6pYL//4o8JRfuAjZZe
Ez4PFnb+6e8JxRIf9HWhweBJbX7Nk3/ZBeM/GZZgOQKrhpb8nwnF/oBbAoSADLAUIAv9gx8K+stv
wxTx/b8Fknxjnbwczha8NdBnK/YJHewba2ZG03zJK0Ggr1mkM2eeMpYhZI/qOYIqdhy2ksjqqjlq
cgRJBm+30hKEolkl6QoLzAZKl5nAvVC3HRv0iB6EhJgg7L3G/loNXXAxGsZ8yGdZeFrcT0jzcoiN
qwOs9SGrc3wxMjKXJbWVMYEBBCFnNgpkzvFJtGwlWSlvcIE3+zmp4eyzA8RyuyyfAkVSiavNzMhv
bFElPkqz+jpM2UTtRG2z/5Y5bgNYUY2CzFPimpHcqcbI3GKnHjp1VI9RsYsh3z9Kshx+HRcpPpv4
nTt9LpPesyVbO43ybK2wmq3oUfHZLVB7PVT8UkK0YlthdhhUm853ybF6GFtCwTlckykQIPeCdkJZ
egxImjXJu3N1bgq4eYpgUgMaOstzah12FQhnyHT1k9Vwm2XJTFdufiT2BVsfpFqGRvBwHaIW4s6j
35D3I7axy05SDRJrlvwolqy8TLDsX0SBpSlY8NJiT7cEva21EJ00RuaGZpRAkmTlZ7T3Q+HPJmI8
p0mrJXELXdxidO9O+1K7a/Wwuwb1U1ikhAQ2TFUpCSsn7610WzRw5VH9KVCwVWubM7uvBY4gONMo
XHqzKlI0C8XC5Dm0V6ZBBgLV5UDfqxL5P61kFD5Y2CtzuCSoq/DaUau3WiguNeRZJQIWRT2Xpba/
l+cq/NTk6nQxtInu2rlBtBLlHj1nPTMjUsOwKGV7O2uCU0Jji6MuOu0s1ZTbeNTQ4JQi9Wbaapui
DoNrDl61b0g6hlQSaUQpd26aJskVIhpx0Uut6QWTNp6ERskcq1rEqZDlC5Sc6u1S5njHhzLYJXag
rxru9AnN9Vc5sKVNqQGLcHCryVe85AiWp6k+aRc5d5bMVn3Z0kcvhcJL4rV+LHnbXIx5B0w/0Vox
M5Dttnecm3RnmUxpE1HHdXQceruRhie6nJCzRi/H+2yIpDu8deFJlUWItkl6O5s13d6bVluz1Eaz
38jT4ML8iM7Voea94bUdKbEjWa1obKzrZ+wlQsMmURmEmVuyPl3NY6c7QxhrZbg16LOE8icryKZ4
g+poRI+my4tmUHobozCyrkayKUkLmyXb6q8VJdXHa9RByAgcvU4j+UbGQ5L4Qk9ioueEeeysKIhu
J21BqtUjB1c3hU3D0cmMmHgOmeIVNhXl1gYPLki4kBv43CQiN74ml5J+B0usSE7GkoRtJyuXhG+T
EKVSbJsS0eX1AF1tvO7SuNcrJwylRD1H5zok96QWNUuB+u1ZGxetOjnoQvbiDc/yOV6zMLzPqbXQ
S4tkCjepVOa8ns+iu4nzIxsP+VmOZwEpC1FiF5bl17napeGO3CTtnnLO2H01U1tOjXvukY08P+u7
ch93hapPThGkgE2dMc6Rz9phTIB8JAhT+FikvTG7oga5jVGvUQIGljz5/12p/xObF1Sh1Wb+708A
G2xe8V8PL6Uq33/n+yLNSswfIeDp0bNW1vPfP4u0iR8FAsNq20IlopocCL5bVVR8XgLJAJt+oIIK
opW/F2lF+4DlhWMEMj7zeXX/k0X69ZGYrSOSHMgcQK5Xc8xaqXnRIg3HSSxWVfasBH1ICnlqU/7S
FLodWs+a5Jg6RI7UoCXh2dG7EoJXDVq4k9q6beH+kFL89thfk/djD8tERmBPYLo5Mx/LpNF5s4lz
9cVj+b47+Y1S5tulsLtg8UG98gb/RlDHIMu53m01uSFiR0HOiXK+8nEr1O8cY371rbiVmL7ZSCFU
eFVmWIgNQ/eodVtCUuPtpC61R4WV7KfJ7N+p67BXe1lVeP5WKt9JWwGb6psu+zR0dIKJ290S32YT
cakcWUqNp+n/sHdmy3EjWbb9IrRhHl4DMTCCDAZnSnqBkZIIOEbH4Ji+vhdYeatFUk1a3ed+KFmW
ZSowORzu5+y9du+uSU1PiaC0KPZEywSt29W/lu//6wLvnTjin4MvtQxGMfLSd9fZjQlxmrLrdhAZ
3ZWBXX9TGnb9BcDl4910TMYldkSbVfMHtGYb+1YLyUftmsB2aXGYZYu5cKy9fpNKcFFfXNS7UiAX
BemVd4vFMV72D+HFTt2bVmJ0agczvwPi1fz2LPPFj6tiZeTFuRthXvx8ZH68jZj0WSYtWjGbquC7
fTfxGelAlqHapbqD4pKlEQ8rqDafH2V5GH+sxV+vC0YZtQKkaWzwl9v8x4tONib7+zpTO0sQS2Fp
2kWs0bSBVhWOOkrgz4/2t7v459HeDQ3XBk4WO7nawVgwUDvRv+75Yss0k6sqCJBZZ9nz54d8DxB9
vUIf0AQVXLZF7vupbELN6Q8Drx1gW/sE9Dp/iHUV7V3yX89UFWdrVbNEnPywzu32l9vp/kE61pmK
m2rXq6DfqNEcVs3gyZ/jaGn7CWrliuzJ+naGmMxugGy2jFTVz8/b+MvzX0R1wEawj0PCXP79H0/G
b2PXrDpeIzEorC22NhBxSep4v9E0SycOy6hD6VfD2uLubcx8tH/oM3l+yvDlpdfNFoprcjmp4P+z
P/9fX3Dnr6fG/Ly84Q7/e3dqaYCNa3bybjd2ycaMIF+BBxjD2nfBdNZxez8Ki/C1wWU5X+UzXfOS
FkQL3Ztt0AhPqIe2BAApXcFm1MEEyGgdlZhFSgru1EfM5tJ0Z20PTovuUN9168FzZFjTrX5QNOUf
ut7HkGiRsNnYmrcFuCBomjY+VYnx0GVNuxo0/Ftd5BDqmsN9sLN7hejlMrMnirnWjILDUmI9aN2p
CjzSRdmUUeihtTICw7hAjK8/ag1F7bREtRA500s2WTed36F08OJFvZR0J3653H7+1D++IL4Dydfk
rYcLgmb57UMf2xijEHWYncC+pWUK3I6v71ki3hGJI7GVFMZ//EpyRIfJGp0UkPD3qjliXnrcBFlH
Hmq0N1ri1NiYBiVxW1ZJrzpwv31+hR/nbdBFzDaUIcgth/v89gqpSvclz6bbpVNO+Q4ByD6uBhzY
Jt35zw/1cZgi5KTSAbkoWCqo74ZprJw+HQhf2gU+8qFKq419hSHgixv416OAfKI7QQeFe/j2gtA6
aQXiVz537ESwe3mBdqbq2L/6/GKMpfn1dqbmapCJ0g7xDI/P0dvjEN1H4wX3024krnxdGW26dceC
gKYWlx52XI8lBQMfFml8aPzHxox3EJHFV9MSBakPp8ESxnDYtWGzfp9cUEPMn6GYtTt7zL0NeMl8
Gw1pt7WHDoq8Zc/23ihHPI169TuvBu8Gvtmwix29PxIGZR2cDF3E57dmKZJ9PCcQppAoYX0571cc
sa1pwIitdlfGqtzrjbMJdDVAEe/qy6glbSrxlPxOTJVGXKE2nRSCjNBFU7Um36xae2X+O2dLe0kQ
+nqehx8q1cywFp28nUpEG7ITzpkTJ8OhnPJLTe++Wlz8/QKWBhBteZv3f3n2f8z1kdEEWHIHbmoy
3cSNJ7dqsOP7hFkslDX+qqg19LDw3I4vVlMcpmR+wv941zZusFcyIqrBb/oNHNzgupq96s63598E
tpYHC4XSdpAxApQMDq+VopRqRP1VLM57XSdfWX/ZsPz7Ct6NTnyDnHA1tbuJ8g2KkqA8dM5YLqX5
dScaJnm2o1g19L1VTX3YSsCJn48C66+jAGaWDuAG0vH7192fmEsmR7VL0GEnF8GA88yy6sqzoT/l
gf6ryvvxEX5q8rMlVFL1cUjAYELNJCE+JW63pt4i9gH9xXbaIKvSM5VEqqXru9FJU3zXsfF7KoGO
NpF361nZxtFT2tRa8Cj9lLSe3tEvNMdYAFPVk9frt+7EgWJ0XKEcgtb5Ykn6cem2kAkMesWgcfUP
In8UKF4WpUwIBFc9ltGOgPp8rc0kyFWY8b5YJ/5l2nZZA7PzROfPWtF/O0LbPHNLsm7bnUS4SCQZ
+i6jTzGnzsEXR1p+6d08x5EAnAQ2zQsMDG+PhFxVSS9yGElNfJcZVvyY5oSa4FlnN+FMWY43ztVw
R7rGVwKEv3x9UfZR6AajszhL3l1kF4vajFIdHKk3fY86HxtmfUMd6yX3ume2vO4XH6j3vbXlraFo
BZbCoPnsAKh4e60BoT2Q+xmybMPLG2Wx7pkiaz2VSR9a/fwbHe0dudzjOp4kixsbn3ffxs1aZ7Xy
+dvz18GEM4YvC11w/f1nWaiO3O2e93fwK8JVpQfwgJIa1r4qDhGVvnx+uL98NF3sODxmypIIEN49
ZDdIM/KjRx7y1ACckwZ5z8pPvtgj/vX+LvE6jCRu7wfjA9l6BILYwAjZIzc4wccEHWEahG7ka/uh
JVs27m2FZJOk6yFCoEg1IN+MvXY+Q+D+4n39uCnH7sGukE257fkoXN4+7IG68Jy0wG5RO2K2jb14
2zakGfdTjMfY0EJJIPYu8brFqKf0L16r91KP17HGamhJHaIzZL8fa6T2RaYF6Wk3GXbyLL1Gc1ZD
E3enFsJdsRrcCmF7pfgB9FkBtdPeremuQOXBOVjUHq48UluHY58AjFuZXaeM0Imd9tfnI+MvEw2B
CS69Kx0pxgcxRqL5AlinW+/IqwRaghZpY7d4XlnLiy9uyV8OhbDE9rB3UYb7EE4nUqOVdePVu26O
iheb9KzrGeoFMZyu/v9xWaxBCXpyl5Lah1lNlnLupE//Aat5cw3Q1YUq4kXnadNRRfx3ofHqXzPl
nxWtv0xiHImyCEtEjDDv943mHMXwDDkShIt4HXWlvC3i2kQo186k1Bc0s6tk+mL6+OutZH8NXodo
XjhUb8d2HOtlFyROvZsQloeFgxJIpIW5bnTzq4Qa2pT82LsvBCsNfbFvIMxkxnp7MD+zSd+ZDYaI
3ej11p2mrglFYg/zGmAvlA63aU2ku1mXh7XVD9qWnaMaN/Q9rOKaViAvl7CoMe6B2OQPgFzyZN2U
ma/WMqdjgGy9Tp6Q3mjHDK9YuyV1HEFeW8JyWZVckhUuvSZ/HfQOMqjBwkp/jpqRaCUs1fOmojOS
ogxIjDtXmTNqcxsn/zY1itHdWIFMTMAthih+uynFkngl2cEk52PSWNG6EVmT3Ld5ZUChLhfzdiKM
wt5oujQOxTyO2NdV1reXoHqVf7TxZEfXLhrwcsv/14ZtMTRtNq6UHWTlGhmvHR99r3S8tXKsKt3S
m8pvey1wI5SxGkz1JkMPDe/HRGGeiIeihdy7GpVdpXsvHmIJ1qPC8DBlYoqJSp+wCqQ920kRuoFE
OdC2A83NsXcmMq972IDntFkjnbpDQR69LJxlcSVoUz/hg6Fe4kXdGM6+XTW30hGat6s6hOJXQ+T1
tyXWsI5EZ3ApN3oFf2ijpj5Wexax47b2x0BA/IhduaL7M88h+SAEtTV8ojZ5tJT/SDRF31G3jn+f
JjjQx7yorLC1E0g9qZTOWeGra+q8W8AL8jGSZv4t13z9pitp0kZFOp5pU0oWEeJpZOx089rtmHjl
TeRRRLWTeJPNpdiZdkYjJ8iKbaz6g9VPQ2jK9imFSbNyFI0WsiSsbWFZv6BzDxu0IS3n0Hg7tx10
HOfC3dnBXK1YMUOpKAkWa205PnuEY69tGCqr0uuf5tp1znprnFf9OK1ILXjAUUVX0a2vnKBoNoZe
Cmg8wxwqXRjnfpEnR2vgebBbIGFYRA/jbDlI5oxrIehqoeCJSJewQUKlmWJR0Xphzldi3RIBd53l
477u7A6T/+TwR3bKqC6Ng90csnE017NOntzYkdKYYiFBwZ4V5wNUQ8GTvaIHfFNoybgxBj/Zzjgh
6NuRTBuZNARnlq43UZzLHyT16Bdl4qFS7ehGjnrX4ICpy1DrkBsSS57vvKpy9g1Z6CuvjMa9pQtz
30L4wHDRH0xj3ApHGiAQpm+FrupvpYjOPMe+FWr65owRoh89oFCnom+Fqy0Eq6zw973yym2vkR2P
4/wOMl10aCNLrN0F5qLjReM5kChgp3TtEvYNN6LR+isy4PybFjvLarDai47g61W+cL0nrfyNvQNj
LVxnPAFFcVYWfv9it51aTWKgE4hvSnTgSlRVlzPRu6w0mzjaVCLo7rLKT+aVyeB5LIijG9dezT6C
jymTRIou6DuUp+ySjDS8UFMEISQz9rrChKNVmAtcY/bP+YdqM/JCbCKytab2wp+GeGi/Twk0h3o1
mZE9ZOu5NZvvmmFt9TT245Vmcs47TzOrnyNmMnlmZdiS1oXfeLhNKjRoFxqMiRTThd/Eqxx1oXag
PKu3FGlrcdY03KlVl5XArvyiv0uo6l+ZxCjeRRDDxX5IYSk4gagvjcH0t5XoB1AhNcU40pH1Z1eP
WE9S35WoLfT8XPKR/dkhJ3c3+RSDXBocYV2MYwurtc+il4DivgpZBdANh5uqr+fJH+/pMxUvjWxc
RPhFa/woR69Zs0VzTgEMte8iIPCthe2961ix3PmTnX7vW35n0vJxU3VmfXhV/YuReCzTBtxAFY42
SNom87brFSMhsYL6WxL79c9a2tk2G7X6m1eb4iyFGJjvrbHLtmLS20enqif2h9UwrJEbFN1awWLJ
sXppDsQnm5Ap1yVDkQXXXtVOtvYoIW/YlQLsydg3kcghARmsOhH3D3U0xPPGd4Thr8hajGB26HYd
YKIj/FCWCfDVgXnkQMx8cqsXCTIPr1EmfXOCzh/KYOEbejILknNsepwq4KOHnnyc4RhHUXwSPrqU
Spfzsep8/4LIc37VkhgwdOHe9p3pzJgovPrgkkRzghsif1C6MzcUzhziX3lVN0RLzttZjRlZCSPp
mx7igBM8nN4LpZM4J16impeKp0sRvj5kkB5PXpLI56aPm2t7boy7VnC/RZpNu3kqp52fcFO1xp7O
NYbmtXQa+ewsO8ywhOnRr7M6Fbj4HHHmjAU/q6nxymjs+iCNNLiY+1Y+d5NsvvUJ93X2vPon3jCk
2bNKuK01YfGHmGrETgVd+ysYWudkz7UGLBo742mEKilZ7xbF9Autju2DljDxn6J9GyCpX5C/aEpc
MAuJOlkM4HGZpCUzlIpaaE66cSeNyTkJp4rupZvEl66jiAGO3WzdAWBCna4RcbPqfRaRjrJMRLl+
fZiI31jHmurPm4KLJ/BsvPe1lHkxjgQRePxtqWvxSQW1O4OwdFiBl8CcT7ZV5/smi4pohYebkE6R
DdEhKTr+g4iYVAQJQ96t01kiP4TcJCljlVBJJorWvte3v0hedsIomvK90XTLKFeJVPRcTOdWFEn/
gJBReVhaOUngVdmN3zXyyYIndqsFc42hoxyS0+QWpbECEtd8I4BlvPLdVj3ocsxuxPK4zQaropOC
N6rtngNl2rQNMDyYKxYZycluuWuYeqcrHUDziz5jPtBGGyg/RfvoBkeYva/1pCR2c+AXqzm7Yck+
3gNlbH/NQ29rGOwoiW+0IplePEmZD9ZAghyGegsUj9LVhjJ0tcormclnbF/k10c3dsKWayXBu0z7
ou/dhGtnJM1a3TD1ovbuSVevk1OepZURFoRXXZHjSBEXAxDPWm/9pN+7FpzGMGi7l8rX2DP1epGG
dTGgxK5S48GO5bBGiGX8dvtUqZBXr75mtphfKjOVTeia5ZSFTeqo36avgJFHvcfYl5Lb4vIlb3f6
ADFphf7XuJvNXLsJOp3ZzHP736P06+suKin816a87PpJfh/TqL42Oj8+gfQSOyLifeTIvrVnHgua
zavvGPtk91gLUerXjea3zPFVVjj7aqq4eb7lHdkTR1upooZJzDU96qadpWgIW/6PGeHTZYTUatfn
S2ChSwZVzWfzwmrsDIOmF4urV+MUoZTtfSNhFjZz8tLFldzKVkq5jnppPTsB/jRb5jOePyw+0BiB
/PWWuzO4Xys6mvYa7cziRrGK6cYomvGKRciwgvQWPZh5bIe5Vt0CYT32HlPiqOuCvUzTrAcVpJc1
9R9dJf0hLWTDYTP3pA+FcZl4+EKgMdFe14V2JAMRF8XkRLduhPUzgOEQM+kCB8MCiWTegNTjiO7Q
T1O+FrybRz0emosy9spDnKDpZanPEjCg/UcJ9SlwEnKpvXK8yare+tXn9qEWusGU5vOH1dab0jVk
OHb2+Tim9iPrbR0F7Vg9B8PSZ6q6bUJleV8DeKNblrAg7dNqevTHIb7Ry2TYeoAn3Cqv18GgCcyu
5Dn5w/xE/a/4nhXe7PHN4SaZmh0z0bPDCb1pshPSerN2n2k61sFI009ZQfpEqzAAFZEiuDc3i2v+
waMoH2l3qtZcprogvlEtB1FO5F0pHbYYhWkUv15kPwUA+R9c1JVnQngPaKGKHeXShHUgS7lVIaZq
VYkhOQqfwk1lmPvImo3nRI+Gbe9r+q4zjXntC2Wth56XsZUJcMaMUmE8Te45iwv7EdvtrnTGasvr
xASMx2texWg9dwEwqpc+U+bjKG3jMiiCGdVCYd9JKKHhyBp26zB3cWlt/gDkG5tSz1NCATjCG2Jd
uGq6Jt6QcSR/z7SazFDGmCjrlGEg8IFhAx9LaH4SrdrKLtKW4Iq0CWkgABbtMOSjVAxNO06f0mnM
DjES9y6r83Tl2NpFNaXj9YwZuxMaGEAIR8KacQXSY2NB5qnLwnai+zyrQjHa/TZjCgTdScjgja83
8zorLP+8nUg4ivRkkzhkPGdW45zgWlYVsPoAqWqZz/tpqjD8OcTzskbTMl447PsyHtNTnlpJtarT
GWR/05RsS0lL5zWih9Yfg6hLvxWm7e5QAZd8ckZ4slCbKGkooY1XQWTVFxPFbHZ1Xi8wIzcpPPJB
6DcY3g5N6o1nERyo3m+zI8Dk6rwt0aq3dpXTHB26VTm0HaxlCFxum54ZoxZ8w1+3Yp/zBAhhiXFx
5rCWbh+mHqj/VY+v99s42c2+Mr1nY3Z/R01V/2DFmv/I26Ji0mq1ey93SDHqVbzpPJyok8uKJZ8a
g6Z30M1hPEaJZDk0nvUmlICDZlWDve49vfXOvIwINiYNtzppQ4xbp5y86kT5Bpmf6ac4NQnSZhKq
DCf9URRIN7HJFdeoAhG9Cni0+FaH7lfe4mwt2zTBLKMDFTM1frBGBXBwyJ2+nWzTH741rHh4boJN
DiEr+I57zbX2ufT5ogSj/M7XktrZnBumoujPv6oiYd6xPmZnCmDDPsQZSMEiq7pfrWopIoBwKF4y
e0HltnMX/dDb1HgG88uXnsSU8aqtx+iHmTVswu1IoHeWc9T+0hwJ+MGc+8DbzJlT3ub1yMTQJuNQ
YWTE+r+1g4GKBlxshkdiKhY4sEur28RVGNwBq0Y/HMPh7wRyzBv4dkHmELauM4xISegy1Iuc5SYF
qITFA5WWxyZm5KCpsMv2XMwO0NhWL3sjCQc5iHjL4pVfnjV/xGA/UH5cJ3YwaTttWpYAIIC5pFc2
QJrodrl20dqqEIwwT0mb+dSF+G0hXjQ93r5YicWRHTtACNTCuFC1hWN/sC1MUa830+m1WK0s2pMi
nPFIwt4w5rFasZ+odlaAMcqqCVAgBmQpCuAzLG8d9GPlLhcp5R6UBYINZjaSUmlQBTqZtbPAKJzZ
OZ+arrp1BhQVPEL6reGwkGx5jx3qIaT8ZOl5i4qh3xWwY5Nj0Hf9Sw9Xk1fJdGRydDUjucum3tzh
PS4fC2x+15kX1FEogWHeDQmGfswgthGdbLWYjM1e5xxZlXPWoox4eIBFS43+H2HIIc+Ed5fafwKV
xYISx5jr+O/n0mx/CXYvgjQ1VsRT27e/RdqmoAAA39DACAqR7vRMmGOYowBmvcvjnM9K6n+HAfe9
vmIcsqJzEpvcUd1tKKI09FbgNdbCwU+Ge9bg72p8v8JC6VG2Ksm/K0JzHuf8lPSWHtbLEjL3SrNb
5WgD7w2iWzd1XukHetLN2VAo67qI/fECLZN4mOdkuB9Mu/9XWf3/3CJfuEUwcfhURv9dGv6QNXBR
KdFiRaV+/D/A9H/+1v9ToWIVI4kHVxW5ikhAXEqp/3jPApscAsCrSFMxXi2+tP9RoVr/RePKxLQG
VYpsl4AS9D/eM5MfhGgF5QwpCcHXgfGfqFAXOeuflV4SJmnELTJUj8wDstaXf/9HX5xy6qAwhzR7
p4woHKWpZtzoST0f/V7ApqlTH82f9PTnVvOiO/C2zX4C5HnQGkGZpzF78DGecVHpbrnLaCWEJv2d
YuX7mXbnS+igHoswsan0LgiNJB1PMGrV77QxjQsmz/zBNutuI0HBhDH04iMb82Rcl6bXr6FLNYvz
vxl2XaHNZ1VduLeqVON/ltDKHaB3hfOO28A9pYn19g6kE339qpdyPzbGeOXC6ESBqIKQ/styXZz3
H0PkL92Dd4X81+MBc7NsOhWIdN73edGI62OcZXIPTgUxVJw/x+y/QhFxDz4/0rs+xXIkmmGUlugA
UlD4IIdVlLNavqN7pth2DSp2WgWTo+18KxK3vZnbO4gX0c3nB/3L5ZGD/CqqQ2OMVODd7aQdMRRl
m++Vm0xLiHlDXR+hNeD00aE6/Z8fDTIz3TZMQi5S1bdHiwN/EGWRsh/WByc7ls0rxrcxBsrLwd3n
x3qvwFjuJyHpHMQj3WaJ93l7sDGL86TIdLGvkzEHt56wPl4TQQNMqTGoKEzJeFKNMi6GNuvPZlra
EvYItqDPz+PjHUZ3THSqTRw5f75v3+dGi15bWem+Vix61mM7tdRao+gucBfvxecH+ziGHH2JekB8
QsOLSurba25QH1ld46Z7aczzdQVsed1pvMEykcClp1Y4KeqeIPO/OO7fLpLIOQphhE14aAbeHjeL
U1Y9Lh9OsB+9xE0V3A2WIo2sFCr9z45lI6DWMfpCTOPxGqS3vj2WDWHX6JNA7IVRx+t6BPi6knqD
TnIarPvP7+fyW3901l6PBYyCW0n71aYJ+fZYgI5drdEYQ/M0D1DCI684QMrvv8qhetcK/9dxSNil
0fs6XM23x1FujnKpGsU+0tHorcch5aLsqTSpjljObSIEquCRtRgu30am0UYv4uT4+bW+GzvLOYAe
Z6IzSPxAcfJu7PSTkYna6TgHJBVrafQ1hN0Zr3BEGMehin3WuK41fTGfv97Cd7fYZApySRoBKUEB
7+2l97ELmyvyxD7xI+uxSd3iwMpuusRWluwaS5btCuzCWK6WhFovjAZaYPvBLcdfhpvXDf7GoDhk
URmdxbpWHCIR8cecatef352/nacD/nJpsuI3QSf19jwzsP3DDKf/TEdO8DxNym7Cvs4DHlHuDu4Z
oBbpwUUg7ILuxJAd9d6cFvswMlKVVfZ50AXRfhS+dRlobutt3T6p0nWVBN5X/IaPo3ZJl7N0FIms
SNz3p0rpgtyUfBD7ItCptWUsObOwbNtu8/k9effWM2J81EHL5IYF4KMGSmj0CyKtFahIq/kadNFS
oiVT5Dxvbef282O9n85fDwZdHdOBA54DWdvb+z/5rdPapLPv66qhn+BHIMdzpIw5r8o2gqgWEg07
nRuUdb5rRQkFqcLF8tVJvKpC3g5XVK063gCHRQGn8+6rkoPzM3kzaLSpoZn2Xm4ymXYBBPk9Oq35
GlOo/uwklOjQMb3uVRLq5oIutr9y4WSft+hODoFS01XXB6ZatfVSFa3zTonQzIr5mCct5WyUVzdz
bkUv/ajyB0Kf5+OcN9S6grpxb72aSgyxfc553+hMuG0xmDeOytxblzyqsw7j8kUCIUOtdSm0O80b
SLSLI2qaxJj0p6Ih0TaPJv15Zid6bDU5zatgLKMXqiuOPJRFTU0Q6kl0NreGTfyFR5F8ZXlLiLRW
ZTbK9Nq0nwC2GT9LVVj3g2XJGq34a3VrjOyXvO9sgF7daCWblkr3MbZ4s22HqQWzoQDGxuRdIe9+
ieH9mGFZsGzE1aH7sC8FAQJbHXvCbrB1FkPAEdtfvqfMTZnW3nfQLHQjicZkvPH2x3SmqoDDS9lo
174J5JtStfK+z3bkrEf4V0dv+butU3Eak2PZm1oM7UAaRK7dkUY3HfnOgMeqp+H0ensjd+g2Zpno
19Kqk+yAhDRP9pERA7YzaTkdszgALl7PSUoH73W2UgY0nG5mhvIpA/0AJMiIBOSPTDXPSXYkG4V7
Nzm+aMNG15M7G0DioyLNQAtN1CJXVgamkhhGfmdIBDvnTsbrtvbEc0MXF4ZVQwrRLpiDnOYsvpXb
NLawLJd9Y9LO5N4WiP6f87gwt0ZT2U9QyrR8xUtDYSaixHvtDNrYhZgBxisiv8eTmOw+WXu2IX7k
bsfUNBvUD5cono21jMNiqCJQ8ClxIGD6O7EGoMwCBlz4vC37nLHkFd18jAd6A6uIrdcEEayfrwtH
03WiYljnqKQFNJ9yAS3kywEvdMsA2+gYyp6SYeFXjD6j18ns8aqJkrE6Uwk7BteptDs3IXZgpcck
VMRanh6IQdkEs4a0glyHE0zIetulkNLjYa7gdEUOfc2quY67ROx1vynP6QLboShyWttmqx9Bac0H
VcP8x2AY3cWdhy5FZU+1W2ZHAIMZLSHHOwH528GAxFxBx32ni9T67lOPXqHP3enV1AHCoIqra+Mc
kgxshgZNum0wVrgBmzLPYOPb5kMgelDs5XRIjWCbJDVwdAU+EsoAwgNNScpfQ7CqCy6L/JImTLIM
Mx8mNYz9Nm0tx/5O89o6xoU4NWO31A3pjWPJoQsA1Hjr1OLejdxiM7XSJGEFJCCVrFB25QAFqtDD
jFwDIkd0dx1IRBUiSG7aZHoOpPkkcVxvUq1AVena5VI3M/ea7n+jQkSDvbdkHk6jz1dNSfMH8Q6H
GevfqjfB/biLYdd27/o+Oq9KL/7WSXPeJJTmDnRlmYDtZY1UmNOlKyzr2M0tnRmRtwetp+eLgvAi
8+rJR64CBrUNqKDUZtz+rnUa8BPcT4V7tyfeYIqt9GBUNuCySIu9C+XknFCVg/emE2XO9+SWWNtx
yCPiDXozOCd8oz6xULKT9eAyX2SentOKmeJ7ZerD7VShvF5VraTzL/t5OpI/bm2iwiUwJ+v8Xylk
hT3+6nGf1AGGEqxl1rGJ9Rsc5MONN0zTxpqV2izfH+idleyxoci6uGo7b4Zzi4QIjKbNUsBEzB82
E2sRpPN8C0u3DREQCqaicljQZXwRvDjwwL6x9VGMv3XBMm9LpdTeKfp6RMZIszi1evfg5RgijUH0
l3Y9E5MR59j5152b2elS8C/ONfo82zLNnCsd5ejW9VT82KXxcG7R4+hENBzSQemgHPwh+GGlI9hd
hzoZklnmyX0ZNMnBqlm3r0ycQGdzD7Z5lbJ2YIuQa9cUnL1NMTXfysp3aEp0/Xdll/5LR0I95e7S
MO/MwvEex2EO5h3gU6Jj1EChslKsx8qxPpPzHFwiGXCvm5z4BquqJNqW2jtjBx2cBaNBnUwaqvkt
iSjdyIEwrrqzjl5h61TumyEPbQI4ENcBj4hLDxFyHlznUU1jIrIii81/mtiUKWina0Kj+tDlwYGH
GtyOjkL6lkQ5ZTutt3+Os95ee51G1YBElbVPAtEa+NAmctNSriZqq7vB08hM87t+M/jCvs+mtroi
fgm4ZmSk+yitzSN3UKytog/rPjJ2veMwsIPySPqeHkZFYF7F6EPPHBQsFwE5XQvj2LmNnNqgZzFU
kDRnuc1pJz6pjktioqnDvh2EFfod5ulVFjn+LulLM6etQFpKTDb4Q6mP1qXS/eqkg3nYIIGoCKho
aYRsJrzzNqpC+K85dvvv6AUo4lR1fD5qjg88AQLGHmDA9LtjO05Wz6CuaXePUHUkudGhlpV80ymN
IzKoeueSHbvc0VTz2AAY1SE3JhKAIeUch7TIr6TrdCcfxMKZVdNYDUXgA4idmz0AVm3VGxFKHMrz
x1QBrrDjvnjOytpzN5kM6kc7JoDPdVPgDU5BVIr0iL3QVEktKc2bBw+NRcFPbxrMNDmwQdq+ISF9
/ZMubdgDrDG1fSwVa1liBOCQJSX1+XRW58gTBESJdMMTF5usMH8OWiDXAgtIBo0YeFAZx9PRC1T1
7Bllf5hHTB9+wDewTqx5hyYgWtt+1l0Zet8+p03GnF2TvJszCTQZTm+kfXXm3He6Kr32J/4t4pUo
2Y/JS4JKOuxEm1Oit7uSbVKnvdRuUh5HR5qXYnDUvRZH/bPdCP97DE21XJVloOVIvWYfcIIzFbkH
/r0syjPNtaeDCT4TTaHbP06dIS71rKjXGrF8iPVq6tCCvnjIKiq+nMzJW3d5TVXDrKO9U+WjxVl1
45ldpvoRTm++zrOBb0ZlThPsQ6XQMjM5JQr/cT2eGdHQHYghkmrd2WbFdDbN8a1vpYRCIc1Ue4f0
FD00qA4xLvOA2aedtTuBa2QbUCjfSD4KO0uX3UHOQv2U7I3YYST5utQK7kLjix8RSSn5UlHSj4kn
iXfyzGY8c3UrepgwaT9pptReTFcNF5E/xXdOCQnFqPjZ/2bvzHobR7Is/ItY4L68apcsy7acXl8I
O51JMrgzgsHl189HV9Wg62Gm0e+NBgbdmEylLVFk3HPP+c7ojhFFi5le2b3XvccNeN+CLiPwNtkT
B+MY77Nvkjlur77znCQz/qeZ2ytBRS6q8tn0yFCaoUGIFcoti7d5bQbhzp1Z83aVmtZuDkdy5HCy
CbDlsPvG4hUyY7PtIfzNVvwTN1iKEY85edWn4LcnH9zqaNgQSIZfREmjPbO8u247O9rlNFyv89I/
2bL01laGt7L0+l0IfWJNHM/YBDGXsylG62by2BvP1sfc8MJp3Yd7e2rzFcYb6ndUNj62vp2uWVAl
t6LSkO1YYLdzWa18re1ThrBLnDQdT1k3FYfIRB6wxyWl3HT9npWy+ZkrC+iq4/LU4SB0cvva3Uos
HbhglTybkOXPuTXucx/OhsOBC9YpjW1qGCEEmdYqdUf/4HVtujZLHTKaNBsoehh4OArej5Y0V6oQ
zS5U8pfqjHrbGPW8t3wYGyC33ruJFXAH7+OGLhp7NSfmEfvUQ88yNPPdXR1D6jb76EL13qk02reh
nO/6PKYc039quphOrhrBqMgUCJP5t2iTZxKT14A9VcNpel2J4iMys2E/Q5peBSr6xK4g13MH5yii
ZeGpLrJua9b25xhZHKyMhJt8ah8Lv1Mb6DswcxpMxQHc6cT/WeqItCUdNgt0n4kAMnb/Mjvzz1Fn
R1/gJ2uDIqOCLpqSF7ORycx6OcxPLg6P1USnWFZnzt6atyBEX0c9ykOv0rPXPpmh7n+0IQ79VGak
opL0EOAIXhOe7V8Nm0zuOGgF0BJjRd93xqEbxfI1p53Sc7Lg1cdTtM/Klp2hTIfumLU+8ugglnEi
iNJxXw9Amsysy90VC7mZAlHP6HZpOV5BVkVf0DAm42Q0BYIOxcMyNPe2xs51o8ISg/AKlOh4X9jd
8np2m4uPCdF5QLhYoIgJzNhoFwx50y2Ic1fgIRYFIG+ZsGXPOQ8dAqcPjIvqVZBtJI4f8MsRoile
XkbOPIJ/juX3LUywLcoY1viKf5UVA7WNDCIkqVjEAi5mLEq47PtNze0FnWnZaUx1H7/1CQNCbLTM
GDWmBpHNI1YFzQjcxtOt4QJYt6lFAPjY+uZFGF6mtyqaGDv6gNvSIIWzrqgb5EaXjfqXmO0BuPxk
nU0rnwGSd/kpxS/2lpQGIncCkOtqSU/h1OuYRJJZm591PfjerUr1MvJGiqa+1GvkS1tpjg4FWYh9
YzndkbM9Lw1TCQhzzYBO31My74hwMF8Nvnr3C/z+WbfkR9y0ufewAeeWro4VpJ71zCP/aOeSB6l0
4pOTeogCkiE/pKDr5ntT8/3v6caFrkfr6jH2HXY2eaH3kDvK1+8/EoWlfaUOzn+kcy7aBx41TbaT
Nx+yVMxgY2ejEoByvhtmjj0Gwya7nrnyH6OcN5OMOg10qWp330JxU8AAtkfowT2B8U1Rgihe4ZWm
lSfiRyzTIT/5s6r2funJlzpT/ALsj8sV95H5QSK83GPLtl5ZjvKpVzkd6vEwdsfOq/AywW3ezUZq
Hua8n2/HhowCJiZ+L5a48Y/GY+xrNfUHa1qzCKAYDbN93xc4WjHAgonPZlQRxEtuBj0Oh9jsok3t
ag8DUszGm+vfnI1zVCcNvDEjY9UrUBTD+SbqCD/ApIgUkkwbKxIL1JXuVA4D4VzAob541kAaWsxs
yGYP8Sqe89P3dWdkVOzRjmpw/FfFc9EV80OqJH5bPdKVwKOhiX8bFeraymDMeiDFzXtS9GzZLP4n
n9V4oXiLtw2Rcu3Ckb+1K6va14sUJ3s4XcEUD3dzMeBIpW5g57tcAco1ee1ILy9YCP8xsSNj+w2V
aYoaPT+gHpMiSBPPN38lrzCTBJUON02teLcsf1yqJZ1gutW80JbatcjbwLI1X1NqmAQus5xchuS6
T6lbOFsBOuvmW3iyDDv+PZNmudGCq8mZeVExGvUHUmLlbHic6yeQ0tYZQFV80rgNP+LUHO+nOOWr
Y6R8hV2nZzc5qPgUN1b9kdN4foxaKkJXbOQLkyblIrauDAf8hhVJ9R5fQ5JzAo6Hah9VmX1mbule
VLS8vaVZ5Cd4T/OtBk12Jb5CiGT5wtoyT79KkHkfbZjxT4+91KcCU/pRIblikKDN4mNeUmTYfB9U
y9+LyJHQGBN+9p7Ua9BTjB6q+YmhNFrDhAn3UnfxyVR8OkrFfNlHdqVxP0UoFvSMqE6rbVL7062D
BH7blDp+60DReuDTZ+umSGzrrnLIkHjF4kFQTD7epuJ2uCcDhfjBWpR+g+UqGBqkOa9ZAkHE9IgO
hJTYrYao5yrBC/65tL5/sIo06jW7WL7TdefFG2ji/q6H0vEWubxTiZ8YP2YGgt9B3PALR2q5BjuT
IDFcCPrmEujnnAOm+WAE+CFp+mbsC/1U/wp95uQ1A8b4KutsfId2wBZKciDvkFKbhMw05nGaD0R7
tqSuLtiBelDxQ/jVaJKfWT1GJ6KRxbRKBp5Mbja0u8kLpmRFK0V31Hg73oTvYWWVndPFmwCeBGWC
TVZPf8rP/zU6/Dujg20uC7b/2+hA0z3N8P+0Ofz5d/62OZh/AGmEmxWYNotRzA7/a3MIvT981qU2
YUP/G8zE/+tv2Bb6/1+2Bsf8A7KDCzITFgvoA/s/cTXghkC7/4eoTtE8/8E/xXYfgsqyaPgXW0Nk
11UY12FxcMLkbcjTESURwxVp6NfK8B87bRyqJeASltbrNBAx64NpB5r/pJYwDPZl++gM5XSUS1Sm
4nZ+5PtU7IHj0la6RGqQ2rvfUwzuqV4CN/USvTGWEA7ZefNqfAdzloiOUzDHNGGW7WKjGqkqCa5i
ifQMc7ZZvqk31cCZkHDE4o1vW9qubXszLbEg0jvoAuXdJG2PWwvRIUGGqFvCRB7iJET+IaC+deh/
gKDP18kSP0LmRQsjkTQs0SSpkhdAgBmnbWJLwRJgUkuUSSyhJnOJN1m+JFWyRJ7wLG9dMlA9Wah+
CUVxGiLNRU6qhvaHiqeHTbeEqLIlTpUvwSpniVg1RYsXcolddUsAa1iiWINLHKQgnaWWmJa7BLay
JbqFe/PD1oS5yCOdsMSVuzIjkSWWyBfHgGTLpmwF2rK6luTCFPkw4iR38RIY6w1mzMYhfDRSUnNF
dixeOaY2Lyw3d2U0PMyWKq85O2yalkNavwXRfQTYvrjtGicZtnaosVNVbf7aY41/gEjgHh1pqLUD
eBIxNtHdY0v1+qONV+bGzaeZkG7pfTd5tNirmuzS1cXwGkf4wlh8Rs9j6eRogHVPQqUm3pOyONjK
IcfMDRjhIViK4KrCwTFZ2No7KCds3oJMYMUTAadPpDzvxis4DJl2YV3c6tvaaBUkAXnIdGdSMTyB
M8fizWOrwyi1FMtIu6FwQy4NUXNtVqfWmLHjtmEVUB/LgE7jJ4DLC6BkepRIdu7sIRDvgY2RcvNd
rEM4Nn4WNl5FXCDldiyz+tHKa+vi8Ji/cRerG75e8d40tP+tIivAm5ch/u5KYYxbRaLqfvKAPfbw
EyvmHsqlJR6p/TzQQueoAYwAB+gJ907ofrSmUzxP5Hk+uz5wjobj9Mvcr3hXu5o/swwOvIGUFI0T
LUnYnawfhGKgGSleMrD7Zd1UJdO9nXBpetSz5weetvzy7ZRMV4qrloc6O5EroDystGCs87Uz8Tk0
YcELWpDS2m3R0WszaZonRlU2bynfv31GM+HCeuJRFo94NBYGafFM3wP9By2JiKylocHqneaXNyLt
xH3d3H3/ZAIMWbjTvcXLF7YdPCTz0uvldTR3Mf+GD+64ZIAMVf4uFkdq5VX9DyncYc2zHskkW37x
b0c+YXX1FIwlfxAcrX30NDeRDTyyCVFOwkUaXPH+faUJdugz029EfZM1McNkI2U6oRvVd0NDLRSl
X4IwF0mSZ8Q3+2WolsCmKt3goaOk/MhENF4tzKubrsN+bSd94NLMxofaI8CejHKBP9gxjb7FUKqv
7xaIyqz9O5xt0w1we/samwJkaGuU25QrMqfxxIvfI3vpavBKCPmsNnghTf9RF0xVviuS1Hj87iyY
fey9bYLtvC5UtP3+tMqhrB+zZKIfS7JoVwitOlzX8M7PE0URZ6tdlhZ+WKQaZwsv3w+cvYJi5KpH
b4PmHb6FnTut7bbO1lLMF1mlF91O96wiflDWVq+0V79XGdGdEkZnFN7aqifAkNynoHRXhUoPpeh+
e0N0g/5JTAzrL6az6ygdbNLpHgjvc9JJf+OZY3j2STKSkvMgfRucY6Z6HdpVfVU8x9ivOADkrMzy
r9g8n6QlrIuvuYcj4iQbP2jg/wZgnrJyumRjtBlGqrTj+uRUQXxvKQND3GiLXVhTTr4aOFDt/ToX
q5DT+nZqctIjBOgPWhfNWtG4lTJzWV9VAqS3tX8x0NU3bZo1N0iXKJN2aR0d2/vZWepQhd4DdiZK
hHTvYMBN4jf0i1daoX7S6g7RtpLlrtAI2uVUQTwrnWlDQgC/vL24+hrfp+GR8WitUzF/ldrDl0rQ
eAEs7BpFBxbixykK8j3Am3TNnMgHnPnWbmyp1BDDlAOvtJ78CXcy7txjPk4lWzTbOQzchDdm2Ddb
mjHoPYv6E1njZmfU9Vtr9kSjq9o8T7kZnDoufGKavrnxOB6bFsVERtmu2Iz+dqbm2mRh8CuzCfu4
Q2u+B6STNlae/6A1GRFiMpwt33W5ypw2RCbC9oG3T53cKHbblZ5n7geOLg6JmB1cuhgT1nTw2TSG
taX8SieFOF6F04XU+ACtMiFzuq6UbU6rau76LVuu6lxb/qXgnv/AZYVS5MfWvTNP7nagkQ6Uf2+I
Q17lzcaVBmXclt38kh6NOnNp46Ksc3S25qMvanvThjLaCEu/mojU6M887SNM0xCv+p8wKN/Qlvfm
1MZPg9Ugzzm5XnkEudY1HT+3nes9xWDe1j5fQyzkVfIaCp7DlXQ2CgPieQhx/nNICL+wgOprgJmc
fUS7nCGCaIlv+9OJEQv2vLbjcATZIZ7E0iboSrf8JeNAoM514Jnpy2bYlYwP2iB74bvDLpf83aR0
mAuZfINY1A+Oi06cpC0nK2dBYDRdeGl0M7xX5lS8D7blXHyFLupxwlp1fjZvCr5F3MlVRkwOKb6l
86QMoxU1mclZkwm1TtKOrZF+wNm/QM1exNAWOZmQ1rPyR+POt7pwnTskw/gQa7YnXWJsdS76c+B1
LldMFSerukVGX7nzQM3Z2NcXpOEAA0EZb+PWK7exbOPnCCgVg+GciS3LxqrCiVEhTuFVOnJSyPeW
WbfbbCziNQV3aKFpN/6uStu+s8pEPQ1dNhyaNGhffKrCIBdO1Qb/Oyb+YEAucRt2C8F8zEtOYcTl
jJPJlL5uLLs91AB51k2nBKHWKSbga4X8WAW8B7f4DCTlAbJjtGclY952MSviwqm7fWvDsemHPF5z
ZrgdwQ+4hrGnVQfDfzi/ia6rKZphuU7UvO3Ws5VbqyyVxY6VGJVSSH77uUY9ydJpITHzGOhjtsGF
1Pczdt5VrmvJk0uHd9MA1qAVciCYnRtvjoouVtXIX3T1cADxJ7WLGj/Z9UW8YN9bKq26LNv03cxX
HHrgEta88gSt77BekI2kbgZb6OA9O824H4cRZ4IzP04UyFzGzLZWJGnFHhTU3sdLvy6sblvrOvmF
OW/vKB55uq2Lrc5Evx3NEf1aW5JWSRkfhzY+Z0l7xanhIZSH4jjN/ngTCzBdZDiNNLe25NeuUc7d
1boJesNH8BNNSokcy6pBJA+Oj37KV5i+GLLLg6uZRA0j4ZGQtCa2/shMWIEEQzGNLHkJk55ZcLBK
EkmZe2zQhd6MYWOTZ+rzURQoLz2lP6WfgXnBrJNO9J+HrGZXvkMdMeV95QuhgQfDjPQObWDJtvTD
I52k89aaZnlJhFfvhPbcWxIUr+3sZNu58a8Z/O21mJW6psSzN0Xkibs2aLxPuQg2wq7mT0ta6nYo
gZFnlv7VJROpY8/WmLu1s8zw7skdmX7IKMh7Ei32mWRJe11kia0d40qYjOAdk2+Ms6AXH4NKJmKf
nevwvEe/MzJ/lQhkwbyVVLrpbFzHBCl4VDYF4EoXzSyMfkSGGhdDxs3scNBGgPoKqJ1auW3ZXXwr
Xxe1+zMtbEn4MItOKJ4w5YW1HPoTsiKfJqmoL0ruxXkYKsk5XroHx8+gGIjo0YQeaq5azjIGUACV
H5EwQskhwZ3OLpiBB7SM+aVApryVafmTATQpt4jU7KUHtYRRqpg2pir92ZYlT32jLb8CDVieHm+l
dj0bo11nmd0bxxd/axOxvKo4mtecga5OJrw7R8ysZS27cE6mG7WbYJr5pvXV8MwWqr9pG6c6z4UO
MX9MqrhbFpgIPKGTflatNJNVLDJaIK2UR4EZdURrGQ1rzgFFFH6FicmNQyeedSVUGb6oLmjeZqek
VyStTSyxseNSvlgFrH57c6h+4NGrtwDMw5t4YRlIboyA2edjtnAOmoV4gCKYX7KkH96shYfgf6MR
PFjypGfFUCOm11xCCYcS8Y1RqBaiAumkha6g/oItcHpWsBfGP0kMzkJlIA6jf1PJWCLlw2zoSEgf
RjAO+cJzkAvZgfjgOe96uvkSfFa41vR9kkKCcBYmRL7QIeaFE+EtxAio8bDtF4oEP9gTgx+KT5TW
O0PAmii+sRPfUsZ/VZ9/p/q4QEL/P9UHl+U/JZ8//8Jfkk9k/mF5Abozas8CUP871eL/wc7at8it
EL0Cso7D+S+5x3X+WAQZbitwJBdWGJrTX/KPi/yDj4JTlo/NfMnJ/Cf6D8G0f+o/uBbw5jg+yZZo
gbh/kwz/Rf+ZSqV0FWRkmNtyvDGEBDeQ25T2OF7+VVaaysdYuQEzhZckq3yK84vjlN2bED6NQXEg
jXsrCfiGps2k711Hxc/5DPjjps3G8WeqMpEc69YhdRZXrCPXBAR59lEisY2BdrKOVsNDj/KAZ4Od
PO5LERZfWk/eWbd9+IwxTXQEGbuw5Eln2ZS81tQK4ag4puBrjtrTxVakTku5bhV5zFel438xjhW/
KjM4JgQuLyIaNSHZ1r3msYE7pcdc+Vs5c3mXGPo2LyhCWU1VJt5mMqkfbpzol5FD09pmPfebUbzh
qYaLgjDvGGDGQL3YjJMj74WXjLdzQIYCjdslzl4axkNdCe7ZgcYqoBH1jyT74Y0kMrSy1VA77tlO
RQ6QWMysi6lDSdlIJ9WhIE6z5eyeUgDiMLQ4YYkwvvDTVlHpF4+TBRGj93AH1HCiD9lQJHvOS+GJ
oBJrqXpsnM1ckvsp04TIOeywAkf0lNrkLQmBkrnIKyuhh7KOvibLHOmzALhiUl6j+xs/6uiTjfP2
1Me52ArJbnNl1zVHo3aMbjpIMiuP6aLi3tuEF0L00I9gB/RXHZTtIZnS+kDiW36mRkxVSYSHo167
s988tsVidghCg4XnyJsTFYxRBhWYd1YQByYxyZn+GIo3eZR7gX4teqYGv3dVeMO9PliMdNO4JDCD
6OQwNSjS14PYFmT67qq0B7U1Zi3HfL9pN+4wsig1M6lOSpROuvLTMbkPVfMbqsrUH0w1txnbXqf+
TTy3cJERWf+sMndWP6vO8Y1DzKL0mXC6OGqnardzNIkFe+Lrjwb7/r0/dHpTN5W3iwynC2gXw11o
1RFdWiOQzrtZyUQ8Y6mLR/1AADXj4GXNBgTlgNaPK60a6X1pR5NVfPHp2lgkYc9kvLejW6UGHgEY
3jWSlE8J5iWRbbQprZr9mYv/a/AG/xjCQn9KQv4NTuAUwc+PrhyT7VDRmLbGiKerQ1xZy4AYl6uK
byh95nZwmhQAGWK02NYESbGJdUOT5HhwWRpgQnLrrTSbct0qK94JrJ8rI1A2R/eIB1biUOGdWze2
iiwyZxZSUO1eeYQfisH0znPjxuvJ7EwOl9V08MeW970n7l6utIu/pwo7rkC3as0LrbiTD+KpxzlD
uc6O1jGFj7ort5mYAoA20XDuwSVshrbM963X92oF7KW98WXbn2zRl1f637BNZrXv7XGPqasRyYc5
5YuZ1+I3h4Uny+A2UIT5V4gNdwOVAP4oUdQfRm8Xl2KgU1dWFKVRtGo9gpDgrhWWFcdOCUXd9Cn0
iZcmUWy34VrbTJa6z+8dt3qO3G6pn+aLbdTOQajk6vtVikRjiXXM7LMWmamxJzJ8HLrZL9dj7i/v
dj384Eifbkw9RccAWjFsdJ9CU1vYVx8WyIbbU07rfecdgUeVbMIjelQSV/a3XpTTgTuK8TyV3vzi
FK77GpRkiOD9F6sRQM4p6FXwIwi8/qYZ/II2pURyT6FPgXtl5sXGT5MkMq7XPJnvTIg2K+ZdcT/T
2vorT5rwUM+ue+iNiAOjZVDDnchkxM4/AyuvaAsCVcMaL8vbS9kjBAZdGd7knc2GLEL5TjjxjTFW
dS8il1jKRS1yeFMeiHvn23h2FvZdUvBu247gixoaUfQzA9zGe+5oJqFsBL6WovWfMw7Vd0KGw5c2
PYbRKp/3mCHMrRk2iy076HedDMvXFs7dfaoSfM0JH/+rwBxpe71x8fKxurM0EPWpSMwfgMWL33Jy
1Rt1T+5i2K8e2hZk2mS15q5o3P5Wzyo8CtOlabfIDei5oV1w002z/jFznfoUptL5cCSXtINP8zza
bXVLGbnktOZZd1J6sMsUwzXm/+kxscqlUs/AN8ayQ53NKNZn6RXxwUw9sdZC5uzLQ26ZRXJnRdAK
MiTje9zMQcjciIUp4Z6/8JBttusqnU+kKwj256K8ZHYRP6XVPFCc1HjyfcrsDFHR0NnZ1rk8MO23
HOOt8bNUfb6enWb+4WgH0EQsAjqfsfQkq6CVT20y2Oc5jYfzPNTMaYVvUlDltenV83vr0U60zRJB
NKxUWnxajKnpS9M2EpnGp15d1sgC3JjaA0/08QMDWPGDzUAgV2Qnx+0wOPnatN0Zyb5XkArUg+qZ
76A2OZZSr2brR8x0dKhaufk6sf+pMKAHXfYCHHTRNVXt9zyJcjMUd3OdakAKTl9ue8tv6dbSI0K1
Oc5fmET9bZxP1ZqhmVtwSmCXzXY3xKsknfo9LVc/Brqo9oCJIPYlWXzkoyw2BOCLB6eZ1MarglOf
GM2mJWf+Z4z0v+fjf3s+Dpdw7v+9FT1ynVFaK/+R/mYc5i/9vRYN/kBjtbEuEsBlJbnkU/8+J1sc
hklTLUj1COD8Uk/09znZXs7JEW4ognO8nssp/e81KVWmPqElQKA+aF/T/4/2pLR//POcTPEJp2PW
pCxol1PXkjP/1z1p5mcubiyZnsaWVQ9SXe19n4lumjYw5GoaLRdiIpN2k7eAqhZELFKTDj0EPslI
eOgs3DbrsC780zwHbrwtCN/R5G6aIz49t3T3lsA+9pBHosPw5AJtA16EX2ki5MYQa0t9ZusQtqsi
9np71eO6YVMIJfccCT+oV3Lo5uNszcrl2U91IbFap9vqpfRmTcsXFhsZY6BzQ6P9jHjk/vzeGqgQ
32sym07FCb5QknOhZ3sbKxlc+xzZKt1IDqC3hIGCVan7qwQstwskLOwV7ZCmsyHamD1SpT49jKmp
Lh3+h+uyAqu2wVgb8IDCMfFWlWcmpLBEcy3wYkBeGlrORvVEhsSPTnbTZRz4wj2KVgcVrM7qnVex
KLJlChxFUa5ubUYPxI2rAvulWO4lmdMVj5YNxjRK3fdET80dJ4xoA+jQue9tgR+ipl4xtez71J8l
X3yfdOCEEjM2RnHvYDq/ONVw9cxBrr0Ch9GqGYP0J3imZu/yFF0jM+Q3VlnCY+Jgc9WdE/C2p1ly
CzPFvQxp5fCz9XN/Nodty3n5Ejdd+VtoP9pp2j120qOGIOkCebX96KcXI6FYFCCvfSNtce3xf2DU
vESsoVddUFbrpvBOeiDPEgAQfBSddK4ci8YbpwmGe+CF0Ony9FPQ/vPh1f6wmZPxpjC9aeMt2XGf
qQuRuDEeNCPSY9Hl5brKC3nBlpauFe/IOo5yAgFCXYyRVlhslPIJ6YH2WWmPlwmE5KbBgry1PH5S
AxIUB5c4+TGHAeiTImyByYiqjnhZIRDxm8a6cVJK9yaz/yr483dJ7xYPga4wGrJkx0AKJJNUmKuJ
zsYiRtSY54trOGotGm3sc3hU+xkz+tW0uaIDv1dnO3fdmwlfYtM57s7isr+tR2d+0x1i/JbDNNZa
+us2QBGLFn1fu5s2z4d9L+JkZ7QMM3SCnQiw3WpNhGuFSAaFj/jGOsRQdeBYwoFbcg1iBYeb2Mds
tv1ZPRtkEBDNryFL2F0c3Lga8gu6NtJ8L+5Tp7sz1JLRwvsWFe6Vk0SxrcLmp2xw7Zeifp4WdD/q
3HsZdMUO2glP0TKzbzyXNAV7qJti+sKTTrmQRSPA3Jsvbh+xnZqi+NAM2rgdwoihuCd6xsHkjZuh
vLObctwZsqtpPUu848S279mFLwc4NZCbMqbLwEAx9oVxCqi+IWxmv8Eoa7d9UHb7gs04VKPTrLKz
KnHftQq3AovbKpZ0h/oRVZxuSQuOKHmAN9kuHzgCu7mQV/LAxUMTeskRkD+poDl3jlSojA/lWMz7
SuXgdJumww88+rdup+E7MZF3Ez2LGwIUw8Pgqme2T8bBaCfvMrhWWvEFq6U7mCzEDLeINq3V2QIH
2+CUZwgzl7ILP+u29ra+P0c/BHurHU1aOfzBLL6fnDC745z4UbmNe/RalltzZn34jfaowCJT+S47
fmUCgs2mawr7hhNGuaNFgEvapPJQl2Triikt7iduu6t05H5Hbx6kq6Ca3ueeDmcdc39GgFbnbBqn
92gayefQKN0+th1bPNOHvhhW5V3NthoGb1T0zX3ixSwSmyGljICGWRobPY2laxb1sck1TMCsUvQO
NVV0JTH3G+rAsE7w8e2GNCwg2KEKYOL1iZk1flUSYHKzsh+xB/cekawm842dNcMEDW1V7qaUlAc3
d1DHY/+MDYx86GHSlTqVlZn2PFuM9mfO1DHhJheApcd0sP074q/QGAV5v0Peh2I+j27nP4w8sB8Z
xPiKYMcMo2OHS+RVWll3SpcAIUY6x/tUXP3Z2urbJKWdNQ5cWJVNcG1BFdubGMH3VNt0VLVTbOxU
JKrkELfqOGVOcpcWffEIVRIFAxNRsE8RX4Z1xEn2rQlduWXAKg/UUaYfIV1nEb2gSKuchJV7TpwO
tST4Vk7mgX4s3dBKPTha6xWOG8Rqbu2/K7KwNOS59nCrtJT3E6d0cxPALEIwYuPCSgLkJdPnOPcv
5iLttJ2ZvfFMxo8BEOiWPUp5F2sv+m2OKbpQWsTO1YCo9GLkyEYl+lGwCEnlIil53+pS9q009Yvo
lCzyk1frY7kIUug7aFPTt05FMjfrVkKk4XO/CFmFL4svQ5iCTUBvAyH3m2x4iFvXf+Y5Em2bb0ls
mmxUkiBo6ErNrTQ5douAlmdZ5HIzSli45ZVeWiCYWsspNe6zbwXO/hbjvmW5omG40t9qnR2VM0as
Nv9yVZtf0bQfe28O0Xu4LE+5lZfsf1O+rDhX27v5W5+Tg6Rlm5AabpcJos4tnavDmzdMw684TNt3
VEq9y+h6J9RK8hf1qsXt3llC38P0xknpyM746ZoTnW3Q4GjlgPd4wC7WdIfAGJr3KBmrcD3NcQ8j
AwVvIzKBeBMFpXjBTUq1eVg76ipczEiA8ZyW5WdTHPnOwY8iTcjcN7lju+Inj7YEos23OFKxu60y
Mx83lja8fV+42TWOGnMPqCtYV31fYYHBTL/n9izClWfpcr3Efc/ToNqTlSp/4zeuSQJ0mcZtpLqg
aOalwoakssl+FQCr2gIOj9yVJZsHq5dqIz0vOheGRqYP2CBsxkA0RxmQQl2VRdW9EZJQ1KonvbTW
xAPr13zCjbRVcMhISot2/gUl3bmNzaHZOLb/6SZp9BSkVflRJ7LeOYhyJJVEgIoz6ZzdFSEG7oje
OJnHLDCD22h2g3ftdQUrVKKWGFW8JYnjTM5nMHTpjYot5zli+5chcDiju2o71vu4+usDQAL+az73
eXiA3zddwzxu9Xq0U+tDR9TUo28178Ql1YMHNgFpY7TNt56hMd4m5tBzLRHwXuGjsr6i1m7FEuZM
jBMLkfiVLUj1xHrblzunSsebXvbTXgvDANfYyZbWICc/iiS/N+c+e22r4JJMSGopwT5YjcT/KBmr
JhVRRx+Zl54l1Ia0N2kHDx/bHZw7YxWiNu9b1lqEuDrtftKYRqDHrRsCe+4U0OtTDixILMOx8GLL
zATimCQXqYjLDhQSHG2Bj392PbWZG6fA2Wv2Z8tIt37flb9SYS+iYu8HAPEx6a80fplN7qvuCX0y
/vTdOt7p2gSUzac5/w97Z7IcuZFt21+59uaQwdHj2X1vEH2Qwb7nBMZkJtE3js4BfP1dHpKspJSV
btW8aqCyLBWTZAQC8LPP3mvrPTRqAiprfow5ZmGciFw2Tmkbw6iOiYt+b9hVVqtW/6MxkoJbi62u
aqD+LwUC+GPqmglRZ5csioiGU9tMIYXb1AQitZQhLmrOiKWKL4IFlP2uauVwCNIQVYV6uvy1wyHa
rhjqR5TS1MWI0RBv2spoWS5zQzQXynOIX5hDcbKcNP2MlrTHStj3h7KR4y6mavgoixiDeb68NDNy
9FpYov2Ibenf2lIaPwRpl+N/tkj/UlGvE2DW/bspufr+F0Tar1/z+5Ds/KI3P7ZPKQ7WkD/skoLg
FzbEnMBo7ToPu6yZfp+RxS++G/omrmJXOL8Wz/w+I/u/AP2kvIIz8a+j9b+1S9LT9p+8xIGwBT8F
bmLuWoH1M6BjYFpLl2QyNIJ12sCKLj7cDPD3akhNjO0JTiACXN1MXcJgjIpoMXAzL2nLq8WLnGkt
6P/cQrUcv/uDKG8WrHLvoZlBeI3DHFgqX8XqpY64hqulei/dyAYXKKwbzCQerl8mtCtICgFpn6xk
f92FhYeBMXjwwQnet9Mw3pjjR1m3fGYYLJ97vEhvtLePxnoZi2phIGmmj67oy4lOS2NeOF3HeHKn
sOIcYfe0LW4bT+bsOXLmX7stgVrO8KbZlM8pzi05cQcowgHUxYQ7BFTh4mzcluDqlgS5z0hphxmR
0iCz9zLUfG4KapOTjc812PLASrHSVoVnr9Ek68+ma5q3ujeX66GbzfVgF91lHHbqMyjH6o3QIvAB
DjPzJelUeTc3WfxhJUiIaWbpVOCA+bJs1tR+EEdKA3W9gLi9dW22N/jnJgnMsVQ+DcBpfh3Y5XRH
5eSy0xoZacCj7ysAxbSxrsdqAAntzHtF+usWxyFh+8wuP1G7BcexksWIK5ojvNf+wZ5x76Rd120d
NduHaGkEkWrizhduH/ubbCY4DNIBWW6hM/RiXBCLAU24IYBhV/qnwCwttD1jLp5tErIPtI1ykhoE
CH+aRsRrSs3YKwml6dgomu11pvekFgwkfcVgX+MoW6spWk5LLIaXIp8buXYBW59U1MpLMknjV9iG
C1mWuQdn0RVOcjM6VbFtZFhlm0qFsloJ4Y9XjLOtWIVQSj/k2WEB0dfdx2mJIdAiWvmeZcBcNZJT
gpSQdnxbBYQwDljv03sOWfaLBUHiLlxcvhtQm/ZB4HPZDTJxLoWVMSQkQ50cGIWxRcxYj6x+lAc1
i/EevB/SOSTiN6OKW9ZeZfhDtcpvdx7oKY4hNjH5LRb48B7hZ1Fr3Ou18QqTxLtNnJSJiUZSo2Kr
seSfTlPbIaIFXrrYXMpN6PZiLUtRPfI+5k/MasmtP2XdVSdmNgoYGsOtqJU8JVHlbAxvjssNlyst
frY0NYOfGJQh+feijp0rORJzJYJXNtdZ5SMncK7mU/46VSJzwAHH8Jx4eSYYRlggx9Tkv2r2kD1E
rXCcM+++q8PJLE4VKlgFLgGf+YLNh8LEaATwfD+r0Z4vEkq/DlJ5tyLIOLI6kB9sm+GMxQnAAShE
47YD1fMWRWwmRBFxevIHJ+zWeWPV4G0692FgdwpuIBVIzQ7h8YRD47XDeH3qXaykDkjmVQe5aZ3n
dMsg4Odbeh+4FPm83EfdhPqV4i19ms7jKkKFmd36KS7QcOM0DPMPzgLNjxHX9yr32hLSOKihfXY4
Qt8ZeaBrafSEbDMqj3HlXdV6ei71HF3oiboZyvkOlcI6DnreBvsQs+3rijtFkOe++G0uZ4Ngh8XW
b3gjbcZ3sNPpSsjkusz4fOgJ32TUH7MLQLj8TbYhATegBoTIAp7WB1yEgixDxKI6YAWoqOOv0WqC
1hUSOtgpIUJrEFp18LX+kCJEhFqRICURbsE6G1fsrUFs6Lv1jIRRaS0j0qpGPn9vu/ES8EixjnqT
9KiFACLYYu1gzjzBImLgRiYJfJZ9JcIJxkLqzVJClFpTgVL/zNh346ksu+2RXXClTStrvvS1HlOa
9cOY2uWqnPx+rbRwA6l+JBen1ZwBNv3BT3BIsaIuVsOvug8KkExFd9Ha3WWvxaGZ6tW9pQUj0c25
hCPsMy6GeXLRxr4DeVM1y1sydd1VOClnx6piZXEZXXpaljLj1lqZZ6mKLpG94VbG3uGku+7nerme
z+pWV7OLCLTkJec5vLeXNk82cdoXd7kWx9iyf/frxLzI01hcLmUot0angnLdgPzVt1lM46uAy+/R
x0e0AYtM4bCW4xYtzJE7m6/pfaEgaRTt05LHw9pwHdS9ML1zW0PykUDma1G9UFKQ/tqyKB/GIoru
2LBQtKUlQrc25w1d5Zchs8cm10JiMUUfiZYWLS0yWlpuTLXw6GkJEvKv9lp4F52WJ6eBSyczzBdX
S5eUTHE2zSbKjz1+Uiv3PxWjxT2LPn9NQ8e8IwMX7gblF1+ab3O9qG2nxVLVO+imrZZQuccYp6xP
0VVlUsp7Uh5wIrXsamsB1tVSbDh1yadz1mdD0ptrPx/uuQiL67A2CzwYkYvzA2k31SKvEKbu2HQ2
Wu48lloKLuhp3RiDloeVeHfHlvOxMPKHUovIrpaT+9qRu+6sMXM71HrzaHpr4VDWw7qNmcPVXQFa
ojaQdi/cTs2YxtPp6PU8Iqd88Y5GQRfZ5j/n5H/lnAwEWxPo/vk26aEmz/9fazDubJX+5Lv67Ut/
Oy77wS8QT03f8wAouJ71D+tVYJOho2Xao/1Qk4b/cVq23V8sk48W/npKmvW26R8bJQsKsYYQU+oL
5xNH/79zWnZDDZb8c/KOtRYrK/5Ozxa2+RNVb0itvGqztD5Moy8UWwwmw3WFk3CfVLLZeZXlDAjH
WQDej0DwykqRbhXhow0dcTS+tfYgHrMotV9YJcy3tWdVD2PnkTZxwPM2i425EPice0BJJ5JK/SB5
GGOkYzjHQ8U5CY8CiFIe/qxRcbefCNgn17moDZbiYM4uBnIycivDVAMY5lmJdQ6qllriMau+uhKs
GoGF2dnlRufcnGuYkJScNcTIEUqCNOyLFrO9rvVwOVwZdmIlR2gN7LJwglxZRhsR1bA4w0Oxsy8U
Bg5di2FWW6zC45tZ8kNtZBn1P/guesvrVKEgqIZZfxU0ElK97xXzFlCvfaRxy2vXzOl1vgVS6h5S
xiWf7LhZfqW84QduE9Mtj2a2wmJJo+8Lq298I0J1L81i+Py9/GQvDiv2l0pRPMNzizATbu8b9Mfq
senAAPVdO86XHPJjEDicqmEhkWjsVkVZsNQxhX6oLkkT3E05P5dkEwMCRUSoOKadkjdwsolWRwBn
7yLGyRBRSV2v4PiYYhOFPiz6sNDYfFgRhEf8IyaaRnefhbfcb9PklDmhe+h4/RAgJPqTl8r9kiTq
lAyhRTncCHw+dVF1hZDBnQHL/zrLk3IdstE7lIJGURYG4jGCIYjTlXfHKFLnOA2UFOQQMoyHxSln
gp+ZuHA6peAi5oOzSdkGQqiiV5zfWRD6qVL5TS2lfGuH2nppzNmxUXUly7pzA6cwSpypPcLaKlBz
eDc18E4oBgkfrDaN71jl4FgKp5YckTva71bEA3fFledamz4x1Eew5OQTOhGemsamlnSYzRjvdVal
h8hngXEcBhA8+zQajJMV6SlSWX65tYkfVXQXMF/1x8TNXZBfqhnusV66+SlhjXaLhizslWg976kS
s3OVQJ4HsIezxsCIlmU0Fa890S72PkZoC6OVgdWXDInBC9EeZjetgzcJAHtl9KHiBNlgSuf9MbRF
O7QHqbYB6+hdDOHYGg5R3RoY0XD5mMdCyjl9sRodqnH5DyVBXD6vfhQbD7NqO/BAEeytcrxMx757
SWR5HeEqOxVDmYafGd0b+CEQemu6h2Jk6WrjW4X5BCYz3aUL1SHm0i/bCELkzvT4Y2+bxVEusXpO
ewvLG6bgKwolyMw2yKuDoCyvQCda+ZlF0VfONfTseVHsHfh4G49VbEd7ZuSFpg6XKWwN7BSuU2bJ
jZdPLNl6q4vRw/kZDrOZklEYBwrc5n7CPxqY2bEeTHczUyJcL7CvdNQg06GDMKgneP8EEfwpLbaO
DifIetorwzG+k8kD1x8R5I2W/RQIBFsdbpib3r/u5umBc2W8oQRyH/SZ+yxa+Ng0HFEyRUTrRpGY
oA2c6IQOURhdyLHLIVjB6afhVkHYgvYF0m9udWnqJAbL72sTk+qbbHN1IO9RPGDyC24yneGYdZrD
0bkOoRMeUmc9lE59ON5yncpg3hc6EZLobAjcXrEC09Ah2RNrSM8hkpw4CbRioIiFf7M07VWvUyeN
zp/k5ySKzqRk53SKzqmwHAhQGyjm0RmWSqdZ0nOuRSdcKp11wcApdY93ui50EgZkHjgjevFWgx+/
1ymBgFjgTM91hsYCt0Vqr25fVCbVgYGxf8J+1XNhKOIuZHCG1iv24Mznbd8q8TgKK3q3c5ezJ90m
DvwdCIEr1jsmXHJYugebGpnLSsK4D0P6LdnhUpjVDLlzwZSJh98w/Luh0YWjuM02WUketcfLxlXh
Lf71fI4GjeeYUKATQ+Gv2SFSRLbOE6FUJdf4WOU3sJ2Y+xfUiNfGL8qdGEYWDSkVfmXXE5lbxuat
UZH5EurEEjnwal2rarmuAosEr1TtobTL4I7uluqq00mnjsiTj48XlpbOQUHR8q7bczhqOAelXJ2Z
IltNfCrWSariHKriUEzACoF5wVBK6srV+avRIollR9DvljJhvYSDFUNcDbvCb/wcxH9csHWkCEQa
g/HcN2b3whVXSWhoqrk0GeEA5tV3kw5+2RllqEHPKz0UXAYEw8zJovhHJM7BQktCcnaMI7Xu2Q+7
I1QGybbceIldLuvxnDxrHUJo1TmPlulomqdDauDFRtItBNcmHWGD/BacZGS9G+HwRflW/OpZ3kSZ
Mtk3AMFPlU7D8ZnK16jWIww57nOLTs3FrbOf7Ow9Ik4X6FzdohN2i87a2en8OrOuhn5GDs/32w8o
mogNtnkEG5BvW0FqL6Y7dZVn5AuB32S05Oh4n6WTfkh84rboKGfMdQ6wIhBI1Vd1KnVGUNv92D2d
o4PqHCPsRLmwHdCSNiHDIUseqe7SFqC1keoYItvA4uCLDNhgZFoStYOba+5ihmNFFzDkt91qOicb
qyj9sAg7QmqtN6ADzPdEJyFrnYlsRXs/jOIrYp8ctKlch4b/VhXC3Ggc937S2cpwRlBqdN7St+Vb
rROYC1FMpTOZedI0GBbJaQbxiDNUZzftsTm6M2nOzBNPqc53Flzz4NjJfIq2C/eWzoE2ZrZvCate
1EREHZ0VZdHLiEx8dNA50l4nSnt7qB/IGVJ6cA6cRjp7WugUquvVPbt8kqnk88oV1WqfEaFVsOzE
P6Vr31DhUKyhFN9JIq60S36WOvOa6vRro3OwjU7EDkRj/VIRAhTfu3NodtD5WVHp8BoOwlXHtn2b
SiqER5245cTi3wtjjtmVqmxn6lSupfO5LUFdqGSbumj3aWJeJ3PnrF2d6c10uhfeP/3LOvFrE/2d
cjJZESvXPToFwWAwY/U99FnKN4kNEyvityNH7OhEsSHJFneEjHtaGPVhU4rqpvb7eO0QSbaa+stN
44O0oAYmtI1FqoPpk64KWEFrCBBU7ZbvtLhWq6WbHlU33LJ5vOmN6orTGoFoj4BO0UeIGTPuyYje
p/Wc8TF3z94ooGBuBEeBoHWlI9deCc8i8WBpzb7bgaMtl1urZVr9z+D3rwx+jMgW3r5/PvhdflTd
x59NhL9+ye9BG+cXl2O975oBAJ/QEoRdfjMRCpPpjeYSUjNY+RzGl38sSBi8fl+IYBrETSgC9ise
IRHn36qMYbvy5xGPcA0AUj+wBWWj9N3/TIMHeRUUWTx5l6UFe2hteQx6G0+wUpfrAfR3L7n42YdD
eiztOrquqxknf+uaBpLYwi1APBS11Gz9rvPsdtoay9Q60SGIMMayEBi5Cn1ZLPRsJo4X+Luyxeii
rnvaliC5zJZPyIBItdfHux4UnHcaHdl95rG6I3To4zSwDH/tJNB4CycMcaxBBgcsPD8YwbKI0wLR
mUReKCr2kNiqs2XPelB3J0+ioFS2M1FH/BauxaGQwSBvMyPKH1oZhW8A1WzkKLz7Aq/umDWX0JoT
NiVz+Gowetd8i9lbtlNYWJwn2FNRwMm0uOXxG9zksvLeJDsIDq+1ek9HB+M6Ys2uHgA/sZilFYpD
8UREwE4MKPC1QSZ1KYtjNhTJu9e58tXqbPYggrLjzzoMPotpvg5MBu7VmMOr4R/R1Th4NuWpqXmg
e0Bs+8wO1xOCO/8f6nfvBvhcam3OswmnkWfTCkdKWK5I4OCsdiJvXinhjtQPLOXtgDPgeaKZ52i1
M6DExZ/vws6a4dRmetWSWpPBdthID0mRpd+5Hty7LCdduh1ry7hJStitk+u1h64G80XmqnpMFp8k
TzDUtzj1/fU4AQJcO0FvXTnuaL0YNaz/lSct+6Z2NIgRRhkbduxoYyqWy6J32a2ngzNshVUNVP4y
RCgjmna2spdDwTRa4y2Vy7sxl4Al08LYS2geRyexlk/2MP4x6UTzsJhzdE24sD7VVJ2Ve1ie8800
LN4oYBiMTm95JFh++28EbcjmV0xzDf0AqcnunszzGNLVepFBclTVBaK1KhAhKLbPwh3yGoqhCBR4
aQUgYNmaCb6iz//cUf+VO6qFYPW3wcWrD3ClH9X3Pxqzf/ui30U0V3dv+SY3L8ekRMvkHvfbPdUP
8WybLq5ol5uc+KOKFv7is/4NgtDhzkfulbvt77dY/xddCyQQfXwYWD7/6v//9+f0f+MfXMa6Ybvq
fvrzf9FicFtjlOv+3//56QbLt+eGbpr4w9hiW57OSf7RlQ2ZKmvLJF8OfkyLIEsjp4LKE89PpeDQ
FMeuu/7DA+e3H+CP31D/hX8S7dijs2I3XZYD9JR5yIN//IZgrpPeWDyK86asvTONcVx7BO/3f/9d
fgpl6l+L55iWGF2eQdbPfTC925mjdJPpMPfUQipgDXd53XIKxBO3NQ1V4EVq1YatlXHfKdqb//7b
Y7n/y68pPNPSlTS4c3ltfy7FGeYgHWe/Z59JsgjeOx5ESgbNw+i4AXGYpL0gmkRhMJllqO0NUHAN
3U4NzlSm7T6wwBJgJKALX3VUKkD3FHRaB4vKdzNiB5pZPSNX2YWBsEnnKeEkN+q4tffBPH8RQMlJ
PAeA66dgOVBICBCQvD2Ece7rEYm/vW670LOoYBWk46X4qS1/OZhyEo+eTUFxC7H50ZrgJnGIjjDC
dM1HUGLnXHf1OBPC5jfCqDw+FwMl4F02VadIMM+2EUWyNFDDLEkis35PUoqOKVfjC9WUhieKMDFI
I5fch4Qf+83YNWZ95KWijzAGIYKSiFHO3jPL8GuafmfRM0/35lzPwAAnmpZducBDcUKWhcALcZ37
aXtXFyOOgtFXWKN7YkGdl9A6Yk+oXmapNvSQtRf00Mo78KLRxTL4096TApWnX/hx7H58zsySAvds
8R54d1gadRQgVhYWgQHz+ufM8m4dk0Ncp6qan5I+qt8Gc+GdkU1lHjwV8hlScBjtvgpPnuA5RWRq
/lJDMz+ZLV9Cyq978YhgnaIJVJKMe/E4wFR/yXpVnaa6Dk9lGfCK8Lxj9+uUCknBGxYwEPSzIz1F
rMur0dpCgMeR6CWspWn1AL9Qt59OxB/jXAibaJe1xAdY6RjWnEFiM+DjHBj9vPfSoTiyI22uZ5+i
a9ZR+Mw7u2qrrYmKckSk5SSw6I57x5j2Bvil+5jAEWz5RF4TYHDXRRiPP3JzpkSl7/NdWUCp0Mj1
93SS43MUQvgI5chfhTNu35RRsBITv3GojOY64mm99gzp3hixOa4dzHJbz8nCVR+iso4sjgk9JtX4
gzKnWctXzk3s8E6ci9Gdqpk3JbRj4pTQ1L8UCbwPHxIFuJEoo1tggniKEy6K7j0zkp9uaC5XlJ3P
T5aiR5oigHxTtDLf4aXov5uMlo8p/McNzYCgdQ1e2y7mfeT0w0utL9GiAsE7U1y7W3Af4uRYeCcc
jyJ6R3D9tzlyShH70UXR5W/K6AZ6b1oS0cEXnGhzXKVGSXqyiwDwJJ37bkLLfrWiaHiOLa7NlWXk
6d4yIdY6TvHuMPX/ICXeUB3lclFqgueU8EZ5vtHvcLo2N01pOzdhr9ybYY7EY5V2zdvAFPtuQEHf
Lj6EYMSZ+t0u3RnunuE+TIHuqzAyMKFBpeqPGJJmtU7t2SBuzUL9/MsFCR8CFvfG/TQ3FVZMYqVX
itX5S9MZ+f1c08ezwj1brAXx1gvMAuXaU2Z66Gti+VQ4T+nenVK6rAjEBVy1hPJ054p8FWkenjJz
9u0t6Xl53XtWHFgvQR5iz3sb60r1n2k7OG+pqMo8Poz2UjkHkA9GhRqNU/IKUSpyQf7Yg3Nv53Cr
pTPNTyIAv1t7OnQuQKZRi7d4O65DF8K3ZTGp1lPPrWmorocap03PFXbh0Lvcmx0BarO4N9zh2imb
chckvnu3wPhduT5VBRDMqDyIruF705Li8yGKAVEdSyt/6tiTbQHODNvBmb+lAQU6zjh8zxOrPGIy
gXPlJMdk8egsFkNzqstRbXGyTzQBxP13kVInHqfdJZHHCPJZKy6mJQ83hCH8deG7mDSbOL12YIlc
UQEwzmtk2AsvCy6MnFx2WshqWTVhJI/MZ8XGMibw7Zh+MNdDzcEyW3zFDYFManR11UQHrowD4/0M
lmBrlUZ4mSVxg6aXqZ2X8IGVGTgaWB1AIsMgPi4zb6QlRvNo0jgBiRGmSwNEkIW+gZ1Vp2FH/Cj7
xPR1m3JpXio3DQ9DLB7Yi4U7jxTjiRJ2u9havPafXaMUywwZGsuK/LGOFhb9eLCalOIwAZupjsCH
d4DlK8scjjFN2UhiIadgN9Jpxaj7tGs17GOIcuySZQoFD1PMCpdov80qsDHsJsVK9Hm3iwFdA2vC
tL8Kg+k9ANKIspVPl9UU4yUo8vwtNKhoX3uTN+/ptgGB6XtQiLEJJmt/dGyie7a843QGZR+53j82
3F/xM3MTQV7PG+zmDZ+rKxTt5pIaoAWvmmkdranB/JEkfKq6LRxgiTuYK5DyA/ei8drpaVF2BuwE
Z27QVQdVbOzRqOkt8JaPhszR0ZrL5bHJmjpeiy48TIsbHku4g7dpbi+bMRrkRV42ztqzipLLHZGx
IHW/7RzbufM7J+dwMIthFbeK9RigQGmM5dbQDUsKy82GjUr26nuY/gJzVjsn0nJ3OBo7mRQUacfl
XSEMnuWpqY5patPB4IzjJjbi8LkIYkG9Mle8Z9fJMRinaBuqyLmqw9qh60MZ92U/BddCLvMFFISx
WFF0kuD39nAAO7G8TqLFP4UTkw0qk6KhoGAJRltMkl813SKOTVJSIJKiBF0WMCPehsyfUQddCJIQ
RHHpJTMlNEhfmfmjKXWADC+BN23MzByPi5S0Z5dGux+Yod9UMUB/WvI0Ozl4wT5LO/NoTOqccYlX
ZpBn7puV8HBWSY7Zx+T4jDoPD27nJ+74rc5Eve4Lpc8FjbybJtImnhyrehuMJX6FqUChjWY/Iypr
lcmxtcf2FMqudtYtizc2G7WbHrDlRx0Z9tq9ma0oPSBENt+YUA00NKqz9HtDqEUfkbLM5jmkS7Uy
t6vIB9L9FFRN/52MjqKnWllQOc2844HTcBf+qooCNudsRPcNxT98BmgLO/mR2USb2NV05CQFPJA0
7s2Spsa9gS3qDZ+YneyGPM2DTYzSsy455CUbx5uab1MzLA1l9bxJAoDRah44Ff56+JLsix7BIXXf
m8zPgo1FWohzckk1BUIwPCeOod7DlMNOWOkDY7W1RiffZIlVHG1cW6eiXZaDY3ZUp9WMo32b4e4s
G1o+Nonb8XAPy9q4r+JweE4tAi5xyUmDkGJzDYlJ/xShfLUNj2MppkB9UyZG89WjG67SECwZMG4p
brkNVt/txqvHjUH9Ik9tKuk8KAvRqoRIgPWymfcJHIPnJIXBjbvLCKq1WbbzXgMaL02UlC1av9rE
Mc/ymsPWG3M1AZRZH39Dr37z+6k40h5iruzYEY9BOc1fwdygZi9RTYtbGsLnV1SGzVo5X9W44I85
qLi7/2WIEH8dIijVDRgaGWZsgME/zUok82m0Yr95gApBjNVPm2wrS1SmmpYriK2V2oQ4D74oaxwP
lDOyWhTWR5A1cDlje5u6PKYMNvaboSnrq7G1nLexaaor9P/80sQf8G45bB6umhgx+7JNkgBSvwCZ
6ABnTydeyJK38BCHqXtjiqTZtlPJOaEowxMPbloOJnu+dBJOUdjq1abW7yyeC+N+jFvvwQCs/VXC
lnJXVuUQKbA7rm3P8ThvqJrWXpgSR0DsnJUYUjgPYvc3Vgg1vPVtXPIJOJ+RpmqRd1XBDnklQn1c
Aif4GoLxR99OvQfHzputNUUoeHirT9lA+8JISx9kwWR8jukATVahaxXvuD1y76IvFn9ksaNiXqQU
C6Qxdf20deM8wSDc2FFBxBHeApgP1+rxZWz4hSrruY4cseqk3eRH31uK+IjpOd1AaeB/iDhIRRuT
BJO3jlhSBBATOelchiZ4V7+wYcU4irNUayZZRbVRwm8cV2ENlRLr5KqYOEL5lO2xXeJwxRhjHph6
uLRJeb2YGUd8q0LV7Fw64tZl2ADRazkwB7S9f5uzId+1KauWgYzXxszVgmm45yCXVN7w3KfFu0/w
c03/XfMWqALgVTvrWi792oU5RljC1LpL202M+5Zk7FHwgQVaDLAiygEkrwO3L449pUwfbIPqDwf6
CucsgLSrauL9tPugvWUCgKdKonM1KIYtr6hwgZCBe5kmgcN86uv3Xp+pqyQsYLb0mA6cpZjwshdq
YG8Tl8e2gweMB9Ze8czy70q7HZ5NQfOhVVn1h9u1IN4cTraNYGrZtDCMOdrVonuxMgZ5EuPNNa0e
AG9wVtYffVQFGzvoOZFGjtP769pd+Ix0sDnZNwv+Ja5w+VlXE69KudA1yKkcnLCzHKqEe5FsJGqI
RZnjagr1rSvBIbpzZ3ANNGPIV1A0wUkoxtuOze0pxtx2kc5+dfJQOfctN659RXZyXQfV+Aw+l7FK
zek+0JM3qKzmumTJffDZij8F7GC/KCeJl20aLM0bpqLbcfKbb9SUMOaYLsiLyqGDUCXaU8dfWgE9
vDv/1JOjK9/g5HBh1IV+D2xFQbX+qE5MsjxIcrWh5Kh5d+U07Ka2zLxVZiprC5CEiVQPDelkMjgl
kyPvzKrlnakBen4/3wObKq4iPWPPl7nN+kofNpinbY+XSg+DNdTJyyX25qtpRNU4X4bWxOjL5S3N
wzQY85UTM2na3SzvzpM2pJ2CX4XVmieYWDFSF8eiEilyKg+yIvCC0xCR3D+PZQaYiW+9I5koEHp4
6bWAsqTBvMsbBnGVJF9tQCXewscNdyVW62ilJjSIIEY1IIqQ38vGmUo6TPKQ8yGPwqGm4kQOI6JI
BeIQjwtOj2nhNzI92glh1PARrEP2+lbkJcguuUk34UBfEFQBxkgEE7WtSj4x8VS6N1bu6YZj02wR
HMaOCrsWJWZxcvm62DBv2H4r+RmjtG+pxZufKirZV5HVFkdj5KKALMZtjUmKAhU9IesmnVXQ+RW1
ZkvK31RaDNly4RZnC779eW72aQ+7mnI0s6rGb2CYxg/T1DTdyNdunqLkISU7E2LR+dIk27BrHEby
qhbRvSmK6tTUVs5+1glOQd/J11pwPKIlBy1j0GcUBfsJVz8nXOJTPTd3AxB5XYT1+wRTb9OamKeU
z322VsTvV4lLk7FZ2bwheT6IbcexdduxVD/0VHHA5i1vZatvw8CIO+p1C5SgMPU5a+QtXx72kgAG
m5rHRKuNSmb6KcDB+F0EXBLOMrC9lvR1JCKKb3x6alkC6+sndzh4cSeCxMKvQwavOJ6PFQG5kF0M
DPe+VCPTO+2F0JGF9Xh+Noge6Y2SquTG55bPvI94RfDRufFjw+VRoUL2/iGvsJxz61G11FKEJV0X
Ht52lH3e+MTLxCPeJXC/A29kiDB3nAsT/CJ+d/icHB5K/R4QHmzeOqASza5dag5FSnA3o17ueVYc
T5ocXcSsC+vRKDFDRNzHXusugBruQXFjbvTWZylm7BGLAotmjJhlyiabEDI67iYNRCA6FIkjcoXU
Ey2tPYfMM2mox9x/gFrKh2I2x/od4gTCoEKrw0bHEa3nwGJ78PAtRD1Y/GcUs77NTmS5gf/yqQb/
FL8wTc14/i2d0qHjjum/BcreMiw/sW+in4NQ47weu5EX0+T2lox8jnKa615Mb2w4W8OkbAxSCJNC
pwAQVKZHjBPyQjUF4o2+VdomL0qb2/nNEljYJsklojbQ8mlLoHOrhFGVz2SLKlj1/nzlh0I8kq0b
fvi64hRYOekYieWETj8Ofyxwmm9d2XLkkOz7j1nFhyxtMCFafvU+ji6vGj3Y9tEKEj4qY85r0Bcm
p9BRyVdOJYQOMV6zvy7MOuTcMrg4Rg2Tm6yie+q5riO8eng4NuPAGz4H+XKVW0iZ5z+eP5hzmfGI
MaiG/HQVz9SGh8qxWvrpdrKMeVcmrOGxLfKBTh15EfsuN5nR5cpmNba4q8VNl6vGWzgJK3oipi7/
Gpyl9rbwlPj9tEDn0zjoWEwEBFVL+k4lR2FWjsOeAY7fWNHrnKnDEDhv1IuRG9UKOBnmZju4tLKA
+hqCiz6CGfz3x1WhT6N/VvZhyMB4IVZHRQ8Imj8r+0NtE2PJZH9wwP4mMCEG98b3AKHFsPovZodb
WxJy+O5jnKF+XJdw8lz7QJvUexxVzC6VLS86G4dopRr5CjDeuRnZ+j1xS1h2/8sPy/7kLz8saTu9
pXbJ2/38w2I0zP3RsLuDkdpszjp6pWa465hQs+TGGBhMUCs4iMLPEI9533G0QsrQ3aD1R9YgrZ7f
7L//oc5biT+/grbrW06gfyjf+ctuJCZuThgh7g4E5ulHDKmu2nRshSFOGeO+bYdkw/S+bGfbRpuI
/oe9M1tuW8m27a/cH8AO9M0rwZ4i1dqS/YKQO/Rdos+vvyPps+vY8i476jxXVESFd9gSSRDIzLXW
nGMONNkydLw7L1GVnD3mD9nETWUVLqtB5NRfmrTw7n03bjasshwMNVEzTewd7bvS/qep0o9DnX+o
VNAeXL99iEEwiN6MO4RJsGIca/0+1sz2GAX0bejcc3psmd3eY91jEoGqaD2yJn7sFnaRCjh7tB56
539mL/9lSP2BIWUahrqL/73445x+Bq3zWv00qvz+Q3/bY82/GJYRfcIoMrjq+v81qgTBajN7CRw0
0i46EJeJ29/+WP8vTKsMuwiLdZlNGbyL/5lV2sZfKhmHeZ99ZVJhuH0zm/zdrNJ4Y49F8IYIFdsu
HlzdtnXrzQpDFhcN1KIzThUHmp4EWhyC8144qlYh+sllkpUAu7/JlKj4XTpXqLObJWk4nAWN8+ql
BNQadPYyeGhYudAuISS2GeSfYlMFjtNaIEOFlF3mcj9c6bvvz/CPD4h6Zz882fhTecM+l5bcAQfr
w5t37ncDgc8Igk8Ud/MDLBcNJD2Ho2X0dDYYCFV/WI0t5Yx+85KkJBlIqzjHuXybbya7WlpYjQbq
FPtVcEO8mpahfjUMd5fZtOgYKrVauzeETr9oaoN2Dgd7JKwDx+YYbZ04MepD5DGPXMnR46pUbjQg
Xund+c6vUnr6dTWAtVPntsI0ermzo6o+ZZ0RCVrdFa0qI4+ECzihRXiJV42OG+oFrrXmjvMD+dB0
mAzpvPZVU3eExPq8VJBEY7wRoP3L9QQZBr2FqxHd4fKNAD/ou2HYRviKyTxnIigY27XhZBXOq7CY
8Sy2FoiN7BvjArElT0MvBpe4oYhTpgX1zvXELhgYJLH5ZFCmEC7udXy2TtAE0pJlvosR+aar2Uz9
GXmt2XwwRwj9HP7MNrlFnMI7utolFjLK53eCETPc6VZjjzBhKnUns7Y98yJzEpm3rre4zYvJoTA5
9qLj/ovR9ISaqYIRpKg4+FmFOT83vjFrHy2z58ql3cz7Wfp6rg+iYdwajjivZRi5dHZWRTPyt0iH
eXdYYBmYzrKlmaDpsFJUEU66TC0q1eujB56GCGWdV2Cc0fthIUZoHEgF5oRLdu66Td37BAEt6Uwd
CTcbot/5Fly777uXhCljs7exfpQbrqNF4EtqcVlScuuZGjpsJY+LBC2KrNcxjRMY3SI5SvWVeAte
EoINwKNMjVWfglZbDAYYPSopOY7TOSHy/h6RO037bObhVR02n/IdX+mmI4SV0zzjIZD+LplTZD+Y
6NwjL14XTks2lDnNyxNHCvhbTgCMtMwiKmPpDAy3st45L0vsvtdGz7hMYwOizMpxdE/UCWjQbT9M
kVq+VjF8msYi05bGA7dsMnEcGaex98Mkm7jiQJRJUoaL5tAXIrb0PaFVXX9vpmTwrp3R47aBpcXl
ndLSFbd6PzsWpLIY43lYDq1lwIiy/URauLVtjVTncua7S63Gnr4t2TI0H/hjmX1ryCJ4SEuCiDIX
/F8IusR57Wh3DGFSB8YTc36+HuiarbvS0GW6dN5lUTLqq3G1jyYPF/mHPJR5U0/RttPJVH8hrmt+
QBrBg6Chfpr3qYlRYZdznj05TLMwm84doUhjRu8mi8z5zracdj8oTPCNVQ1ceq8eeBV3zvHEGjxt
wQapBtcFhxP19eCI+kQ6oCmecik17b02eLK96dEhCQhCzAm2xWKx/ErInsG71NbL/CEaM5qYtOyJ
2xgt6yAJiARptpRcS8EcOSVOc6L8DIKYC9HQrd1HhY9uwmZVSY4QAjnhX2/kfNb44mrmHGLtjuqh
6AUFDCBoWncs5rX5lA7YVEI0ion7Mhf+YN5mYG5amgKkT332rMm4JK6fgVFVMaGIUONs3mMlEdlH
1Mw0BlfOwNDOgsScPwtWCCNhzCkdAbiqqgCVzrEGfdsrYk1s4Orxm+jgZseu9fjO+0IYlwz20/zs
D1Gbf3W8ykRejWcatD04etO8Ldl/JHrAgd7eIapMklBXwKJ1/ZCYmF6B7HiSWM401hmrS+rMNPYv
laUHL844RGEtjUdvjOcpNMp6eIcwQttwRE2IK2y60Bri5GAVQYTmIQJ1WqbjtDIsY3HWCfzbPZZZ
d0I+kbVa+hwn9tBtcW25YH7qRuH7C+LNm8bX38N4M0Or1D9qFcq9vqLDADe0J9RjgoRl5Gb8qSCw
5euM3YWxp6hu+8K9GSbRLpu8EPM9WWXxR8caq03JJrVm8mI9kIRbfTTspNyalR5HoSdLclx7T9wF
MQYQD/ijtTJlXpzTJi7emRkS5EDv+q3UyHbQxnkOSbwmubicmtuxkOWNwyB2M9BRumdZbz5mwZA8
jnZxN3n6jEK87ZA8L+1MFnBd7UaQfY9x5xbvptLu4q3oK4YwbGAwmltJ7nKQb9H0IF9siYCg4QSp
Mh2t+olNp3mpnLJJCJHrKtR+ev2coFzi0uIxWvmug5/C9YiCbVyGadB9sRxDd/+WCpJNC4qZvSmz
eEv0hXlxYmBH64Sw74XRCseBdQc44NR2Zb3zi3YpwozMlYOH6nsbO8Z9FtXNTjG21tAhmxcaJ83E
LjW6hwotwLhZSm+4tL0dPQZN4u40wAVbh2jjUMs06W8X4sAuWtK3JxbsZa9X1XKYNCM4yD6fSBER
IuyVV7Idloy+WOc+jekov+h6kZ3gnsiTqERQ/KFmeFMuciTymWvovlJpmaoQ+7lcXCAx9GDT7SMd
M/Ywjz4WsvMgYp2rZhUBaiNDskKtHPmzjpVs3v/+TPbLaRJVnsX/DFZDdMYKmPqjEq2tS8vPCvoq
cw9gK6+QOOiTxS5oa9QnTBrrU8Qy84dXfaN/42Mjr3awxypdmofG+udXtSOZeMnkBMeWXsUHJCis
TA2GMP8POjscuG+Of55HQeZyXufqXkM3f/x0Y4JCogvi6Gjn6oiDI55NQ7W7nTlixfr9pfynF4OD
Q9nPCR3N4ptLabCIaDGn0KNfEBdXq7YkwdxFqKVDsPn9S/16kkarSMecYkAn30FlPvz4udo48Bpt
1t2jRTD2paKPvXMmpgqd3xPL5zEg+o9fT1mfDW4T3UWb98ZkbIDlqquidI4S0sz773tglSAPD52q
4zjUpQuX9/ev+es94itzdeDrHipQ562xua7sVp8LplXDkIr9NNGwmo2p/u6S+LdF+z++igcu2FVu
7F+mi0VkTjh7OvcY0xLdL5ijd56/TP+Hz0JB6TsEVarE1Te3httbmKA0PgtDc3/tpnRuaSz/H74l
J7AtFKVUO0pe+vNdkYOzpM1XO0czok2OvJ3vhPhPb94sUW9c+mYe5R9Kul+XD9Z0HmY+lm3xpzcf
jMCeaJkK1z4SFuC+GLSUj1IfOYqQshZANl0YULmdZPH6/c3x67MGaSqwUPLpFjTntx81YCily8Yx
UTPycEVkVZ16vJdrmTE7+f1L/cNH5OYgS5czuArMNX++qh5KJV6qNOn7qk4jYQon2fXI3mxumFxV
cEAw/yTd/afP991jArMa8fObFx2ZRllJ4BrHwm3Fvipt61DofrKj0Pnjg6ZaE29WyYDuBF4X2ws8
/9cnLfGFr/M4H6Hr0SrOjBLfs+PpxQNBT+JSI5CskH9wTJ4nznUTZ62O9EcUMaSfdTbFRe28MiDr
vhg0aDl1StC9d37uEkv1++/in94prQ88IhasY8NUT/MPMTNV6kx4zpHDmXj9aXdHDBdUwHm3IuRd
eeUCjvW/f0nj1xWCaFKeKnZHlMy+92atjQv6JRFbzFHzNc66M2lSzQqXMmoVYbBjESGv7vcsNS7t
ULQfaLCT9WSlwfzQdmZb7NoYBMKWUxIdaObGyfr3b/CfrgkrJX4kw+K7e6vy1ls0yESAO8dS+hy6
dScDDIAvvysw2dOx1//Uxvnl3oTzpp4GWjncoojtfv4S2rRTh/5FHkkTt187ZvPgy9qK23RuqMZ/
/+n+6cXoG5HK4gYsNW93AV+CEI3bYDnO8TzfZRVqSjQGVDmO3lAl/f7Ffvmq+WQ+eUiGjtuA5ezN
U1cq2GEX6cvRjRwKS6A73Fk8iFSJv38h842oxfRdlku1dzt8ODDxb27kwkrS2QWVwwYuyILTqeEA
8fhdn7+LtFp2pyYb6YTYMePJZEogyRWNZ4kVyFy2wbqdH5I0p0+gTRRLYWcwMpeeEHtdc2ll0fWy
tjpZyJTnsNfkbjIJ9e2BbmPy/P0n+fX7AQcYODRMA0ABv5xE0gp1rVd23dGUKNOnilhgZvTpLtaX
//jQAwCOewDUCV1ez3q75jMxMftxZnApdNdiGJjx+VsYFhvNVFHK1fzH/qHavX5oWNpsa55v8ujj
S4Gx8vZbqmRpGa1w7KPbzvZX1zXHI7654P21IeJ6HV2dVhbOu3qezT+sdObbW8TmlclvdwndwUbI
SUgNb35Y6+yCfD4b0MHRQENcSmR/vptjlWCkRDAHfDr/EzKl3F6DGzC6SxDXPIEWsfJ7kFkoFkwz
Wx70oaSLKHPVr2mFp871g+DP1/mfKN0OJC6//87rF63iN+Gk3QdaTCKukRNxdO8QUfseFAXbncZm
sFt6AQ90FEvTrZibznfONNMa66Kcvl9O4yhape0Io89HxJefsSDmYq0DCr6f6DZchNtru9lO3bt6
MTS5q4E0IbnsUfbqYMaJoUXcWIWd5wwB9GnR3PS5jS5X0XSRVi2tpICW6RHFjhEyzndA/AKiALsH
jAxyKb1vHfT9qyUhzPPMGKQbIWgyCuPLJPycpriGuicM5kY1Q5FXJncjvNJ4Q8a8rA+4oWl6IwuP
kr075hQlVSv5W9mSpn09fI55ROclKNS5pm141pKqcLCaVB2S2tyIBYX7IuYAkKuvzQ8wmcvkDuRG
Ud/kcTv2953V8YVAyeLpro2yycFb6OwXYuiNdmvoLtnauunfxOQB5w9eY3Rf5k7nUyCkdeRXsnEG
+yxa8gRCAjH5mhGu8IN8dOfVYZokHwmZggadm5l9MyqpKB0NFL2Eivf5vHUb1FVr+iB0rnqZ0Aj3
y8XFPUg4eYnHA9fcJzS71YHMoEF7nOuUl25zAIvrQK9sWjhJYXXmbTWNTv9gpFrSrXNul+SOchH9
jbF4CDg1jXHvOOKczhluKS5mA2587Zos4Q5QxeZYVSMlrulNqXdjj5FBDhuSlYh9lYyrSy0Kelp+
M3RQPApKSKhFAV3GeNBn8WRUjihQEZHse64S3zUvWirYG67nAHr23H3IcWg1JG5N34yJHQI9YsJm
H9r7Us/fgl5Gd4jtZlKMVAvOKQbejJVg+rEz03lNowSLaTd0U7P//lgRiqBmeay9k4ej6LVyUlpv
k7MYTwbIhXRPt5fevNnbLOPCdbiLWl9pC5LC4bqaneqZW1k3fFpSLDTbmSiIu++jGYPc9six1EEi
tjnb+bVnv5ZGpjqxgvY8pGfKH4RxdOCv25/nDjQZE3pX3g0w4YHQWPAp2Zbxot6dSqwp5B41mgoF
X2wurI2dzdpmAZnu98AkeCOGTu9kC96+e6ik0c4fh9mzCExGhJ/nDz4sxeHszAUWqCwjSnvAzLR8
9TUmGZuM+Ab7fjEausDJwtnY4vmbvJL9mDEAwWkJ3QLuFZtpDsx9RBbeMwfznPggR/SIRFdFOjbo
1KNIlvTmtcLJjoXo6NYvBU1JVC2V9OkIgO8+lvoV50iHvPdpkMlhzKbvO/5/56R/mpNSOlHo/Ps5
6eXr9P+OX0X3dflpUvr9x/42dVp/MfF0vQAnmuUElBD/mpR6zl/Qyzktm8qb+aOpk2mo5RoMyJmu
mvSelNnyb1On/xfuS1oo/I3OIYxC5T8YlCK5eLN94yrlRMK8FmKyR/X25qBqtkyBLFr1exT/qUXL
1Oo3WEdFfmLC5pxmXbTjY+x00bHW02TA8Fz190mDhWCXIwHPleO8QPWYB0zRiOdFbAD90GxIVohh
V8JlHTt9BweNTmfQZshLtemC/SyxMLVE0dNsVs6LW42vBRDxmF/1NLaR89jntbzvRPAEbZxxZNXk
9qpG7oSe0EBaKQi5PQ+Tje7Cz3zjoXNra9U3vf4S0GZnCqJBu6yqKT8CEus3demnIUdJoKnYpDY2
uqRLOcNXNTTDeIikqW1KxhffOlMAFoPjSijwCC3lwPQD2r49582rNTJ4klMXhNLGGHC9UNfKVnjJ
J77/lBW946cnYxQHJxfS36F+CCBtlMNB5pkdetbAD3bO1JngNNlkVm4ZlMHzmMk2DqvC11+wOcqz
24wQu0ykdqWOWqufOgJ2tIFXx7w9kTiEOqhL+4CxUm0Nq4TmqLOCOY4qaiJoYS8yf1DbZ6x9GAYc
onCcSuUPtIwb4XeBvpsco3i/5IWHzCIejBfi5lhD81nntxVQd279ptC+yWRSFv02OqL8Tr5oRUfH
mrbN7vr+OvWuuLMVHYr/P5iY4CsiQZG90W2sQO2IodoNA6q42keJl2K935B60G+Y+A4A5frUvIl9
g+10NfSoT2/YP5KEaY6Bx9jtemFtE4fh2c6SVl2vskhqq0qr86O068MoMMOv+mwctn0KjAXtmO9u
Qev4+o5bRUncSu4Fv8mP2dDBSa7NNAw6UoI2qMYxzaLkfS+Yqj4y819e2ibpbvzKCp4yysRtYjEy
g4fXWseKCc8JV13ynOH+oeu8OCet4cv23SxnztY7aTjWfMhMkqfnSLOrdvTr7BV8nH5auQFwtjmD
diqradkh0w52RWFa3ybX4gwQibKEmwCoDYyWmaX5Nsj0HjJgQWgy5JsCNiGwwckMbWCqKcMGUXsZ
uqi8e4iQ96PPn/LQYoKNeEuPzqWLzAGxw+TvDFIkt6JILFy3fr4rfXb+VY4VlLiDPiXxNDf07hEe
5wuq7eGmdPTnyp8XzANjOxHMOEiN2QnTlTJGJU715LpbVMfEpnhmEw46nOkY+y3jysEXt1IW9R2I
l/K+gzixnZalvEPOZpD/VuGBMNt4UyI82EtkXhszsOUxsVvwn7k5WeFUONa7GZf0yikXf14hBuBB
hZBPWFLOg2HSQeMgF+XbitoG51ivRENRxql16iApkGh7HqDR3dJ2yE8VTMK73onNDbL+/qou0jE/
MavNVgBT7ZuCc8iwnmbdexmllp4jw8CWRyLKV8KqCdbhq5cNpseKymOi0VOD5CGd1MUbws+8SiQQ
/lrLxFztkaa1j22g47aYRiPZDMlopcwJK/luhku0kRnE4NFC8i31pmY87Cw7s/WwC2OthCok4kbX
NhUaAaR9RY+FgJnKBh2Ag4yQhcKgRTjp69HFjjJFTX2fMOR7Dvj8FkcWSXoqdg3iiVwJvXqIsiTU
FnzAjH/9vF+V6gS20tthCBkl1FQIVSNCUZjJk+uBqA5ngqtCE6n3aeyzHH2mgPSoZ6abroh5xZEU
jDNevrgKp4XADKm3G5Eu5oFMBe9SL4P2lGM4JtnJREcbTHNm8RJFj3LSl+KOWiI/ehUNR1SM8t50
YaTDFxqiD9eVpc376Fswl/mxqHlCUXgY+venCMUsllS4s+9xrNEJ1nSW1dGsR1aNhR1G1G61m9F6
EhhbmDaPw2Q+QAfhhfpEzOvK7Hgn4Iqxp+qM91fJpAXVhW17uXQir5d1XUtEBEMlz+hFnf8yhbjz
037503HJoMPxu+PSGRp9TeX802Hp+w/9LSsL/tID2vNMo36CyAbOX8hE0Y0xxvlfNZn+l2sgQ9JN
hISmOkD97yHJ/Ys5Fscq/oEOdNj/z/ix1pseB70NzzRsXQ0lGFzBPPq5zSAMN2tVMNNROvpMKmCB
n6wHMhqZy6pxbQiqcemhNHHqh7RZFH850MjCQbERVsGQbYgx1B+zPpfLRphzfpuwJecrV2OUHnhi
N0OdPfbVYKzKMcXG6/isZLg2AxvtJgoh4qic5DSCLAWOTabjqjaLmyYR+R3oZn9X6kGyiwh53hHU
ZvdhXGqoQfEw7WSaiENOl+08EHm/lrJLNMb+NChwVuA7IvzNfU4Hk0xorzSzcEbcEFp43naZZvZ7
zI3RQ93aNtHN2jQfBv1Tnsv61csL/0xOWcSzOPv9hn+AeGp05y15zO7tFM0+nQM3KAhBwrV14KBn
78mz1T5PtWi/eU0a3FpZ5bOQlOJrPBOsitenMe7SpBl2aNLFg93Z0zHLOTevljxb4Fdk5teMhSDM
HNQmqMIt0rwQ8VxivYpPHWTZz5ULNH9l4Fm4aLKtyMZqX4iWa9G6KmFL4o/vkqbvH4Ogx+kBD0N8
UoqhF6HleRAOjk0ethsTBiargGa1XzFOoCm0MlUwS+IEuRfSoYLFd01vMe3pGdKfyZWuik+Ev/b7
QGW+GCr9RaocmFQnyU7GzjEXfQOgl6QYyAxjSIRTt/WgLgBqc1PFFF0GU/ClEjMTpCpxhqs08NtU
Do3ZWcVpIcI7FHXp8kFVag3aOZJ0VJRNpkJt5jYqnpgFJs95nyY57IcGQucCKGIDxiMz1kwDiMqh
C0psDjrp/NAKsnTg9hOrM1wjdqD+RtuE7RATz6J34aTCeOBKgRZBPzV9g0lKWk9Dlhu57wUthyZL
qrsU5dPKbhfvJhY1eEAQoStT+OW56bXsxtTooYT5NSSovgYGOSo7KLrGCAVDbH9qob+jM0dUsvNU
4lCNoGcvG0l3AoVhvMYUZVzQfQT3cbQk4URwEYZgjBXgllzhXNIiGD/jBMsPupL9TZmKPxpVEhIx
3/NJyp54pEwlJQUqMwnOAvFJUauilAKVqtROescBGoLAw3iNXRqX3PjQB0VUhRiThntjqNqPgkZW
GDST8ZoTEUB+0tIvigVDAjWewolqxA9q5FMkuQXXCKjoGgc1qGQoa9STU4ua8BP2WbhbBkV/HHpC
kicVV/7HTGVM5Q4U3AMNseCJ/PdaA4ynAqnsazhVo3Kq/ITEKto2wTuR2p+A6TZkaRHBwvF5+epw
hG25J4y62kR+VJFPMRCHVQgVjVWplKzeswnMwpvcHHyVolVq7MWrXmVrKav8uunFPWMajq1Y6PsN
roiWcFJyuXyV0AWfykXbSWrXbDfp2k6CgUKoR+NeG97R0TsUe9fIL6HSv+prEJggYiWEUKDvRvxa
DybGmV19DQ/TrkFitif0D6ZKF5MqZ2w0dSLHgmv8mKeSyOIFDkR+jScLVFKZuIaWQcDJnvFvE2UG
a5FYM6kSzqJr2JmvkXs2XiPQbIYE+1ZH08AEhIw0W6Wl1dfgtE5lqC0qTS2KA4LVsmvIGsX7uNVU
8pqrMthaoiQ+LHZlnK1rRBsVGHFtlkP2QBiQbnebkCQJh9JsyHbTuvE4eH0A+1RvHjmZN2vAFdNJ
uIQeQ+0E5UsOsq3CXkYVjRzglabsIpclU8HJtWG3u1kvnwCjDjtQQzSHmSuNSE3RA3GWJIA56AE1
MuiXXyR6sHIzGsAPKP3KjX7Nb2bqyeFXNwpine2idQl5tgUpk894Wkl/XgBe5/qLv+QuHP5EWCom
msqMzOhojrSVSbbJrZGhx+PMJR5cUC0PdCfiO5bFmUl/Lg+UFO8du6oeWvoID4PRRUQ0pFn0fkKT
gxVb+MOqouo7Kjv+e79yyYkBbD08+GlT3enDXN6heAb9H5f4i9LcphVfgtsdQepkjohZttnywrlc
0ssAWHfb+l6b4QYsy0sW6LxdNyefsSsSLgxddh71wCSfRXTuDXJP91bi7zo7ThUhE5R99Gj7wj1Q
UE1P8aDR00zGKPlqSXhq1RWt1ivK2qJ4awFG+EepGGzUCPrnRnHZpkU4OxTkGCEVtY1wMQBustXk
PjaKZZvZi4k3tB82bQ/ogyKQ9WhQJDizhyYOQRw63JTdtQVxPo6ixkVXgBwMY7w4BKPVRN2dxVzH
RKYo3tyiyHOxYtCp6/kkFJcOZ5nYs1x4O4wR2m1+BdiZ5uTcF4FMvpA9mO5TminaSrQzwnVH72Es
KBaemYsJgGcQHEYDUh7AUHyiip7H8wRIj/ETAYJXvF53Re3JK3XvCuCjjGrvJ0th+ThDQ4NRrL5E
UfuytrBvB0Xyk14wHzo2Rtqu5nTBOPVZV+Q/o1MQQKdz2hfoQclHnYoNXgy0QKaDgAPTK0QwEQoo
SAHjhKBbvG06ZvkdNKDpI0YxgjJ6w/1gKi6huUAo7BO1aKLaMcHzTZMjN0KYZv1YgTZEo4tOckz8
pEEPp+CHOoDiJETwF3xIFR2RUVnX3rlXaKIFMwC3oOvmUA4yMmVvTBdT2K75Tlwkgx38Ihs/V75m
TPcowDPONO/I1lDMxoYE7DBB1BmFWTzdS8Oss1Mviq6k1aAlL05jObBvXR7xEDmu7mzEhKmKDgFI
KOmeDWOex35Xx3mqD0duWVNQHI0VovVXONwfOPvOz3muVZ+zcTYJFBy8JwizzRHB8xPpfcsGo095
8NquCb2BZEWvnh/cgr5CNHzDRvWa9e4Hb5iGT+jSOEHYIGpoNQ0fvEDL9q7nF3cwrDaTXWo3fDkM
DgR+9IrxzTdLOiTm9Q3ZvqupJfyVkj4t9qJe+nvLmagLMVglpCmKII6ffHcQm1Ka8j6RnHewpE5O
qX0fmP634/znEkr/YwlFFZU2zdsqSv3c31UUNhtaw4x8LAeTDZXUv1rOATYbDNA/NZstSqq/m8v6
X7hvELCxeKous+P/J83lN1UTE29EKOxVnkdb2aeE+rlqGvTeT/qReNUWMsMZqfayszLlmiCSmKmw
Hifi8zyM7efGgIb2Q2V59w82Gv+N5INXdwI8nljkLCugdnvz6qmXtk7edLlKjJZnL8bAjjuZ0ZMs
EZU5PZbevlXoPDwpiDMMXLw2cRnA6Gq7Xt7xXEG6Q2kPXaLOXQzagbEwvMuVEp5DGOSzRUNQ0NDp
NVks00GeopT+xKbqGvo7GF3OAV2WPe+Smd2S0ES+XJllEFOYBrcp5AyRkKC9yijQHrA/eECAsKrS
42Xopgz3VzQa5CF6787MdXMrPNe8TRqtEWf8VyuoyCvWVa8KAMhhQZRrrNzE1qpmXyxA0sWjEcmB
xNA5oZe00CT1voyxFdOhCzzNfK8yx9NNOcQzPfs80ZwPiR4sQNkxN/fJqe4tBtyrqWyb6a41PdW2
jf0phiKvJf62zhcjfphi3UVHkZetTQ5rqfuULGOvr7VEt5wDGxj/Emh+4L3MIm+qHcdgVCMwzQgT
Wqhhw8josG0Yky8tH7i/a8R0rUo3orrHYRV/KuUS33Kwqzc15nU2Jm8hCM6IW/9Fgpenf2ZM84ax
LkArV657/ktNuHHVZu148fyMcibXY2tP2p9BKIhZr6coGl8EZzE/KHZA3xUFyGdcGmwbMZJfPqIo
O4ly2rZ229y1eBi4YRoPUs2Q1vTYguh+JPz4HZVL/qInS06UbZWEFvYSdbpxvmrVnD2gVJlXmJPb
Ndl5wTYBXnDo4bd8AOjDUsskcJ16ojoQ/9Qf7ajYI+koHmDW5vfjjNwcpXPshdXUwtebCIaqK2qE
5QnP/wgXPwi6T44y6pfAN9YzRu5DHrscCae+PKFL6+AA2mWI7ah4V48QAlrNSMjbqIPPLhAqYqEi
kd2NWFZeY04HANqaRb+QYEJUYp8Z2hG8BT+16JV+LzoILxP4tPeWWTxlWkPIGV5R0nDt/HNqusZ7
1+ehsidy5IEA2Yc4L0d4uTO0DotM46jzX+WcG5ugIRYLdF/cvwrZbTLJ2NZIJtrlzXQa7cS5LXLC
HqxRkkDmxlG9Fwx8D5hc3DNsLuPDbA7gpDhpot2Y+kOQ5eAK7IXyHVfSU4eL7daanHqfW6V1guk3
X3CHMEiJG+e+aRLjAvwkIw43yT7wjRa7eR6s01BTjg1VBRlG2sXnJu7Z5iOiyo6psOQdfPrxpuzp
+uIC4WQeNb73sGQ9A11NI8dRgx159hdhkUGou1DFeCT2xSw4Wjd+mh7pS1i3gz90N6Ow0mekCvjV
iW/Uz00+puc+ydunIR+mxzR1myNOpGqjwb/8QM2cvRej2596pw60Dfkx2VGXlM9bo0xosJOccmjk
PO16qcdoXwJ/y7TO+UbyVrtDuLM8zxnAgzjQ2OmbEjZLdMbeA1lmSBhUBdiWjCo+mEFzWiiUQpJQ
VkxPhi9DNTGKz6tir6MoWxFTXK8No8NZnFbe1kx0kolmt/2ED3o46e2Ubgt7YcJW2dN9VjtgvXJ/
2ddisO6Rvi4vQ53Kz7j0xnsuSHQ7o7Z45qRqhCPBD2uek35dl3MG+4wCsrEz8t/Loc7fNSkiBr52
nhZtareBlzdf4D71OwlqidCBSLc2s6tCl0vR34HcrEyOf4siXdIs9jvH/CZBemkrHU8itzK5BgEO
PHAf4zmJyrtm7IOLSePlBcJusZNO0G5nWvMjLZlUP7tprp+DPg8uWl2a98s8DmwU3YJLsjYK0o7n
26IdGtBXPKhIsGN7LeGslGE09fMhRepybGpAPgje05CLUZ2HtqfjZ7HUUJfjb2Swb7a28egupWOG
eq9FYde6y2f8ZWRfTBpBCSuGhtm+W7r2U0722owugZCeHEFvW5sfM2Tth6JzUFDSd3oyRNY9xB5J
LuibcMHAOEL8QwTfu64agsvsePI8do322pAcw45mTA9FWpPfwtPj3VTTtHxhMJHRtYlbZ19VznTU
4nLcRZ0xXkZmckd4PsrT0rbvJ8fp7hhzROsFgtrOSufknp2t+eASjPLJ7yvv24Kgpli5fYeZMIi/
TPmcKYhEsIr6ZjvV/nBa5s5ZewYpLxq88ZxQiE47+EaeTSu9K8bXpvQNolcZE8HxkBo6CAZH70mm
Yqjr4T/ynTKNQodh3LfKRuPTBWP77MeV627sOi4/WXHs76p2js6DEfmn0a80MEqMDpLA3wdDDhQE
agX7CY3T4tLbenCbkQp1zg0mlYPf1UdSafpz1KPlyOzcuUwFqRsaQa3PPkRhBt3Mt8n5AKK66qxp
uKdd499ILVi+Mk0thlUwEBS1CrjGp2LqtackccCtpzVLT67VDLU7LQOqOvUNPRYZRRtIRDXEkcq6
pHpUsSzBkMj9YiHLNnJIQSFwRt0TE8N6MyCLsDSoNufa819zJNhbPbVeMVnUZ42GwqMfxx1Sltki
CjCwWQYXk+6H1EM4Cmf1BWIusYyd7AlFXKpUAWXN80B3moxtJuoiqeq7Ojatd57fj5vZ04pt29bO
TnOzChMeoij0dgRr5ilZpbXVHBapd/ceOMbPjGIKyvq++f/sncmS3Ea2bX/l/QBk7g5HNw1En33P
5ATGYoro+x5ffxeS0n1kSkXdmtdANNGkzIhAAO5+ztl77WXbj4P3IK2k2hd1q/YCzc6jxbRK+7lR
6VtS0eFoqGHy7rIQLCXSyNIfBSlpQTOu+axaXNVCXnXans5ep9wdmqr694hYt44e8Ogdg652jviW
K7/N2pkon7kllS2rbtdY2iPcOXWcIF76MDNIeB8pXA4BaJgXzgLqcWJ0OK/5S843Nzf61xyi8j5I
q09WnTk7I/HuGAe3pKqVouPcMdJbUix54SbpkghASWOcbEZOyB+0TabMqpL7GlcNMSc0j8az6qct
fc/xYk5dQCmhbvd5klq3AWfTvYzZrOlt6GQ/uo1Dx6NeOH9MLMLXJpSHbVs3z4WAFovvVDMwXoQ+
sN8Ve+JgwQN2SAGMWDpHBcPlxpEO2jHhxK8c0OwWTxfT1HoOjn2VBH6IRkNtHNnI9GRlIdm0eF1v
x7IaCA/QE6msjig5vg4trjwjHe/thlR24kjHky1mPHswUHhOEONyc3jOGwffiNZ/qg6pYFlB5sJh
euKkSjGpxPgwiCx8EmmZPWnFGVCTCkRQSVDXN1XaeRdLanNaCa3gJJyKbmSI2R6vOa1vaJxDcIoJ
JVq2WAaTc9J5Xk3/QMY9R0x6rXmtwvZ3M0+c1sNriGLcrTZQIy6RrBD/2rnNmXzL+o7q2rzSupmv
vbqRW484UL8L6+kcFeDvQw7+nxby3xNtP4Y2cLpexdfo5yWfUp/z1JGfwYCrDWD3jLQsGwWlk+Pg
WAZ1mg2ngKOPjKXugdBU5vKliQC+OsadWxFr5YG4oYEugRnVYIzKrhgPwjS0n8KJnigRLuJM5jsy
K574Wgiwnl2NQsHrt2bG4YbAOMBKsXkFT/ZVthoN49Axxmbguk1Tl1Z8nnFhaHWg2AC945pmtUEV
x1Q+qs190aNiCIv5DFucbqVWz2aDLdN3J1JGBfEQe4mfyF+MCcd42pvbhWp/U+qcdh/alyVOzNfZ
UNMhIUMPkpx78ALLuZlspguVXaAp5Pb7YrTODo968Ijf3j5WRjCfLdWKK1KVY1qcBGIsbsM210bx
Ka4c7IVtt/ioxwns0iRxVGUXXhd4xfceM54bS/DhEjfbxUuXUydUTfddtPPr0vCvZamtIOVrV8OH
YKD3watAbuKcIVqITwRoUdYZDL3OqHVYpS1mZg9aFFSknKVIJEbm8A9GhA9ScKpSWzGxZFzpWki8
PtJklrho7Hmp4pOcYHEvSQP3KM6iG1rG6f2vP+cHof76UnAM+Wetfv/qf4vrOLEBEfBScPqKHc/I
jO8Zbdfvv36dd2TLjwrw9YUQnHs0HAB/2B9B/QzUSYdOnfDUV8G8xyizBm69c7Hj7pbcN+wIgxeJ
mC89/1I5IRX1uIDVMoJoLa6DiHf3/pb+2z/6x/6R44Jb+feKxauy6L78HOSKYXH9mT96RzSOfntP
5EF3iE0Tv8L/9o4YtZNPQV4C7BaJ20fRUfkT7MLcXhAMgdAR+x44Ip65P1pKWiNl1EBiGNHj7MPL
+p+0lLT5wRSC00vYkicHMaW7OoM/mEKqpUxho89wxCpat35m5AhlMXhYvlXb6Xx0wFAUIG1D8Fkr
SuEK7r/hZ3EYvbWBu5R0MEgI8uFK1BMc7jqHAt469telUd4OvJpLfnNezZdlnTbZS7zo+rJsF/GW
mOGEkqlPCWEUaBBXxDyRMofYsMsnp+scdWprbxjOkxk341XDKrmLUJNTQatsxg9vQzTmUfWJOuw2
1mxcCoKSY5IcXLDOSbGobT03n8l3BBWgIghyw0RJNqNu/B3LT29tZggYe8/lodnR/bEiX9tRfJXh
Rzhx0HSORtOjEyzzpNpQpk13Q20cVNKrbak8MK+TeYiMrINaEZbru5qX5GWyaCebvVlte6AOkScp
x5OFE4LcjqkMum1fZgmFFq4ai7NcsZJWyR1r2TiCdJGohDRXWSw9o3sVW2d4g+0tUO/EvhilY33l
igCEbL0kaB4Xu1pOIBhaQ184TUiKXdIQZ6GJ2a0OjVtFMMEnNV5BVoMoTeAcR14pir1NrTdIf9RR
1BH7RpWBs8dv02ronQsaQBjOF18y/VQ0gaKU+Lph44UNnveTzFPpDZy7vSS2OyY22KfeTQeOUwFC
Y2cdTCXv2xaeSwaEfHpjKlwl37xEtt9miL2jea2K1srlg5MHcs/AYHWH4EtwPlUjTn3qTm+4BLad
nu2ix+7hNGkQ+XPWJ6dYe4W5a7L0jsFssxMxQtIgSsebds6oL+M44bac0nI7V4jcAMPIs5ukJYRw
sexBNKeHlAQLGVfTfWf3GoSskalt7HEm97O6C8+uy1gXYSBX21eJGxzp1KB1zczZOuXodonOW9ov
paqyr6qryZP10ta2mBatDR43cLNNCITS3BStJ6GpoVbUZpitmZeJPOqi/xwleuh8UgmtW5KV6NeV
ugo/E1soLkKiK/f5ZBmHwSRN1+HlrmivVQdUXNNdQRTAIRpTppJaBs4mr13EfKkS6QVnxHrcjLQI
mZLaxWkAW3oddwFx5wC19SUGmOXMFI9434QA9bRnsoHYly5nLvd9Fl7bEcqWba/tSyzREGimNPjM
TMnbI+kcUCWYepfWiBN76VRPGHOuAd1bd+udfUOjkRR6YRY7u5ZXS+LMG4Y+ne+alUVJW6HB0GYl
vpVyFjellYafwioGaVBrKBhIIY9tZgM5jO3wkCRDesASHQCgrto3NWI6quzGewi1QV8TBtMl2Ljn
RYmbwkxq3zEC+zJdBovdvka1kbTji1VDxdwk6TReTrGpXkljoNfSw8thf8yEeW+rNVAKFsY3w3Gx
1XZcjX26JN2p77Kv2A49v4lpra2R67W3SQdbP1TmOEW+cobyq3bn8NFKdChoYDfWv7qcNNECESy/
ozJO9MWAdkB+2tQkEZ5GYZfndKqhBSdJQpIGFh6zCN0jSVmwUsE+u5vexkKBtFJyo/ddfCG9qH+k
zkv9jOvz2E71Hbd1ee+qmRwPpEZWGnhHA5agywG1ds5uY0DAgPlGdqZdRLde5sbHISiLNwRS3jYT
jM42FZYGezeXGka+kHCmk/sub9zTzOx7m3J3P0jg5TmV2Kwo4c3AH7vliTRcgF2TFTobx6nJY8aS
SnyYMD+XWThu8qg3ttModbIFCWC9Wu7obU1ZLfcl6itErc34kkYtZ0AzKa9UVqGUGZzpK/z3YTco
s/sWQrPn8F5D9c+iFoOWMj8p3G83i0TONACmvp0Lq9zLLOxuVdNUF4ExigfqrSWlqdOk9b4s25AY
1lp8wbbTbPXUl/cwTMvOnykkgAr1xkZTlHybFjqIxVA4r8CeFmO7cGvtFpYcP+rmgbjnEL5nUbLy
u+MaC+cO9pUihdjniTSptKR6Cmu6eu5oRefSa6rbWkbDtqsFQoLZi+bf47npHqwhRJFfo7vetmLO
mJLLlubVBEZIgjM8LQ1ZjT6Gpt9J8zF3HFk9VBCqvELRnPiGWTeXcJHGuwxNPc0b76qGGhIj0oyj
AGyokV5FQtZbid7mc9YOcFXbrLpyKnd+EKNs6U+hR77X3oTUzKVjVk5BTEck0AA3QeXeNEOVvuT0
Tl6g9ja3BbEawFCD+KKfwLRETAyeZKPnXSRKQoybYd4FMzl/1DcgbjSflsYIpWh3KrIFGWjo9E/A
4mhAx7ottgaNGR+7PgxcEYnbmimEuXPQx5wLcpI7P0/H+cJCe7amDcMedUttch278ZOeHGtjDfBT
5imnek6Y4J5lLO2vit9v+GVQxLewEkbfToT3Mi/Eegu9sNG7xGitCOk23tNctC8dJn2PJLo04MVx
06YbNNWx3rrjdNnXZbOnhQ8s5r+H4/+LPtVkIsq59N8fjh/Kvov+3/ZLWnZfftSo/vGDf5yQPfs3
jY/cJv7S/POs+7/JlxyebbASnHe/a1j//wnZ+g34wxrztapR311Afx6QQSm6FsNWfNWIWRnX/icH
ZIy3Pxt6OIXD6ODoLqkuOXK/oxF/sMR6oi26IKiNC42K6A4KBhww1ACnPFvSHZ2WdivoX9yD/hwO
3NLLjowij5ariwUhLcdHVEL5hdmq3Jd15x7RKwzWhtykwgcLnfjEN0QoXsL7sDKPOu0Yh0Cvhrpd
PI99ejsqMozRNbm+kapog3B28oNWs+jnBTe+ZhC3qXWmHroClUJVqVU7FubXehzaRwwYtEscdPBz
32RvwqBn75pPSZl8MysebPxFd7M3d/dJaVuHekSRhGGwz+/jZOnPZeXWF7OD6H/DNpZyMlnibUI4
0+WM6+eUg+HeJcnCqK0hiqZre0BhuIxsnBdC4Lql3bEZNe1s0FFsLw5RChE7UDEfF9GInag00eI4
+C5F4x4xcdxXAimuic/iinPmBZThHOayR5PGBWWbRikitdoN9p2ocp8bhqAQ2Febmo1kE4+1H6ZE
B/Bl5RdLpwkZsQznnCcc5gJksZueiKf9pJC2kRmC/9m32imElrU81BZp1+McPTNEV9CpLPs0aWd4
LWSJuosj91bMa8IpqkAldllJ2JTn10YkxcVQBObygHUJ/PYupgFvfE2zCYbYpsx6Y9n3eJ2Joi+o
eHxhlZpON8toh1IQm3RtFi6yLQ/HwujW5kRbbKjHQ67ASdAFQikG9KzYxFLTKMqL7t5wOkFyMvFW
UbdxF4C9my6MrUsnbZDxSuLHd0a6GGDNB49ZWtLr9NqYqdmMrZFPCPwPZdUsTUNJkGGixS1CJBor
L7+odQh2GZAVFGcnKDq7eYWMbt037JGAzLy2jA0E1pgpm2S8C7o0ZwZQug7DQaJRhnGPeVlg+dcL
PSZy0mc120+j6FvxYAyzjXqZAy/hFb4KczoZe/or7sRUOrVLBOBXI47+qt7XbVD0vsyEfMHiNN2N
KH1yrCJFrfYqlknpp0Y4bWPAOoFvYEPygCcOxnOUWnG6VYtD5nln5xPDBkH8QOHVbxh/V/s2W/I9
eBB0bqwkDCeStIqeA6tI82sjmZX0qVDFzTKM9rDPDKwxfl9HJepSpsZnRADRERKRQR/NMUNUsz1y
piBywo1pNKiMUM0SoFTb5uc60jTvwzy8IYCuvrFRf+66oap8O5L0K3kD4oqGvrXLw1rsJrbRYzwX
1a3dNsUzg21qYaeWdDuZVK4JMJ7ECJYkwQnHcXACemDASGk7h30N9uHqtuswscvC4Stf0nyTWGY3
b+RASRuJtrvvB6e4rd0qPDioCSI5WDdeMoSPQVZNF2i+FbRuI1xe/7sh/l82REUbhfbKv98Q8ZCz
IfpfmjKLPzSNvv/oH1siRla97mDgY5H8KLwb/9s0cmn/KAm8QxDZvLZc2YH/aBqZNhHSkLXBewhT
8WP81J86JPM3/ldYwYrE0+9dqP/A5OqIv3RdSbtg44W8oVy4Jc4HTISz1jVo9RJSAFALcp+ukoml
pRTdqqHxpvWmF+XGFU4EZlHNcPRxnXngZBfU/b4a2cb2uPTydFdaZVgfjayUY7OpIKuKjYjM9i2P
ybWAB69JBYMjVVqZPnW6x0k+K5ixGaYmvLMSi/yYZEA5WHepShYyBEDZlq/FyvOvxIJ9fEjQf23G
gpAOGSn9BbmHvMYoahR+WYS2velL5VYHRcZFQ4SCsf7IO5kgTeL5VtWd94zVkxceMZch0Gvd6T6c
LO85j+X0PbklSFcIhVlNDrwAVaQlAqOmdM+gPtq31gU0mq1Be5t3/DASgRW1qWmSzNmEdCntPT5G
5WnwL0qFAFWARj6iSANcu9ILytLoj+YQmU/L6E63hQl0ozUFnRM7b+X1d4IyfeDg+TvOFInj2jrx
kpYimp7FG/kZXIHviE4qhlczoHDZTGbD/6Yn2FJ5aVlf5pCfI5+MN2BJQh4pmnk1YYLsJVeeOUdv
kuyJBXPiU+sVBOOmJoyORPDZvcwCatCPwry2dZzDKXWia5NwuEtmT3JDesl0lQTxcDJLOBVgjPmZ
7+BB+52Kl085E2Hua67w9y80EyEYD3Td3rPq1294mMEe85W27ScbGtR0OdIel9sJ6kS+ZbidxndG
rvgI5ZzwWxjD8afbZsAkgC1wybEz8B6/Mx9GALEWbQRAxYcajsVwrNI8Ei9YJQEXZPmCu3MYl29R
sIJZxVB4z3M23ndLa+1nlDzaz4I4oCHRJncoylD6Z1Nt+JXM1WOhuQFXhRh3bc6Nnk66D/box/hN
S6D4E2w87y1ab6JOEOwQvcOPnW7gbmA2yjfrmR2k53fiMegg8BsAMVdeYdhy8xkK3EEwKB49yBfd
G7MElO9MU+GroioatyiK3xkchMVvXC9skc0mFdOrImFk56ceJkOyu1fcEPnaqC9Q4+qjkwTmyUgo
zimfTd53vPRQW3I8SPcmpkVQo2POHRMggn6bptWjVKAgAPe23iezN5GKuX5FrtmZp9xCuODKll9G
3RgfYCUCbtUwy+Zh8HaVltVrwxT1+f0Wjg1gv3Palhfl+rCvZe1rYAOrHmmm9v47SeidxYRQFuoO
YU7pHjqWh3zK40KujAfTrzKXG6Zn6HqRoQPmDlgfCTy/8QFXEBdvZsINzIyFI5Zx/frOLqqtCgyE
3dvyUY9l8GwAL0Fm1CZgJZKacLIMJjaSC7Lfd4ty40MWWeOwAUDMxxEQR75zo2uU7zwPpMFwxDNh
jLfpwPUJGiDdgyIjaoa3ojaaORZsUYLkiOHyLpd6Dbrp3jmGZSXxYWUoVFy/d9rIvEVth2/HaOim
YslcOIaCYzrC+RDIAyGYEyxkbE3aQg1T4pTPa05NOO6Xdu6jHYH3PGF4UXlDi8mKlSu6Y/dzO9HB
T8DXxTPxBSYdsvvUW2NOihTcMJlA/B6NQuCEPh4UJwE5j0IE8rGzqp4rmOvpvuJGx8SFyuo1Jarx
6BFgc8Ciox6dlfBrp8xbMdgkzfLQAnDSpBERbmUufOApTbmjDA9F/ZZoFPkYiGWpzmHJcXdnFjkw
6zwgpiMh3vfQawV+ZBghTGXxCv2KQQzuJEw4cw0q5gYHS8TX2rRgyAWadljGhZSPsFQBO1vopLZp
k5tE+SDRQhrQdgAyVw7niMTERhFZy+t4xT3nueT9JHm1yt+99c5xJCHPdN8bfr0Kg/aNSg64YWRx
dyPyeaRP7z03DLaTC03n6UhzFDPG+z2vKdhqlEd8Zl+hzjD5Nm1kcvEAwonqks8p1m1kGCkHmSlY
AHJE3LK+NW3nbjGYr/ejN8NmqWoXBLa5ggy/L2kw3uN8C8GLW8kK3KY/JW6LCr9G9tXsKo6Dt9rm
6SI50Uswc3N5TVDO709cPrj6eSxg3fhTbTXR/n1lBRgKjmckNPZZxmZBzRkCA36x3iHmmV5XKTnA
kNNRZ33xVsQoUT75nYx6BdW5eMMV5p2aqlo3AyQlbM4IYBGyMKi/HheLhSzj/ND7Lgd64r8iNJsR
ToRoPrL8mASWybDnCLEhWx0/tV0u3kVetB3qFYeoZi5J7GV3S5JhVSRQw/URaITPbKVQpzrM7Wdd
CJ6atJ9Ya3kmm23EElNCKFNW4tNPs9/KIn8uQ9mcvWDqxUgBPE6cQ8zmkTgQhJDrRtTaRfYIsL66
YI9xbzlPi4BndzCR/+E/r6Xsri0BVL2lY+4PdAufYqe2kDoVweea4tRQZX3ZYsX1m87xhYOKctz0
ucyN8dh186mN+urCSbwmD1YSfuljmXzBD7evqrbeG9AubiuKwyR37gOlLfEy21llrEBwdLsn5h05
qyqTIVPbmOlNwRCqogreYpdcCt9p6SGjDtWJj1czP0qMDhE9uYqmgU7NfVqowdtA49pjHBrPVhKl
qU+VQy4p2Ixo3s/2nDlHCtG48cO2x4OonMi76Ey93LhT55xJiGObi6d6dchUOOFH+UQ3BFEUvcGb
eEnds6MC7l4JFN6OXKYublJhxKwm+Iip01800yCuqJ7wn7aGNX3JdJk8zU7+BFGozi6zutV3dRqh
1Oza0fX10nh7dzCHb0SWeP/C30uzY0Rus3CT7WrLibcuZIH9jJzoKIZ6oFXd5bucspE5nqZW7WFe
XblNlMxXXC/7DbZRsV/6MWAfjwVBCeOTRybOPkUyfHCC8fMQTND2E+df6Fnm+8iai63MqDzN1IG/
0lnNXYvCnuNPYe+sKZ++Mgp8NDAW0jhv2ys3jpY7pNVkszl9vocMrg8BOeuXwC30Lqzbx9rrGa02
NiejXZvX5RVEKJYoMGu+NZIbF3JuOPc5EcV0AAx07mV7Sr1eX5YmAjMuWgE/osbJb4PvmGiFUFQD
K09YsTbcIemtxuHlcOo0llTesAlgTdJDQU6VYZ8yDIR3YWn6ZmEWR2W0zcFddwhzrgZEQV5/RNxP
swjS5WtLx3qbYE9hpmPd9XGuttTB4j4FhHJZzln3xGDRuJzziha34Tr83MjZ9V/dkHmcS5Razt1U
1GhduvITMbtwmPIeJzb3t0ofVRO4R2c0jWuBdB38l3TQ4+l971g4wco0Z3TiOF+MNP80GSvTQjrE
8A5N0+4Nh9sG2yX5oPPS9QdBTqJvuWnts/iH2wUV1iEIo+40FNZbBdpqpzoJq70SazBdIU8zs68v
QSPwhAdlO30CWg8z2Wg4Ccai2M6pSHddjXopqFlRWPmbfBeXEgRFrJyjaJn55lE2b1s1z3xpmRwv
mYM4jF3NHvw5C4nbcO06S9yTXpFJ5FhZg42VyDb063EgKfBlkq/T2KUdwjcW/3AfJareLq6smEgO
BclvZPjiXobtfujsyGBhamL76CJofjaIpyVvyAYNiqlIRtumwsqZRPXOsZsSXgDPRczk8bmy3ey0
4Acgb5wUXIy7CzANwV8Th1a5ysTTGE4utzicOG2cY2s9+LGQQlT/CrM7vAzr/JrWX/tiYE+9YF50
ZacFjHtOAw95r4DBjK1Nb4vapTundT3HL61d9eKUp0BazkYtF9UfWbW8vemZfT3uEqJhiN+kcAtu
go7oEzpOJWWIFZfua0DKKNEDSTJWM8v3jBQbMlGzmAcnwW9i+SrThtiErSFGSEgM8M1XZnjsurD8
ESi78RrCSufGyi9q2ov1PsXdgCnGyoGaEcBKLIOFE3LHbJMDeDG2HERsIGW9H9dEvZ6FXKb7WY3y
kbMocRI1phGUzpzPfqj4/8ZIY6618U/qHlrdq4ADXQ/t6ffMnh8Ri84g0DI2dXSsbOZK7HwcBZG1
EtbsTCzSZls8MLt39Wku2UUxIpRteiYTcLjv9YC7JRpG75mhC4d3/AEc52lSxYd33neoF04TcUhj
LAsQI2KkpvQsPAE3zsgDirfUaeCs4bvp3r6fkeOcKIx+WYsSenAQPoMY8w4Epel23Va+xCv8tFha
2CPQeSsOZL++HOovvCxQeICybJBzdDT+AjCPpFHTxHOMgxkRwIYcYgGf5/bryauYePfch97lrNzB
eCjUQi035RFva8Yf9DB5NlcrNFcirrWQPplkmn/lYvHnhOAh3L1Xq6ZCErAZm4SiEUsftMoSH2/u
x05F6E04QDv+nogB3Y9aEtnL0G7Qm+Vvv/6wf1V2SQvzluWAjxYC9egHD9XghbFhGm52LIIB+YI3
T31LqmFacdSxPEziRZUzTZ/a+ktO2u593dFheA/Nicupuc+L+h8uv/y7u1GYGlOXdkzJ5vmzp8yw
MOH27PZArmB8bWwDFmRHI+m5pTHDRQDLyZVTYJbxpZmnaqAqKEZYiQeJijP227ZaKyfKkV9fqr+I
CiXQMO0q+kzKodu0/vcfpi59FGRICeLkGJQkARBrDUPsZdFL337S8wLaWOceh/aysKC1b8Y1k/PX
b+BvvisGT1J7Eiiqybv4IIwaI1uWi+rCozV5brgJCmI6t70nA3WNRz0KqcmC6hCbcRRedFWwFLvK
boPrsOjkoyt6ea1LBAr/sHr8zWXBIwsxheoWKO3HG6gw+wB8kg6PhUGFhAyfGcYUE8pC4UKKAgww
CoQ+BwC6NYaw+t7Y/bfcelh4H9cuwutJE+AfKlUILj9/KwWxtejnF67JDH/9iO13xq3R1m6e8IVE
s4Uj2Bxd8zF1AuMk1yr1e8rXgO9L3Wh7BiK0EYy7omO3NpqqOiySb+/ROWOxhty8f4n/1S3+g25x
vUF4kv99J/r59yZHuvjTVPb7z/zZgpa/sSCszG3WBJLkVt3gH1NZx/xNs1pgF9Tf56u80p+6Reu3
dVqq3PWZ/ctYFveqZFgL9UcK+P3/yVh2ffh+2EQVZlRMtZAcWbrIa/wISXbl0C8cG6yji9kJMUoE
QT4Eg/vDNfmbvfrj0+Yii+QzEhJtEkFBZsrPt3uAl1aZZYjePymIFh3Ijdi4U1B+Xrlpt7nNgkia
2roMEX32D8/a+n39+BHp/UsIzOS0eFw2wg4+rD+EeNAcTl3vGGoPFrjTtCOTVMnrouu+TzDMfwm9
vPI2bRGb23aZ498ng3P6zm5sc0sWEmFYAOIP3eBmlMJGfe5XAVzrJrSnkgzNeDc3xAWHIeTH1sH3
aGfj9tcX8G8/BMpWj5EcRx3UrD9fQdHoygTB6B05AKvdpMtlnxt0l2Kqz6faFANu1ZRGp5GD/MNX
szZnetzEZUgh1YGzv8UKQge8JX1VDCx53hoxPLi4FCePiGGXNspjHvcdTdmlSzbvgb6//gwfZx3r
9wCAnyANIO0O697PH4F2MGgPB1MMg1QSmbHMYh3Aeu0wRf/1K31cXd9fidkNiRaWa/0lFscaUAtV
kld6D6KnY8mXZ7v1uelIHSeN/J8w9x8eovc7jJgBV6+tUpzl6x34wx6rZFsUuZHxemHc3LGiEOjW
h/+0k//N9dMMq8hXJchAmR/3DK9huchw3h0bxSZNqMu3yvTiY9q6j7++fO9ngh8WhfXzEHrHwYoH
D8Trx0Uh4TjtQaZyiXsi23xxSCKPQCoc5pkvbs5NzAkyAoVIjzm9nwfmS1Vmp1udYPqNgNddEJZV
3zXz2gG0B1LPK4lYYzPAkzyGa1xRmRHSHHNvPtGZLWafupzE7DCBTLF5T1ufKq120lXxsVV2+zLa
S3z89Yf8Tpz/6VPSRV5TFzg1sxPDBPj5WwugQpMZ10zHMTEBnFE/nOhztycDSRwW8pbsE7P8BorQ
2FqEgSGAdJJjlif9fpBVR35701xXaTzSNi8w29iFeJEqja8tb9afHWjqCCntXSNH9SC9fPU1U+f6
jQ0SC8Eptms8F1swBNMThhi1LUh6PKThHg5Q+JnlLD3acJCgZivrSOZXecHuEh3zKsDDjyfoaBTe
7JdWnO+YxclDa5buYxNYyQlKer4tZI22gby2rxHCHj+HV3nS1TLcVNTaYI0WR1/mLvkWA1H1u2pQ
2rfpwPo08EuOPzLEqdyU6XPXrqJeFDJFPhs3llfhw5wpxN0s6nZh2pkHK9AJqAA7wrWTVvbWcBZ9
Z0WmeETSk784uLu+VVgBp00qPKr9VSeMbhO41wbA9/TJoWO+dXLFsAwgwSmZk4l+vmff2Fnqbjs3
htNJPtl406PM+VeRrD3qut0Z4MaAuKW/G6nhXhFcaGx1GKOPcJpznsPEzGxZA1L3TtNgFNdlUNHF
n4qx24QNykRMUgfomJfr9dyiJUfQ4LnGpi2hZsncfLWYJDHSi8TqGM8vdVDNT0aWdvC3c7Fcy95g
TDGv+gDB/gJKdzQPqvTcU79o80sT2O1twnUqTp3oEbk4LUc5vS+iijtiIIaur03zS1k35T6NFNOH
anLB36uieSrmtvdLxLd8NROwImA8x3Hu91Fk3qkg72l5VcOpo68ON4GxMV5I9WY2fOeNLau7uSF3
LkCET48gxeuU9ds+SJtNlGOlbIQ4V2pN+wu1puE1hQ9FEl4R1P45gvR1jLpO3AcSGmDS2C9zl35R
SGe2Iy5DPHs2Qza65XuzaeSlM/UjENrU28BKmvyc8SYxKvTQiXBnIknBzxLVr/l+ReLrpJwuDDf0
Dmk7waEx3ODVoGHKmyGGJlKp9qN0henSb1grxmF0tmxDKSW4axfbZIypGEJbHZq2NS6spSwvO1yP
foPLl3TQVtBcax2UKjPejI1QSXWzlIJvCPk90qtZ6lNUTNlRmgCDnJLHxTbmUiDIqQnq63dqRBJG
OxHEfBcFJDkmxddm0OGnhBnd25oV8ckcmvGcu+5wSgevI+C90pcNeZUMPVN8voEYTj3+uxtjTpn9
ZsR4mhBLnVYyo/WcBbFpjaswh8e4mYxletIDFgJTqOgkUsKtdVZqP5l7BsAmwzVp18VlDAh6U4gc
V0bJXwnKTKst7Pn67FX4v2x8yfhdCfKuW5Hug2SYv+GEHstrMYfZNqg4FCwDkeVNide+UhBL45Cd
Qy5EbSvRVzvSFtSOT9ycod+q3UiHC9CrmNF9ifZl8UZ9QzqQuMZyXvfbNKCLRie6HH6XSTNuoSgu
xzlJmq+RQ/fNLmPnOYq74hKMIM0fwfmCfLgIQNTI6WTgyIcuWABPQMG0DZjy1pteQpxF9pzeZ6Em
CTwhIB6z8LiNiUm8NSzgDlkq4fbD5N1XNFefy67NToRFtG+LASglS+iTJw0fsq44ftlZGZwXKL7H
eTarazNagrMDr+zAHNZhLGJiwiQLjSzxZuCTp3F04wmGJ1Zv0gzvYH5pS4c3i1MF7QZaMz+jvKx9
Qdxg+X1D7OeIxgB03NDxkQyIIJsO4RbezTSxdogErRvJwgCuqY0PVaeWo0BJ4HtOT4gdBiW/wqu5
4RzZnAfQRwCWo/kbZ+DhOaaztjNLVZ8TXBgZamatDlLk9YFceQugU2ncz7wA5WjGzrsEDtNpC/zm
Zzp1iHQDO+ru8avyb2nY3zeCVij8b/lJuNZFC3r84Ax1eWgTtYwbzovmhTWJAxI6dGIAAGAB13pf
RViP8lTZcEaSaF+aQbRmJD/KwCCzpOvijZWO/8PemSy3jazd9lX+uHNUoG8Gd8KelES1lixPEHJT
6LsEkEjg6e9KunzCzfldt+Y1qFNxoixTJIFE5v72XtvbIvHeibiOJGSWBPRCK+d0z8cfFJ+EG3bp
tUCVBzw9E81Bvx4xk1XC3AgHxfo6iiuvZWWdid5DxXLTs5psVS3Hy+P93wPr3xxY2QPqXvP//cB6
/vJRvPXFDz7iv37om4/Y+wNFwuVKJz/J+VL/fd/7iD3ydz7SydfKgG8HVoegHepO6AdBRA2ZVjy+
+YjNf3JA5cjLPuy7fZrJQZcjj4tLioCfxy/24z6tdEYDU0Aqrx1cSTKF78pOGEe6w5hmrq9pM3Zn
GCKU2aVE742wWxUar+dp0F6vkXtlFULfq/n1b4RG8tkCOJ+6cPoGjeyzL/Q+2xHGjnqa8b2r4X4i
DJgCSY38i9iEnG0FBrDgVhtWVOnYDInTfu3NnnMeNDqQhpJuZ8qwgk1o1neDRgwy4II2yDi0eBbz
NJ3cC41QAdJ7b3bMz0YzNSiiCZvooUzD6kHYA7gaoIZ9aGFa1aBDv/OWB/iJ4oG8ecwAQBMF40Ft
jclhWoApaa3QrtfSt9TWTd0AjCoInacxy9VbEFTMGfsmhqKxUFnSdW1/h907fcGFPM5rwgntxkmk
vYvSwHrE0Jk+eMrPt9J0Jb5/E4cyRggSQ13/juQ04yfcWwFbdNJpa9Npl6d6GIu1aamPhVKiXzmy
IFBgyOy6y2pmh3Xr9R9oUidOpI0d70pU4XM4yXRnDOlyEpWLcJ+SH9yUMgx0QwrH05xh+Z0dYYoz
yuR2KvJ8F+Sq2Cwpo+ienfzBnBqiSWk9XteGlZ1Tq6LSeKCs+ZGz3ohNKCrWA/iHW4ZI/WEmZHwT
dOZ0TbhiPjBMcN4gWzWnPLKGRz+0S7YvhVFsa7sd8OamdnisiDfcLFZn7jorMDYUq9b3Bg6jx2F2
h1dU6fLPmUD5ky3HDJlb1bdV7xlnJwsouzWH93xWYEPBi0V3XR9W7x2RyZ0VtvWmHvA+T3VBrZcJ
mN9whIL22ve3ACloOFKDWkeOzLoVnrkEOgk4pU+Ok8O47QR7+pWxOJR0qzItti6O9/u6l+xj/Kij
HSOucBmZjdyFtMrhV3LfpC3Dq0vDKOfK9uwKK1mPbCmI9S10dPeJ2inLwGco8RVftwu9O2XShkyC
fawCdZLfmS1wgaxIltvCy1scv15sfAqhO1erOOmtaNVNfqlW2J/HqzrzA9avND1lZFTZtcf5RpfE
vM/YNL8Ixc7ejwpzm7r9eMPMgPl403byXmjrbHdx0RoXQ62XJU8RUJPbELctEcyEJy4G3ExbcQHo
YGL3tD93vHh1LW3bZYcEXj7VZl6/177efoK3v8q03dfRxl+kFdovLm7g8OIMZjbLEBEwRvXMMtKS
kcJEXGs7MQhab5tpizEPUNzGkJlgG2oLstBm5ErbkoU2KPvaqlxeXMvc2+qlv3iZlbY1g3PE4QwG
3oC1j+2ZrFp1GhcojKvq4ouWRufJHWUbJt3euCKZS19c1LA4ngOrxlsd+Bxa1m7XxawkGbSSpWo+
4wLBkT1qc7Zz8WkD9cKznWv7diK1kzu/uLpLbfB2Ll5v2rSYvquLB7zVdnCGltaLuHjEE7KFbbcr
v9rHrb/c5OQetLmclFOC1TyZLsZzdXGhx18t6UlQMTAdnHSUh0Y3l9anpbV7Y1kPTMNVu3GlXUyP
IldJ+MlNyJ7W6zQozcl7V9ED1AXbsKVSdWeM45B/noO2tQooZ5YQPLh4uP27D/i7fQAtxjxIf7cP
mP7n5ovKPjXfa9f21x/7ayeAo0jj6mmvixyThLzJQ/0/OwGS9R6Be1ZoMvQXZ/U3+3SgtwJOEIUk
+H/qCKI+iBuN3QON1aaNtP1PtgbeT7qbGUW8PAofSriFtP6zItYRyF4m5h7Xwh6z+c0lEMyBySWn
szUZOWvhYBJTPqM4Nn1lHBuMnp5YIwXVB1xOJqfAfv4s4NmwIJqtt1bcR8uVqv3gSyfKgMMWdoCl
wyOV0N6H+bPE7vrI0GoJR+yao22TsS3h3tFmMSesgdtiWfI0ujUzYwjuZTOieTHOGkQ7Pzq1iOGG
THIwX2nLKrN5tbiGrhxLG7OuThmg6LUKA7jHksgtjpRkwdeQXvuS5SB8TO1gaaZ8bVIrjThWuQNq
GbSjqn/qgYlY25CnWmm+ZF0wLOO+bmVIVqo3q9q8wqfJMXcxu08pjpVd0LXznWeXNSGnecr5UX82
lg9tbQbZzb834P9fhoFyhr+7AQ9v+HyJOX358R68/OS3+dGlTIJNCXefjST8bXZkU9FFpAF+qS6L
Zqry/eyIu5VVHrQF+/jLxOnbVtz+g/uEP87tyY3D6PGf3H8/3X4u5FT+IuLcCKlhyJngx425y4gb
1mWwUDyP3uQsxLFtP3n+7kP5L6OjX1Rv/SIUhzKo4n3+UuA8NNJoqfalOKmgv1AF/bJJAxmswQEO
29+/FOea7w8al/ej15OAlYSoxs8yflOxJcgTNGols2GVlRlUANvBlqZD3SV9sofKEjRgLp67ikKw
n79/+V8+Tlq3mFhAubUsvjSdVflhilCC+pl8GyxYPT3ZVfASwi77/Uvov+K7o5RLqsX2PAgqVEaz
sfV/GsEgfM4jJuRO5xKelOc8Q1ho1iPrOKyM7svvX4zhzq8v50Le4QjJ6B9AC6PP79+Rk+AAU+T6
D/hruhNCqtWu4UVWp8JjN1RK950bTx19Akk30LHkNHm16oCIUwKC4VhsOLpgIbYTdplpDiBjnIII
B1sjo44dcJk0KzY8eb2yO6vVSfpoJTjVEfSqnI92Pu3ZEA3Q93SHmBhM+3nuI+ot54i6H4DWzjnt
RrL2KI+b0ZzV8wwN5BqIwkQejWMOSe0uqp58zHAv2Rw0JEUF2Mik8W69oS4efKxeK+kKIpEJuKhR
MtlkvxRTDjF2UM+9bsdwdTmyo7sZc0PunKr60w3KhyZzPwEPuUfUqcCHhNWpNdWHBO8xL5H7WwLX
1aqiSG5TtEu3x6oIpLG2Nl6fT18gSnTHIE9vW8YrUDcgeLg2qjBHIv+sGHRCKvTjk504z4Fhxacc
SW7d9UELpkx+IfsePSnUqc1s5Tm43C55Gny3XI8h57hIJvgeE5BeUywP8FnjbW6q9AbSyBojCdVW
4TxdeQmCHWKhMdCLN81JBDs2H7FLNUH01AX4WlL0gTUefzybZp6bV3VrASmplRD+O7cOjJe0kOIW
ozJ/T0j77lNjFdBQRDYeGOpxhBWCMlibTsqruOqIWZZgy+0aDRCsGJdI1eV3XdPM65ww0harsb2T
WWk+YxQJN2Q/1dpIM3t8HdEtOfCYs3VtLEHylKVAErA1W8hllbtJO1/jbjMrOi4G0lQcp+K+XQj0
V6K/jqPZeQV6Nzy5o1McdE71xlKOf6hqrgXQ6dmOiYTa01L4moKxAKWTjckuDxx1cLFb35tUtuwN
OrZulsRo7tCENzYNIDeQbluMlm1p7ticdK9EhjnoQVjleI2Hby8id7wC0Fes4iX17zI6WeLYofs5
HjBIRlYCW7NIQfV7L0omJ7eKuw2VuPftXLyDD8PBXebG3q1qeQX9rFhlKZK6HJPp3ogna29rDZxG
iPIwV4N79DBOX6GFI5abidfcVhcJfUxsjtRGnJj3ZJzmt16r7SU3zbVMcuOK7ZC9dxQmVb/k3ILl
n1wAtMRg010EfBLEiPkRENp1oxX+WGv9Sqv+1H/VhA6YBCRxPF0pkB4Q45kT+HpiwFk25t4H2267
5LFp2eBormcMDiP102Kn1rVG36N1M4tomibn4M4QzQ/SNzp/XiI9uUj0DCPT0wxbOh8Cvld8Yskj
LkZqGQI+aSfDVuvSLCT1XIQt2LCJ9aykC62UXF1+Y/Rdew86odzQyPuZEUQfrlKT1HQYJ/IYU9Ow
tQzzXjGUGfR0Jjegrzb0sOyXgr82if3unbCMoGJ5moxNq6c8VBk5b72e/DR6BtSrHYK18+R5bbSu
SU3UxzqQ/d1otM4b63Z4xE/o7E0r5ayvD7xpOvINeYzwzvFlDOXoiVRjheU1C9JytFQEts72XoWe
YBH3N1YTxIg101aKgMyURsN6n+rJVyWB8aySBI9QWVn1ua/CYyntdzq1tbJji4IZKIWuCKF7QFPa
xHq+ljBoi/XEbWH0FoyE/0bTbT/mo8NEEb0sooaXe48lwb/N9AQv8pkc+3qqB7e/oGhtmd43SFWA
bfDur0zIljMjOm6glUZSQzYyyhcmkybQCeaHVED78AbhaFlMXJk0eyUGVj1zpJGTCZ3y1edKTyQL
PZvsGVIWQCqfvdSjVSQCYopaUiJtu4qpChS6balnnaOeepZOxgAU8Uqi2YTGAUS8v+664FNgOYh7
2v61oegzP9LfGTzRLWntqaurtsJ253UgZxq6Cz2c1tNYoNskrdToHTw9q/UzqzikRpJ8CHUymXlu
Oad8/HrGix2BmAEOGaSvuXxywsRakzDF9WUMhf3oMir29cx4AKP+QUk/PWM/WV56Rsu0KDJkxkcu
zuNl8qxn0IOeRlOrJVYlmbcND88/az2zjvX0GkB1f+T5OB2lnm1HHRhW/2qwKpBfG7vsx6/7in9P
2X97yuZ59N2uaPM2vP3P106681v15f/+n/MX+fb5R62d2Qo/8u2Ebbl/4BpF3KYGFIfk9ydsbZD5
pq7bHKkDB/MSoRXLogfhP+q6g1MM9pzeggO+48H6jygdNDH8uGfj4MCZ3bdxseBZg47w0y40HVwl
a9E6N0HcB88zTbbwjSyicd5Smps5rTr9tGlOQD46a9VYndyaS9JvaYjnBrP77ppZ6Gi/99KlODeU
Z6VXnYLFtbbbDnFuFO787EhXvod9IDZDMqPatbON6ilDROd2yIcNNM9a7sdpth5In5BBlrG8JchC
sCQ06gli1yJAQ3RQeHcZ/t5DwPib+Vwhif3TZ7THrNw2qzZFNqbsl7LtjTGTDnXnOfB3qaIp4AA0
chnJvOYmqxhs3lU5F8XnDkjubZZ4sgKWXqnbmHQDXJAk5r1XbQVPP4cOERybWbjA0KwRRByKGP/V
6b3WPo1hMoPl97r5mBi1l29YpBQ1B/yCxC1pimXI31UVk/yQ0szIzZOHJS/kbUfMqc2DcthMaQWO
J+4bqu5wsh+qqMSsnGP4SsgMDVQ8hGMBI8gVamhvnMJ+N7TtECwt3QFmM3SH2PKycV/F7ACDPfBQ
LCWByMzF3Cgqg2tzXVCnemZqWdXWGmiTcXR7qxnBWyVdCqCcsHxdF9ssJCqMpNniBHceZFGjjCMy
AHT1sliqc0FWLoq3jAVEBC81EdUOcRF/76hN0snaM9KceII1Gzs4WlY/rb1+cOD0AfUKBjJehoTr
Qog0aMiDTFZ8ZYu0jDed20t94XCsJOrhAbFXOVuhovKnUp6GYRxb82zNVT44YiX6nmxxBdfFnnrr
fQKC0F5eAWLMtfg8TOSRK0aWdMDG95e7+N8F728XPOg9v1/wpv95pYT7R0Hj8kPfBA3rD1YpO+RE
SKXL1+LMb6JG9Efgm7bLuuNfcJ0sc99WwIshNvQYPfIcZsqIuPlN1DD/cEnSeJGFsfTrVPIfMBlY
i388Il+YsWB4OaAhO/x8RLak30nTTGhyDqkC4WZJvFtHTO15Kafwnx7HeS1EbcpNmMXQCPOTgCK5
CRZ2nfXxkvfFq0Fie3QIcPMJXFNqEW2/+yr+i5ai/74fjv/kZUyeEliOsZJ+dcR951MUBsfaNjR5
PYK6pBFIPsYsaERMB+U6R/BMcNMdFVpPk5/ZT79/8V/EAA8aKO5b7JhYG7T0+4MY0BmkvhrwLMDb
huFzVVboqaUlYVPowJCKl+g5ts2/e8u/KB68Kp8WeU4eZwhWP1kzh37AqhIG1H1UOH4LdpCfQWOQ
j4kyoe4SkzT679/mLy+I8qY1c14RkQWw7I9vMzcNxSBEROwD4+YqYEnkoUlgugod44MTS//19693
wWb98KUG3kXMQe/T7tOfubNzb/H8jZU8jI3qMJb5cW9Te91huAwnl3DOTAHcOSxr9xhQIvnQSa9+
rlvCzzows9TQ5/rgYZhte1wJ6Y1yRR1Jf82BQr0nLvQ3VwExnZ8vwoAdDI5ELkGQYHDnfvyAapjd
SY4Z7UC6J3GfIE148VWflMzPk0ZXmXSJNZ0ot55LisIGz3riHpwfDNIrB9uk+uWUIXcfYYt7b4nT
k97C4c21RPMf/A3if2eVpVV6kqYNnOEro8RGX193hUcMjC0KuSxDZGBIZnsJd0whrbMhAkNsR408
aI1ZPVgD8/I40ziRRZCw/hhKp503DAOU3JKTtPMr4RBi91kl/E0WyiI6aODBS16mUfzQCYABRxHn
oKlWuMcMpCp7SS3rC1epgtBvgaNU9AZE0r1X9Txd12ZKCIjajYkTiAva/bIQiFnDTpTsMUPR3HEX
FR1UA6r/IETkNiVPAgyCLylL45Qo4URUjrwzKTuu1lGHvUk72fREUHhvoTDVA3EjBu6VjEGXMCt9
MDrQAd6AUTxbMu+N5JTNQRQCxavfDEwmCC5gQbukSkZX8E5RXRHayp4XZCYZP9t5gWt/BOf4Vurs
eLjg27rAGsaIL20Ju+h56hbv7ZKHugTqOmpwnB1dTsQJI6VzgT1Gx4ev12qK/spcmiMaA+JCMVzJ
G9Q7ID/tqz3Ltt/3kyS7ZmBVS09REGfVscCSj0fO59A7bgeQ/i+XZF+ILcnagCaFFFDBAfdXlNq5
bzjg29c0abn5dSAuIhX93HLGRG2odWJPFa2xdtForsQFReG0jbobR+18lj723jV3d/uq2EtV64Rg
khb5BF9SlOJTG2E7Q8hpyX5lkxuR5U9AzFw+f1cNFAuOobtNiyDYcEDHP9IRKTxf/gxkvHpdzWbO
urGkB4P3ep/CMdlMSRTtxq7nAoYvHG78oZjaQ9/ncXxloZe0a9lPmPM6FUbQRaB6OkB0SWqvhjI0
8/OAyNV6qxBbl3psMSlrsxg8S/hccGxXMeQtSLtlZpnHyRoCqdAwDZKDfT9kBrSNMZ82XWLM8UPb
khFbpRBuQOCk4xBf20s0U6piT5/lbOD4msDaZncTfP6JjaN2hWGMl/veptWAwHkBT4D44RrjJUFg
T3p8zv1Tq11mSrcNxziadxF9Kp32oSEZ40gLc+fsYSRdA0c7IMkptKdGPfm08KzTFnnYt4357HqF
v+613a3XxjfUJn81zMq6heM5PExpxyZ+oILhAzw7SNep00/OOokydUVgUh7ckEaW1WiCkF6ZzXIO
xZh87nqWTb/KglOdpf65NWuStLh752s8ARVfuDL6BhhwAru2XYbPEeritOkNUpEbLu6I4izMb5vI
lT147iCInx2ADASFDffdkCYG7M7urbaCHCIsLqxDR7ul5A86rDnClFxSc4HNMbX4PyvWZdgxTILU
1o7rNDv4BiwR7PJYG3siM54FXKmCy5LrIrRKQ0CBviwqjZ8v/JxWY2LmvlDQf4rpTTW4DHLP18Ai
kuS5YeYvYEa4sS6gnNjEvpiRDYCUFumscxTXGx6jDWI40MaM5qCet4FX3alCj0aLBZjoQoDxQyUM
YzkuqTuGR6cidaxD44hdjrColfRtx/m4JNLDBF0XpzJq4+vJaJM7/MXpMQmjpyBNu+dyEG9zBbWC
S9B6RlwaNzkNU2f0J9Z5jzDBiW5U+wMebIRDKnHpq4qm4BHJsmBmK6ejh2dMbpyps9bclwEnr0aE
uwh01i0MFTXuFoonqjRsN43qocTJCmwt3akdvbal60nU97g+o1S7H0vL4c+3PLHEOy+N7PhjFE4Z
tMSujZvdEjbQ9+jHHunPAHl1zXlo5KOr4hYrsZe8n4OQBma3Dm8DLPGbnLeEs6uFTDzbcf/aqJC9
SDsQoXAmKmAKS/K1dhEh66zsXRYLt0wEZrR+5hieh2dDzQBTKiYlFyPo568AGyygutBz4aLpRq6U
PjHDTaK0R51LmcLsJG2sM6N51tLOt1nTc2pYny9AHX9Io+t+4qtZl2XEOlgRdlpWAVL/KqPyKlml
BfxuKFckWnwgQBVcyoL1XkhxmFPJOii9BEIWbkKYYW1JKCpseOWchwn16PR23LUOL+97ExpcMPMc
JzYNMyde3LdlzjXVRC+TARKn2FItpy/9ySxTXHR1WK/GdnKvp3E0EQA9gqBiMPrPtVPw5LAcrHw8
WTsAXyXPxz7zWKcrLyPpOnfgkCmi8QJ2DEgY/v7rr2XVHqHbLs3ZScSGweMrEKz2XQke50LGGiR7
3woM89ZayKmcMIfD7SX+UbnqxvITSDSmiJrXye5wN9ue5LfOqpb3OsmFl6wF06IHlzA81TvM/l2k
+zJNNIFhCk0ZBOtEuT4hsh7+Nl2Q82NsNN4rZEMW1llA+qK6R2WYDcYcTsBoJU8Tk3/CHmbpX7uL
E/asi4H1WDYGdv4xNf4cRBft03GK1IrfmV3OhQNlq4nLArMxT/IuIk3rCA0mS4RCrReBSwY9UZn+
RDtq0Falp9lOYxuCEGIAMtSPsf5GMWXzNY0VV1zZ8zUaVsepAW8zcABGUq2RIa6i+TxbxoynlM+J
reWj72TG+Ch9BZl8nU1pkoYPKMSRz6MK1yKdMGEC6mA3F5mRWO/ykN1yslfTQNmP5akH2uDwYJlu
TA1jWWWbYaKrcvJne18ZEXuQAJ/6qXAFbLQKL3ZmpPOWf9CmIAacynxpmRql3UMTsrIUEMxgYETZ
ySBrvJJ9yqNnDqsDUw7aJ1Vg7MoRYzMisb+pTTqfzCC6cuc+XndoNUnIku6IZNxZZmJtxGJVK4Gf
6thILJHJUFoPtcsSw2BqwJEhqcGyCnYkIDSLP43MheEum/gQLU1FVqiTzYY7cFqzKvxZi+5Po5xv
I+VOR65rNgZjZ95GQ2veguWRG4lXz+/nCvaT123ZG8dgS0bN9yABkHfptFWue+uag3tDA2F9z7fN
c5msw4knX8UUqIDCbTiw5Ct/m0TlzVjgmHf4qG5NQGrvWsMfmRnYzrmR9JGuAcuwgVTdvkR32vjy
zqmsB3Z+9dYGGv4nNjbv5KDf0bFcUc9NB3IdTC4gEiNfvpB34gtxR27hHeP8Kd1Uo1k2bLQNyeCV
J3BPlFLqFSTVA6cLRywYkMbGzqasyqE/86YvCKwzzGW1yXzBFblImhtXMZbH/m4upjzD7cqQ8ffH
KH3q+OEUpQGtATnRACik+ctkHPBwHvHEaw8tTFQ2/XRcUK8UcyX+/nV+Of0QfiR0RriXY7/Lwe3H
0w9412HMm4Ea1AtZbQyISnS9ADFx4Qf6rj66XJbD37/uL0d/Xhfftuf7nExdToo/vi5H8hJ+vGoP
Ki/9t8GoxKHqFUyrCYSe2DZVPT/4fspaDCqdXe7vX/0XZwWvDqnB9bnB+SUucfjvhAcK3VFPLL85
THQtwh4Khf2EN7e5IiDDao9Zlv8F58GxRO+8AUp9w4X8q9j9nWIH+IFBwv9uBLyltO4Hte7rD/yl
1oXmH3jvdYGOybk9upiJ/lLrIKiGjCKgcOAu+2t28U2ts/6AaWrDN7CYJejU+3/UOif8Qzv5oZQ4
LK6BFr3+gVpn/SzXBVQph3hatCiIqvCz+hFPRkJ3secduWHbeGPnS0FRLRFTggRyTSdD/xLhpNi1
AmqXNan4FJbsl6PeVO+8mqOg6+f9C9UbhHy45f9GDPr5ruO3s03ePr+g7fj+z1AQEtgiZvDnHnPp
Nm8eVct3IP11Qkq3Jnfo1HuiXHLdtw0dz999i/9F7CN88fOapquIYMGQ4sA5dSHcfm+/QQwH7jpm
3TFO4vdVF0PQm8Ysuiki0fgbv/WCa9w7tc/H5AdXyo2ydwS7sg9qqZfPwdgDA2uX2TklJfOdwh/L
/VCKsdiyXfDvA3bP85rmV+8YT9VwbbVOu3PN1kUwIcWWq4rhLWef6ja1Z06pdKBaWBe7bl5NnIY2
47hAmQ7ZvTCMRW0BlePbr0ypmZBzGlgtfYh8xuZ8CwR4fEjrvoYF5tZgIQcnLHYJm+R0zXoKni5z
zReD2TbKTPA0UqIJ9h2cANg3v63PwoXtYaSamSQaRx5mCD4AsBdnBXOdcNISTLKj38BP121KWXJl
q/l9TdmmtzLwR117Ux6j/MzDSzjFOmBhlsTYGM3rslwvhCjlFPNuSkt/ryI7AxXHMIKuB7t70KCy
ew5TmbWBqoDtszF9UCuBKTYhwL/tNBIM2EkkV6ofuJWQQcNEMcPtfJ5BsAKfrLFJt/UQTONRd0In
G84ww4OiJi5dW85Ez0vmW+YOPZdQXx0PgGRXng/BcOsmi3OF5wZUX5Jk9kRYC7AWpzyXrzU33IMn
bZvOURf41OR574N8Drd0gNZ3RS3Urk86amdGxngrVwyYrBJTWTvsPGInhsmDuGsb+8UOOSinttwV
ZkZORsoNd2p0ROCvHhYEG7SIZsxPSx7mm9Abgjc0jfawEKHdRmU7HOZMQDIYoMNw4sht+FOMldSw
ll3d72n7tOgqCenWDC2Oz7nmYE2p7noMvPSLO5ny1mrwzKyyOqi+AEdCYeAw4KxwTNWVtsp0GSHd
xXNWfiD8fMO998jRG01hxKzDdjuPmSs9WqLKVLvqgroh1ofhJVnnKsbOFRII+VznsJzIl4h8b5vN
9BmgZwXDokgrqnxbbLbmDWx7kb3hQSrbQ1SDTbrte5rjl3EBbGE6uXyvVT/wS3SUvC1sx0YqjUcl
uCs6Y/hUxyORSBENHQaUoXGz7TCK2tg2+K1uULFIyPdmMFjbUUKreQSiP88HfE7s6424Zjfe1KJK
NmJE1/oAwhY7MlYd3e46ezUkwqkwDwsoQx4FxDNFOmUtRh2neesbyBuaP8SlrszmCDm2eKAfSy+G
ECaZs2b1LRUGtPaOTReRGol4NaHf25zGHvD2xZq2ndcTl0yl278MmZ+T2Mgkv71KmOF1jQLN3kwt
MDyPM5Mk2LOKPAksL524kbe9OSoD7UWNH81cjOZNngmPuu94Yi/S2m3zBpY08jaQMRfEIZbyiHcO
mzAf7e3AuYGDkjFIRF97eS57x6CitZichd4jpSP+y4YngTW/eeMozPYUyszkXwWqmst1NFuJi3fH
Wib5vk5UmfU0Z3v12zgP7NVnsfRXjVj8c9db/MY4DxtjN9EwlK8IfJD9JTx0C8UY1Yz4K9iH3soV
WeTEvnWbhhsro83qVngl7UUQshtvE8IQPeLGIEiODSetriukZ3ri+A24dokdHSGvhvLsdsRlYAB5
8bipexF8gGg3zYSCRBGty2TBDthg2jZX0AlD0t1dML021A+dU3/GaBL6ebOKQ5PCcxCD22Lqm4+9
Nbxz1OQfJbxGb49iNN2PfumUG6NwYzo3gJdikQozGtKJssdr18vjnUXV5E3qyBhCoUHcLi0n8WQD
CvWBL4/eJw9VFRukY5EXnahOsxtCICVHuGsX7faK3F56PQYL4bChA6WnurD1MP0J68qh9O0YMbAl
vdPHxlPBc2bhLUfzxo06jg0cNAMbTbzHfzU2Nlm6eYAWsa8nZ2b1k34u8HGSvvUSz90pgq+rvnL6
l8tz9N+N499vHCN2FL/ZOBblG7TyH90teq74H3dL5AI4wq7C5sfCT0KVyH/861+jJb7Pocu+BEH4
T9/nRzil6FCJzX7vrzGv4/zBaA3mER4YW//cP9o4khD5cXdkmeRXgbVA1OHIB9L/p3mkkEVYK9/q
Tu5gEJVyy90AphGT7hCCr6jT5uhFeDhWA2kPch3CH413wHtz8h4XBU2xAMCMraooi/fGSJDvibaz
8gpvY5bfDVTZfkAJCF69xa9PqZWUV8OU25tIK06AvLPqhDMSq1YR0X8lc/L9bWfgdUnbhjV/bJd9
NVv7ZFrkOllSu91VchLRq0TLCg+0REK6G7rZfy8nBWp3tr0A726WXnMHkn9xCI3U6yih1v5NDkb6
nt6avkJ4a/CDtDTV+dfANdMh2RllZbpr7vIsVfBowT9OZ7rMGabu8Mwt7blhnsTyrliF1tx+uRsf
8JWSW9xWNIbh5q4J6FDa19lxZHs046F+nkN7QZxdxSWfJw3JczWCqYyBG9FlTJYPX18aW+anaSp7
Co+LNPPYU8HF9DB/13mD7FONYjHmlT/CWdVJcaOiMytyOZyn4dK52KFz6ozXhS8TWJ+CJFtK7A8n
crPknwHCzr1HCpRicQ8KBpZrJCNSrXu7ULE4B9VgHM0Jq69JQeGKVmpnNeHlXuV9Wh9Tw5D7BD/P
Y4E8Ai24N9GIkf3vrXLydn7Uzm/UMWKCBoe/nos53WQN/GHiv8U1TXLOvund6ggeZ9wXtaSnpqsb
pt2yHI+hVOtgTLEyV3WzoQggufXsqKZXrFQbn6jcxh3Yr+Q+BJZ+ieJ7UU3VCxAAKr6LuAxXC1rK
bZn774qmSu7x2Pd3UyqDe5rh5CvmIbVJYOudRJuqe66HBmp1k/FkVPFdaTczZXKtTvOPI1sdWMOb
ycqCcxQV8XPaKuegUt+4NeDhDStkiWgnA+Fcx0Br9gZlAMvGoklyfm67EKEuLv13nW/Vj5DVCxA6
cZqA/s07R61BSAdq3UAYPNbCphsiGvpqO471cJzYoO+nskiema05V9FCDd/Kar3pyY0sjFhhy+B0
M5Ig/dOaXDbCeJVIikK2ruG5NNC4CDnccZ4LjmLynnJcx30+us7KdVRwbaFq0YCeId2uYjHKW3oY
7CtLqeaALsJULJ/5rnF8iXt27PWzAEgCaSVoP8IAebE6IdcMzsIT33S1nVuMa3PfhjcLDRP3UF3S
U+0q8ZSAMno/QhSvdtGk7E95I8wrY6l5lHedE5ymUkU7N2+/EFWIDzgGui2FkGBD4yB/jIpwfG/6
efkys8F6caYh0yWxYfHSkVmj4JQ7zDcGsWeaZ2+jYBp2WetfTQ0VTFWYlXvgu/NtHdXeaVI9vt96
ppUAH21k3Fo5NUOLRwiNY4CZ3dVxrnBet+w1G1zZXMXMOFMvZBCUoTduXKObt800tuspJqXN5zJQ
U1im68Qw16S3p1NjRvWGg7T97CIk3g6GeJct4jFvjeCz8ii9xcyrI8igzgPosu2SP+F2c68qxqfX
6JLtihN2vAmy5Bi5fXAzTwLltBn7x6UMy40nzOaTPxJqbaeluft/7J1JctxMumW3UhtAmqMHpoHo
yQi2YqMJjKREwNE6egdWXwfKP6sy06xevZy/mUwSyWAE4Piae8+143D5bOBiNhsT/RmGiEkR6pk4
P5LUcSOvKSxnM5XNjDg5TC6OZQ7vvYtDmzBFAsNLAYTINBfq9/Y8SJV8dHYqfxcTpXI3NrfWEE87
15v0Nh0H+82isj/ahg8LWE/TfGtp5BpO7tG/9b1lcMc5KWoz8gH2LdUVmzAR1A951nUwd3sTOuy6
9B47CdGIGAu2JGk5Zfporcv1eloZqnky2U9jHwef+QQjbDPIFWgPyCvc4TeYHx0jhgUNZ/ljIOnk
JvRiZvZzv+axDALNYmJW7JJo91B1Tw6W5BWbPwPOvPrwUOZNMtjA323wyDCncQWUVLgbNZPRYkC2
u3ayy7lE3Trqhf5qeOY9mozRT4kRdxHfFARwhlYYZnUIDcTRt0ZPCxsiW/ly6tb9rg3nl1SNdWsi
TycOsqFpZ0u0a8CccpOTpEisZ3AJCe66Je2QUjBbvlKWsBj+KeEcrX/Uon3CfCyiwGzTqIrpIOTg
pXvJaOkg5BI+NGZb7wzPSu3I6abumBjptcjHZO8MMt62VWtianSdQ4a3fs/9/pUtVfDYWAzRUwrF
54SNGkSyVp2nLEepzdy2uLg11g+3q0aip0VyNCY9sy0uvf6AFKt+4MqFkiXC6V5C8f3V6A4qsqXM
4i4vnOAl8WLnzCvEs0HEKJwtRbdY5G55X8aGuy+suT6ZePkjwSRpO3dC3hotEZ9eVdWHftDD1hl0
/07cJjuogASs0c9/9p35mTUqJ33eWm5HtsgY0LspvYeaUhJ3W+dbXcLRQqvafZvAFHaDOQ9PmQDR
NTokE9QJkw+21QHrCCN+koDurgx/+sMU2g2vQrZ3+DNsc5ctIXt+jEGQ69vUOE2A46UD47uaPlvh
FD8bPQ37ZAryXyWrpN28oAXg2PuZBsXvNpfdCV3ACuDP8UW4/Cl2/XAzI3c64o0TJwEgeEtqEHli
7GhvF2VkX2EWgBokHOzQuxV5oV1cPGR9YUNhz+QeYW9zQhSidgMWr6Pt1N3e11RexlS7ByL5xhtZ
1gz6Cw1UvDcNYytgk0cIeced7XfVV+9OMuK1P2OzMaNhTr3jBLYmku5lcdBEVCw7GCKH1r423a9G
qIdhYH1YQaKgWySzDVwTWdXGmwkwZJOmGHhkvlBhFKS65qK++qp98AWLzK45LFNJnDZJm+vM4DFA
o3+Gnp3skUYHmwZd08aTFTkksA66pUj2sVNc7NIwyGyD3FV4Q3gkegyUul0+GHl1D3o83felkJul
Ji/JK+aHcBzMLaiS4sAGv972C3QIJ6mDjZsOeA5ICeQQ9u07o9fWhrPdf0bcIo9Lhq0jdM3fTewZ
O4gG5UZChd8Q2OPyIMtTngf28DBZZvglyxmiucHlV3fG0UPZ/eAZ5OWGPVHLozswkQvVcNIlejVo
DyD45BKcy35+KKT704n9H//TS/13zMA2Rlw6mf93L/X8W390/zyF/+sr/prCh/bfXPCl5HCG8HV8
Njj/1Eh5f/PsVdPJ/Btt5Qpz/EcjRSAoGn7LB0vpoPtc/ch/NVOW+zcIPrhNHXwDf7cP/ydTeGb3
/9ZNrdZVC+8qwj5B72atG6B/2vCInpIZSx4iIsaGr6Ph+JuumL8CbRXXxTQofwzCmXVZ54/+FFyg
XTMTG7PmSdXGE5z57jzM0MVWO/EFb5ZxmmPbiw9jnaX3Q9UYH2zKcJR5tWiQ68Q+5Y1rJd09Gdqz
/eA4MrdKKqDC9E/ExAfWFQiYqH90BE+giSHNsbYPKkcqf6G8JFckgn22kGpN99WXziaO88yB7p8I
H/3j1LbNjyIgGQWQPGE65jkNtQeqhw6n3/mpcLp9WjiWOvcwBwvEeoBrhNho0gwIBCpJqj/79UzF
NCcdmsylNmuORifWwSGwfGLQMQ65WN3yWfrZczwbBrJL08/HZou+qv7Iqjj4lXgZsUUEY0ExhzxS
w2SJAoIJxBMFNOSenpfQHXJdWzewUJcuGrAk3cQZFDpgXQzx9iPj2nG31Ex2t/BCjzAuka5VEnNl
Udk9xjUd7CZE1e9APB2SsKFJy04+Jcwx+bCG7NJYVX3MrOklq+lqMjpY+IdhciRIlcFwUybpq9SS
gKZ5lCeUHpfaaW9SmovXLimriHKSBbKmV63GUAHN8756HU+IUqZ3IjE6gn3CKNf2KdH5ix77ajOH
ZkaAvPOZSJytdpwPT7AWoDpgnTgMvKWEQtUrQH86oPeiRbWqA03+I0jbF6+wvgkM7G8WMI6bME+u
C3MxGsn+vS67cznW1THvmX0SDrDVS2ltupm6Wilhkk+z3KdJWRMGn78oAlxwqhj1Li/H3xz03qX0
lvh+CunieN4bm3Bgx9HZ8Tafh/zgjA6ZPBjKrMz2tiPSqyihgIscSEe38VC0l6CHtLf6zk/06BIr
7OJuWJOn0dI1wScl4XgoR1d+Bijfzpp0651qXOMxUbNDO5z8Zihd37kGydi91E+wOIsD4m3Jw03J
Y5Wv2XtSeBsGw5DDKxd7GK7sE+dCum9bK9yDqHIiNzXCw+hNv4mQL0992tdbOkCEQ8kgMWVq+Vnz
WEbNU5U7mOJI3ETZbevaxshYYfYlGQD5lRgL7I8diXCWfjbdCr5gkb8YRXxaFmR+ZacwP/fGqzvH
YmPnOjunjcvoWDny26bG/YkLj5DVnjibyYHTMzbeKhoR+W055sONhx4JvWUbNMxkFuO7ZpJC28JW
3d3UfiAYc2fjMpOgpQ2ceGJ4nE1wkU+Fk6t7NvtltfqC5FVhf9/bNdCe2Gdrg49wyJ47r+wphM0l
ORAHb52rAd8K5VbPT+PCokGLp/5rKBokPvE43uM8MVEeclkk4ViwD9B6/tUoDtVd4jvzmUlwdbT6
aZ6onrm0MB7PntARon533WNN/bfZNJj3kilWe08PQ/oNgijkXpsQ6G4c0ajpiqure+9crhZgWA7Y
RHMsxU1aheWBcYyixjWsA+JEfrMcRu2ceQeizzglIOchCkqoAmycT1ga1yV6Y+/ooVA4JagjrWB5
0+x3X3yp9LXIDHyy+au1SIHmM68RlPTn3micayZgRLYFuubKkL/iLmi30lLypWwzynh2hfJitfNI
k89OY4sCxrxHBvSDdiynnIDgcKtAWJ7NkAmab4+3cLHUI7Y34wm9iQ9G1JXbJMe3v5Rhm+GYT7mN
6ZytXUyU2H4uZnHxYpgKfdx3Wzy8/bXo0hoWk2TvZ4j50K53La2xRzgQgVJxg0zJaIoUVdh4z8BK
7uTcHSdTpJgg1/qmCRYiXmKvemBe/F4NtXt0xjL8aq3uwdcOdVKXsw60g/7N+1NFCQKELXs8OYUZ
MMYybbZX+C2/4xohXmb0xs3MPgwxD3VbJXBnIA1mSYA8iPLP5DwI5qukpL5bDDFeZhlmdOYDisSK
Ak53qGtG3/ojUU4OaejojZgsNNBZNmyU2R5Qibecwf0FCdAaPj3PmxU2HQlkpKc+d9yNN7XuBnX8
4xAsZMwENamfa9HL7wYYXOuDMTekiIkxjliLCdafYfk1rwW0WCVAw1pUqy4nk+hPpQ3Ap3tmWAkD
IchnnFdFuEXZfYI5xnDRUN+68X8ggK13oECHvegU0Y8zyDnDITMaoGq6H4ZSn428+UUcwaXo44FJ
S8HqcnKbqLD86g79v6Ct5oOtxJztp7V5WNY2wlgbikax7mVQKVEAIo8zAn7nIc9QVJY5513j/VzW
xqRaW5Q0739adZ7fuCqGyQGuC/EyKxFFrPAt1wDS8LXDmfL8m61GuNdq+YmuhFXYn14IGmV8wYgW
W2yaOfrzMPlcIeGRQG56H+dWHKVrOwWPYeThbjG2EAkrFfdbhc1vp5fFvnApGEbtvJZs2nCed0hV
A77V0jI4VLR73+3gWFHWZQzxOERR/tPbYV3OHkKrVifxp+vLe94GmsGhjMWWw7Tm1JbjKzwRHhi9
/SQl8OIxgU2W6YBz3ZPFJztfi700PefglN4+G/05oiOo9ghrylvLtKZdPy9ONNrzZ5fG82Zkgr6Z
Ql7DREbZToRN8II0ernP8VPyhi6INQHeDsB4p1zx8kcIpu/c9nl/WVWXz43v8rW2mJ/Y5p8gvE0R
gPPkYeiK6d7t4+zdz7wn5EZTxOTl6lh1d0TdntiRTjO1Y6HDG53K1PkRwgyNtMsybO6DnbPEnrXy
KJIV30ay4LJOFKQ3ohZIauuXW+nK3c58zmszXt+N5tIfxaL9o6/d4OeUd+KdZeFXpuL+bhG2Aa1w
TMdjpnobxZw3ItrMdMXJqvqRTgretDUS3h67LleEKB+bIHQfp5m2PeLUNCgxLGVFrtMV311rB856
oyZ8poip1oSs1jsoZbrcMhWb2WPbhXDzmOB4WwC/T0rOQ+T34hY8TvbW4Qj6hCB3LiaSpwDNpknU
JPYvgK3uU4Wj6ovhG2PsBetQThLWoE/qz6RL5mmGF9Wd9ZdYZ2Lqz3RsnZPF68QM9WJxACZ5zybh
JmZ36CMLtGp9NI0l43L2Rv9XDJEtSq3ORzvoyldXtc7FHKS7ZXxc7Fxpq0jVamHL3Pjlru7t+rG1
nVZGM2/FVecW2YEirhnq9mqgbW2DvtyOumPOuE4cE7PN9vE6iUTSY+0Ur+vQt55xyNgRlofGL+Qr
p1n+yiNueCsmLZ7yrI/B3/ryJNyJijduvHNTjTBTpNHFOeFbU/GSWDKbb0ZjZlu/pO05JJG1BrbA
JlHJIjxb6zw2LbWZb7RTKQSJiQBjxfC2X3T/KoJl+IXkdzwGXR3e1FnW3zlJ2v6obbfNuf9q3MQ2
os68dBkyU10tLyFskTqjfegmxricsBF9EhyYJVQ2SVCFmsedzLgfbojgKMtdsE65pzhYvLeEcNBl
O5JcQfUzOCE3Ii5c1sSAkHZO7nhXD1ny++hPJMmRXvdULBUeFFYKxqWotHyHfVvtiW0DPlIuujgx
D0cTHmRJsHEIAg7YXzLsF7GOH0CAVUddcry2ZfiEwqaiCGuGz2pdGxipn+29fklu2j+LhT87hr4c
y2czZYqLDcQ6TOsyIlvXEnA+0i3h0EWkjKXoNm6r3P20rjPQurft1l1iEs9HUu/HzBxuy2oZGB1l
1RHrTHJvYdCYHwM/a+s7naR4uEOUUo2XR4Q9WBQLpUrDeV3R/h2HRrkpVzpa7jeT80Rm3R9y2jCT
ct92xyxMgUXAZIOzVmjHQNwKfow1U9VioU45R3XA2LdmwXTsU899BSNTDlswb0S2tjn34ic+v3gr
jCxObuW4kjK5hNtshxRl2noWsMYoh7DI6QNf55bdlzoOyHgedUOiZIne4rC4Xrod+9k4N1OrTi3X
5HbobXmrMkg7sTX432VbO1+iAgGNmAH5y0GX6rnLw1i+m6YzRCUqC2IHvWoTdMuyMieD4DfRnMnR
Ax5JjGCfGlEjW/9lySaxkx6n8y4kWnnfWd3yISisbyYcbJuC/rj2lTjUfFsIJ03/oJRUb6l2ysdp
Mt3zouQUWaWjtm5qou4x09KGvM+cHmgL1UGzKh1yxFUtHvOr4zTllp2s86Ojitz1WofQqM1sl/Cs
ozhn2q+ttt8NhX8yVDVuaxr3xz6R4b7NhfXhQsw4Ql9ScKSZwQPwDja+rNODTOxx29arUUGWHh9v
l06fRciijIn8na3T8JeoGD/ySlhMCgvthjUfG5IfKaWG5DanpUWdjnZ7x3XT7FWo3V0D7GJDAlMh
SPOT6W6KSxJ3Cx7jsTbynx01PWAVvzwaMraZFPIkqSavIjym6DuQfcbMZM+293XsMD8NfeOut5f5
UU3pcdB5cdGkLKEOqLCKJ5NR7MBxpL+V8pxLHEvJQdsk5GKhlco7Dv5BZdFcQFxBQMYUOe9HHjrT
/JD2IryOOkHdAOH0mHsSGlGBL0Z0dX2WwrwPAjQTXYfBFf08Owe/ythIwM+nsGuCa06kBHFrZCKa
RQx3vwjtd5Z0/gYBF7aBEr8iOPzunc1Rjo4mODh4EgVs1PGX0DxYA+z7p5mgeN6/gX3kiGVvo0k/
Z/doM33wE+R8S4F/z053ZEWQ+lrpN5y+N2mC/XRp0DAVb102rtfbIOod4CKkUtq2d4AlrE2B0fGc
yc79yFkTEoUBEYWa2SQsEzZLAfqEZ17i6OaWAX/F1dL5B1PkfmS1jrwtkiS/Z/4gxHZw2EXvRiSN
166n3sYSaW2bdfyjg06dwqYpdkhtSAHJAvF7qmjRsj4bj7AMh+1kNBYDY5+JgGq/+lT3Z79EaUMU
BsGp9bBN01nhSPIwKVhGfkZjNj4sIMhJ4G0+6dcoxeZKoh5ZsvJUDWoE/jB28yvbF/R443SxIdK+
UEo9S6NpIp+I2ZvUs6eo0QuFY52iZIRvswEi3W6rcfgZms1lMmegNZn1Uhkceeg4MaV5mDAxMQav
qcYKYDctNi8RjBHbJfd5qXPsV0tu3VRzeiuN6r1Xfnecu/Sp9cxvKGrUfzPVUZUo1Gi1hRUTVo49
Vs6vjjXOViStjdypfNEIb7+VKo1ln1SBx2KOFVmEv3hAHumVj8HcA0mqkwybowrin6MYcnw64wjl
J5ynx4ZFWM1UP44ZO0Gk3rudM0uK/9Kkx9FM3Qc7fKw4sGBa224N/IFF6LAJ2rQ3uBPKnSfy9myB
150WiS5xTuItH5XyL+Du1d3oOQwJzJyEd1IUpLkhRLcgWzUozG4H3Fpd0doHJ/7AP0Gd+LYS65Eo
CA4PQl7/hBicZ5eHK0LGrzhXA6wzIyeHzRvY1vsYTtxCnxfpE7IrzJeWRxLKIvbgg7XOAlWVRLDc
fAwj3uqQI+w4lqyULJdKOOksjgRPt9gGs3o4Qr//mQTLWXPBRxgMxClPjEscdtQ6Bc4KtkpnZaL/
gKbt7/zcK87KZfzHqL+LAOs0rE60FcVOAxJ7fMCJ9kuUkis+nt1dqKuHxlnhzuXsnyqHnagP4PpA
78IAcSmNu8lyXqXpdDd9bEDqaD0ZJYUNkUmohGDU0kSXT3PWukOHDT8RTC76mnw30lenOHyAgM4Y
Lmb/kdbzzzwxmZz1s733c7wmkDA+YzKPnqaAeANPs2CNUEFMv93OH584+9hVeGBPfdEM57ZhGCXM
LILp71wKKE/MWaS0dq3I82PoVRenL7ooXmxn2FqSEKmdn5ilv8lEmp9XEp2Jj4Ww31l9gA2p312E
3itOb1m+WOJAaDHn3PiovbK980VhHDMeeC0rfF+TvJq1tz7wpAh2bJZukUSeW2yEO7uc50/qLG6t
RJUfMjODu3qy4wvZFMOXIb3vpGWvj8fW6M4NY+iHRTuEbkh/qiIlxfQj0O5wb1mps1xbHdR4cP2y
PjAFLdnZ9rZat8Xe3qwR2YLrlnqrLIkyUi6zYrdO+IcjYuNqytYdI5eHwRHGyfOcuD+oENynBugf
guO5P3IfzDuv7Uyaq+BlCsCroRm2nhIi5aMute8Cs4s/Sr0mg5VxEJm+ZcltsdpwbiaLoua2qBit
NsT+3FBD9HqfeG0dtZn0BjK4OX82Xk8uDXS0Caj2FBZEAjMLo6YpsSpVNDeUd1OtCNr16valVU5z
Q4JxwOYZ/B5yQMGMb1ZZHM2cC9i44aVdJ+mK55Fv4G0DMNmvQ04KNLdxzNCIATWp4YTOXOxBDbf+
up6PhJrYKTaVZLOnFBHzDHgQwA4JFdM89RvT6vE3tf1aCXHKvBNV6//EjAX+JR+y/qiCFDeUoRuK
1gCezCYxijEiJlI/uYOC9VgJooLwBWFTVJYRvhS48n+5KYt+cpBi0NXM1ObHOR8B+NjcaLuFLGlY
kB2Nt7Z4RFOClmo72up7orzesSJ4mA3K+qXz8MTlXr911QABUsbNg05G6zXLqMDRgnJgL61r3nfN
GkdcNGPw2Lktz1POsvq+QF3zajhyONtpw1yGxIHg0s5G/4otXFzJCpkPlgoAUg5jZz90wEQfQyOm
fWnNOLwxjNT6JM0zP/ddMD5BD2UYii+Lu7SuOFY3pRuwNQTPjmIInCM35eTwxAJ1BOTMbsMkuzLh
xyWMA9Qubginm919700un3SZ7eK+TTKgRd09yCWEq96sSA1hDPUs4BueM4ejsirIFClUab7HZkeh
tng9UAUGTNc0DEEPJJlsXgfPrfeTwVM3qR0eZlxSW5oduRNJlx2UgVERn2B508baP42T6HcKlOCt
MiuckLlvitsaFvEPdOE90leNowt9PRFSrRNznPTGg8obdXXnKTiWaN923bioAzk9TmQreJjwF6b+
EhSl/cb0lnx2BMLPgvrutq2bCa4i1T/jTJ8pjZE+zmk2RkGYkK/NLiNKVFdehj78MkaTYGizRC2T
uj2Ip8W8hCO3BkrxdCcb+1SnZnCPyg83+eyOZ49sqmmDlgmNFV3HQMUYMW9uzx3S+AsL7/wWStcn
fCSokvGM1iCYP5K5TCPLwRMVBxljRTMumZW18ws6r3jvt2a6U9ZC8h4X+iEFURCN7Wyd8g6CAjlO
1WxtwNduU1ubW88U/qZ3a2pZsbTvsgApR6tAXE2rPRTwZjfcB37NHNgMC/CDrjUWj9pNwXWmPGwy
N69BIS1jfmv4zXZyWd8wYzWpNOp0b+YBWBPs6xCP+HsRP3S2nu8mUo0hSucvYWe92QmHtWtUO+nY
AOUJiQgr9CYIHeV2wqWJfx2WFcbnem+ZuXOcHDyESQbIAfkzeG03Cge0cEQd3qGrsTdF1rwCkMzu
vWQ4khJzpLDqDyMeg5+GZg1isW7HDCf2YqFC1o1BLA6y5w2M/I8yzJqHaWge0PYWM8b7gEe7uTaC
aWHckSQ5R7EgH6mphHXrjMYvx/CHy5qRtWk5/zeSNRiDntB56yd3AFugb0el9Kktmv+RAP8dUvf/
lQC73n9Je7prfyO7++e9teX8+ZK/9tamyQqaRA4ec6Fvs6ZmOf2Xewyz1t9W/FHAIipEiL6mzPzD
Peb9zYLWwdf5whc2q+X/s7d2MJahzPd9EFCO73gi/E/cYzjO/nVtLVxntXzizxIWVh1Mbv+6ts67
YcmnIZT3WY63IIxsU+hm0ya5dxfGynEeHK9puwMA2qqFwsp+3kUnKr0oj8d60tfmDxLNz1ny4uwn
Du8RAc3KTXOD0chF5MEx3qixyo9I9sV03xeN+FXyeMWVg6ZFBhHnB2etNZh1ksIGZZ0yHuqQoqjk
AXQus4qWAQc/9e66KTRWbyY1bHKmjmoI1EoIgOn94tHFm3RIlnrZ2uRykbklsbJUtjcMbK1bdgRL
oVgeUNYZP3xhfAYw9jDKM42rsOtdvZT9rYRdf6tzh00u2pCf0+qwYI4aepu28tLH1g/yFCaznu/h
GschT+6pZEer+I0Zhy1Md7umULRCKcw/pM3JKEnGSibvUwK9/9EBtcyurqWNbSeVfycRIk2bWepU
QgJdY0qhP1DDhwSSsmXt5fzku/36LIzV/MZuqCKSBtEMhu04efIdpILk9c1IhVEOjCfpxenNMmn9
hjmZNsBzNOF9lT3uQiZQVUTRW5p7v0dxy0TDVq+cuXhjkgaTfeCP5dnoKka+hhsQg1jGS3AX5BPd
kF3Q+KJqk/gPfJ3CH2dx3bWQb/35Hf9YA6K35cqKLHxBmlS0VG+lGGycLZyspZGl335bQHJIZH5k
RTHsp4TxsdtIkvnq1H9oFgxqEFXyZGvNPfJCaufzXDtQUimuHgw3nHYV1ds5dvzZ2LSt6/2aVEii
PU3x1bfMRW3SuS5TAgNmnFL7pjLUrZOIbL6IahC+OkMsnVgkhm7FnGrHG+GoCPcSqSdO3qB0Xyqa
k42wiZypNmmA73ozlB3UhTivqJKwAgXBOssgzpjBJe8ee4CEz2oxR/8J9IGctj6BjOoFKITP+rfu
VlQkWsZNK7AQRLbWfsdwLulI3anjNrz1VJL+Kht/VkTo+rlPmzqXxi078ITuI9AoF41A3o5Vn954
cTWxQUw99JjdNKDKpc866YT0s6j78zwgE02kZNEhcD6SGcGmtjfRUEYT5GXWB23p74nXlPdggdGG
ps2YYvoh+YU7Ow78mNXpLHsWyyuIWMVqHG8XgqCarWU4EIxTPs2tGsvVwFgZ7bLJkNomBOoK2UUt
2iv/gpoA1XznikOb+0wqEjshX8l0DGLQfDSlheHLq1HXxQgNMaaoxx7ukcZeBNObRUTToQ91A8tZ
dI/MtbPlAefgl7GEFfeUQREfBS4LrGtf2x12uYYwx33CSPWNDGWwxsE8pM8LosL6QFBlWx34S7gd
LIj6/shJND85Tajrk+V6+OlxqVnegfmVxTKZ7JmTXav2ewJL4w7wHmwK0+VpzK1RHac8NWs4VrPe
BsrAstN14rLEmfXgkF2PwNoJs3KXJZxm7gALIJ+b7LBoOzhn7PLybTAZWt9qc8LKaXfVsuUnkfMS
xN2uMJMYBSmfFa0VouGttTj2g0EeDqD0IS22XphZN7VXhTs7yMhlN6QijN1h5PJMTpHcCruw+Jxz
ypNPlhrZR4YI6QfZtOM7Eo2xxTfKrGZibDVugRPYu9JEVH1qk8SJyBTLup2H/LW94T84A2JjDGYb
1/LUnGy8gNz3s9MZLgEas+O7SmyyucA4qRGuRvRxzF3YaCWQk3CyUfS0dk1xXk4JU1m3HBw0p2pg
TElw1LPJpugFtdErwe4McWSnMSqFFDVHL5j8B8/FHZr08bztrRS0e4g9dEf4pbUDrR0nEdRk/VjF
nXMtSqbbG4T1pXmZ2rqmPV687BA0tf3W9Pot0XqkTfMkABBT4hVAuiB6yCVjpocL+FLzusxm9wjn
gc6DMEadPJgafAkjRKeYl/lY2iyXSNlClJzE56bj1Lg6QW7u/0cG+N+RAVo+ITr/lQzwMa1//f5f
p674qH79S1X19y/8q6ryzb+Zq2nKw3bvMe34J2gw/wRK0hFUXH+hNf9RU0EQthj7B97/jRL5SwtI
TYU6Ufwx91Nq/Qc6QFus9dK/YTQCW9BzOARZCPvfcYsNkBTWVWF9NKhuuGfSGrcDEuEdcKdyJy33
bSrH8ULqHnOrQb0Vibv6cPCX1kOB52dJSSrFO4M4tqzui0G8QJZJELQXTbavuRy3C06rU2v6LMtn
w99ns57op/2rKkZWxtq8RxXTfoR2eWG/eLGN6RD3gAH6Fg3SMOHpLkZuTJxZ34MY5LXkfYwaX4EZ
qupmIwx6KO3ilmbkflOH4t4zO3sTttPHeh8Ck213swMGGIDRd1ew6C856Xd+HVx9WyPX8dmzJtV3
mFdMjsfHmOZtwzhh71j5ZZiXe4d1p0j4X+jnN1Q+H7NChlU3y5eLxLgYzS9I3W/N3O3RQhc8XVL7
NW6YR7VoASZBvlfdrWGGRnA1e/stH4sPXywYs5PpUbT5ZX0H+hKgH2jw70wxh+oSBAd2MWM2KgHp
DgnayXEanxN7elwdcBFCqYSmKfziaR8ezNQ5Jsl8k0OsPy0FUEJj6nhjhMAPKs9WOliRzvWzh3dh
Us5baudnjLMfbZN91It7BXNF2eM53c7hF2K6gYJrvnd4AO7RWe2bkImI4eTnxUFBp3HAbioLS4pV
80ZZaQvohWkMwhdBB5+HiFaMsb7pWbTvEmN9L9PyA1H8tEEcnm/6CSzS+rMQl8H/QcPHjOG+t8hs
S5cbMyDp3RjFjfJrI8Kw/W0TurRzTXnJc31j8eEcCV/0cAvxG9bO/EK0IgL03isI1rCNbd7xg0aJ
dx25znLbutkZR9NL6zQxHhr9XAp3q+eKpVTaEiJQy49qxNdRWJqEvOVmtBIZZSlitLzx36QWn0Fj
34UETkTeZO5nqz8u7tCi3Bmfl8Y9Sql6LlT7mJR8RoYIiogdVM9idbnx6pn1GJl2EcwNG/IhV4Je
epxlVmlvVCdeqsT8Cm2Gc6WmLe6T4oxl47lph2dHF98l1WAkoDpuUew827GZbnLZK4wMdbhbPAM/
LUxKxBK872blYQhz3ggdZsvsuFflOj7idb6O3xMnoM+laHtv0m/nowe5dWOY+socT/0kuzGMSCeZ
t/gTxgfb47IrdMI0ssG9M0MIOFLzjeemdsdTR2zjms4NxR/Y565ZVHlH6TrvYWGOZ/ofptxGYX/1
ZvdzHlvv1gxytaaT1LJxti1Gtmwblo299fNl+oj9mr0HNkA4DJnTVC9sHF8QCUKcWpwuXHlFtE5p
fHWq/GdrzyPC02Kn8UujtZJb1c/tDgNMCuAJiA4qBd0m56DumbL5zbUw0vuq/t/snVlz28a6rn8R
UujGfC45iRIlWpJpxfYNSpFszPPUwK/fT9PJPhHjJVfW9U6qHNmxBALo4evvnaA9USc9VQbSkm5w
UGUMzjP+ne1LWWKfWlLsb3O3IQ1xTle1bjkXGr2GuBPeix6YBakiGdOpfIERjPFlU1C6jxwTlRTw
5qio+BTaZZBh2KCP3CgsT3B38oYrJRl0c+Z99gz3OMhmug7H9rsxtQfbzW7+tun8xDrk4lRMTFBA
RBAnbKY+QttLu54ED3BsHzMUcxxiV9bQ9LokPyZOQ/En3F8YlXCav9gzIFmwoVnQX23hXzougwgP
pTsTyRYx1QmuB9nLrXjlon/5xZUu7Vi4L22JAkMFPxuaCxen/QkQwkrDuoKymT3jMJCt9HKcimle
W2j3UfTQkf5R67yo/xd9q37yLP9pfcQ1IXXT6hAQ6jz9rP9GjI+sMoh9shb3c+/E8KLGE55/+dqw
aK4ZTr7W95vny6HtWN3ef43WPwxg9P0G2nYZzzQMdy8kzpgqTQvc73LfFUCKKdqwe/iQmFZ05oEa
MNubgXqZOoV9xzSONylgKS4U0G3beH6JOb1F5XIYIsy2MCLYB0EBqjG0MC2mw+SyfCPVBpjgoNpU
6V3ptrvCGR9VET2ZTlyARNnHgd7AWlVVcOU4cM8jmH/AACwP79/pT4aQhfBA4iwlTEdetnEkADZG
lna5hwG1syvz3gyW+2KBwPCL6/zsidqC7CxP41rEYb59m8EkaJz4eqzCUrjulLqfURNtTTrZq5IT
ywYG3V1PT/ohH+d7mGHFQxyxh9pL9L0ZWZd1qZJmFBBCqkMEEWoFtfJkBO7Raser2Ge5d7BYpC8R
u1eNklT1jpyvikjW2iQ1OQxoJR7LTD2plm1/kIl90yd+sZ2gpx2wsP0eJlD7yiznLYKEXSkjhcC6
PPkRrpd9x+ZdW/t4dvZxDO0yKhZ9+lWHzDNy8Ovl3pvxT8GUQeywqP3aOhmhJ4Ia6/0H+ZMVBoG/
zjpDfiLpvL19jgsN5saGcb1fJnEuJxQrm1NLd0Ww8f79a1FhX64vmLmzT+GA5gWO1P//bzOwlYgs
aLSXeycbH0lmukGE8osF8zyT3ta9gYe9k41pASqcf5hwY/0KpGaaxEoCQOy6BKiYtIcXvdInMHnh
yoU3mbT38NuOALrx1ivzG1TWv3dp+oePVh/G6wj7N0+tPfmobLIBq1M9F3dCRN8Xd7K2eB1n+9wC
JkgdawLoW7rbPHGB2+tPfs8fw0GKrgH4ydUBeFnhQkfwV9DUO9kCcFpBI6+Iq+hXpky+O0iG8Z/K
7gDYSGOjWYFjCAUqHCHlkNJW4jG75vD4WJVAKWAFh1+8k5/MWN5FQHQg6zAhhfLtSyllTXTSXJR7
kXNQGOMiWSdkSa8gdnDPWMMQAkZ8Rj77x8LBQjLsWpN2U/GB5siTT1sKvWhJKy0E0OldUW2G2Pw8
pbW18U0PnfXoHsPBc9cwMsC9ZIrOmJWorsC5MDp6MuX0AmNllXjJR2VRHQYNN9wa6iqLzaeZQmxV
h3F9ZeUTDl3TY+S42juJ8WnXWvnhjghMDHJFijAPNOPgKajb8Ud05n/cOn4ySdgz9D+CfBh56R42
RdAq+2ks95Nfbihx4BJMfBwbb+ewjn7xRoS4MMTQu77PLsyyJohn+MecbGxrtqQ9lPtWduVWuF21
8cP0JmSnCgTvB8CPNvLMAYlUaeQbKRVglN+5GQXgUIUuECfxerjHNHRcCeXAwLaHAO//0WXiFtXh
hzwounUMxgl3CQjMqrsXpFKPKp8Phac3Y4ZZZGXPaDCoUtE2pIt51wzEi6FxWlOubkcMf3Y9r/R8
vKRvagGj8hcDbS6McnmdwgXd1eHQr3K4A9fKV/fnQ1BYqmoz9VmF5GM6JT0HSR/Zy3ppOOo5y3Rq
IV2sZjtYBdaIvQ3qBiPB6JJqTdDPS0r48foLo+BPMPFnQNYDid522231NOqUA41vOrk0cjBSzQzm
Ez7ieUO1ZIbpHc78/gZ9abdtDedzA3tmTdpCcxs46qXtSX0ZeMBpntwlZC9ji04pbuf25zQeHyeS
BtYWZCpyC26IdrtZiOABomAC931+w6GYsBd2liQaGZjMDhdoFQOerzER2DeZcNCn44WMemOtD0aA
ZgnQPlJzn8o+7+3PsgWBfn96uz+Z3tQ6RE2aYDw2uRxvp3c+W2kDVFTsO29+IaL8Ef+qI/UFD89h
Wuv663zUrvpA7PqASu8858u4381TN62alG/De3WT9WW6DbJg44+t5WHnGzVrKf0Szs0w7yEaGRzQ
sgL/NgQgZIFFLw089bu6JZtuwQl7ixIkuMUdgCrfs47SYI1J+/lptCi3zBZaNC4Jw1pFcPVyn8o6
4mDIfhhDyl/j2aZbpMOpH1lBW9k/tj5H0mDI78ZheLSdIQEactUWVyZr00zLAR/pE4RoAHe42fTB
5xe3W+pdW/ePHqeDfZa4x5FNhEPmcLLIGNDVfA/L8Mf++n+mRb9ALC0iqdnf/7PQ9ilpo6RM3pgW
/flNf3XXnN9IoOHnoGjVclq97P7leIkFkeeBO2JuSew0CSr/i1lawW+g39Sgpmm5rsRd6H8xS8v9
jZ9G2orner6U0v1XCV2e+EcNyuXhS/Ej+RTIdy/qGX90ST6cI7H3fUQwNCgqUEQzcOD5zs1tQqmg
yvDrXPq49Q9+FH8y4aSubfzeDkkcDUerchM6WmioHC8U4bal1r2P56g+tG6Zn6pyxs2CTuJ1E/an
kGwGnwiR5tmEudEmG+jQ0SecYcon2TN+62LCqWKURvvqhCVheNq3156V81yauAdB1oFVatVwLlao
EYOn3q2Mb5ny1CciIgv1LcBC00uJ9LCnIwymbcsWgQViejDTrPav3DEsT6yA9LDgEA0cKHq6nBsZ
V8bJsB226SUuxy0xAYB6JN9BoNe9AU9a6ihalW+mZjD+cHO48YeuH30eC0ZiewraCL8lAa01c+E/
gQ7Tv/cnzH1EA6ASdtkfdrGUhwirvJXjLzb1g519blN2RkeE9sbAvWqdI0B6wpdsfiwqR1B8dXpB
qIv6HgWe6WFAF9vXYBHGl77LUZRyXvgUm12M6h//BDJEx8Z7qrtk7GFz4U+9XdoFmYJKQ8JQwkAf
HAhD7OWHJrEImjCA3k9t4xO+WCMTXJGJiX9pZPu32LOKk4Ixx1POhLZsrwJxCjJg79UsJ3GKkr7q
VnmtVRA9IeHaCrMXx86yoPZ6fQcnzapLGJ8+REIISjHSIZwjGozCJ9RlB4E00Fqfv8xFynsNIcG6
KzZn/t4cF3yPY9GduK1LRVJHgDHO2ulh26bAB8n6DCz1o41ZH07owBORcoIn9Gt4/LEPBk9iwJl7
1eKTPTI0bXGSwuE2CsyirybyQZcrvJ9AqjDgeq5V3nRXdu/DqmpVtxwCRBbcZyFwDo4EruapvXBD
Z6cUBCR2eugzjNlvgKT4ABN2LhGkRnZbMFCSUDD6wZIkCkcMQZy5tXCqVBwYNhBxXHkMx3wKd11P
G/q6r0d80iNEJa9pStGIfQS/t5X+sYRzYCufo0Bp1jg8sOeuXAjqZJf42qFRufrm/YXydbXIjCfY
TtoDdmlwYLTdwr5WKua1LHhBfIFMQwaJUXMT4SDNez8ZXXzYuaLrDZnajYZrXU+5YGz+cGtOpyh8
mmCs+2vLdlCN25Mcl6u2FfaziROW/yPRxDVxWG4AjEccMlW7j5LUsR+idAi2maVx4MRKKFFCdyAM
oJH0I1eRlXNbc+H7tzFCmN8hTs3G0/lT+vkyRPt8thEPE2fNh3Vql1Fm4AZ3DNocaV+edZh3dRxf
BgiMY7N87GkrZfS29SulS6OfSaoVSP0caPObrjrMbcXvg1mHsUD6wt/fqJbkKqsMDWkWDfkJU84K
5aVNu7cLU8y7BK/978gwGJGpa+gxJbSMCGzBL64qZGbAj6JQBMvUmVorL+unTR/IBYMtl7b5RJU4
pnP9hQ7cgKKiGoTPOC1x+QzsoL7t/WEN4xKPVkcSc7KC0Rpsh6JE7Da3nOdd0wsP50AFXia0Csvy
xCM90B5P/barv0CT7GCKpQSwjIxicv38YrfAe8GEIHKwi+y7l9SgrUsFwrTAeV199F2jWHuyZWDL
FrBvFfEAbl3TNrg7xJEWpgKg+eses09r4wQlDGUeGdR6FTgeMtjAe2lIFLTo5la+tSVoG3xTdhmO
kFFqX1vnsJtZB4S0nscKMjQQRjxZTB8QndhbrNIkrrk9J00aj/Adi9aury2lvc1yP47XtIiihxK6
1mM+gtLih4rd48rLYvkJDpq3ozM5f7O9wroJwUr26eiL19zxzo0I5e2wm0tvG3jQ3yysaE70Uufr
ukB4DoiPejUxPgGQtE+xtLsNwc+QofPAJ+xEwFiBQZKTT4XYPId5vTP9Yt6Wkbl8g76QMQPwlDsQ
pe5hS5l6COjpcVhfsMiCfY2BL8lF0hPXwwJaUsAM2jjTpDNxVC/ddRIu3q0TNcfWbYtv1LexvV38
dsxXam7mG9iO/jGfjEdRGFJtcTq32jWMnU7c5tDymgcw7Ph6NFGDj67aoVMeNxhA1He0OLEWMIbw
vhxbVpPZQ7pv1MMjhEpIeRP95D7okKWjd7ZuawI35KewtqonbIXbj/lk38fO2DzOEuh4ijrxGGK7
+LH0oNJhQdX7HxpO2nv6HDUMTk7CkZzUAVv+0xJJ9/eBiMqrCrOu9sqZykonDtc41SJe0xN/2qua
WPWhlvddR1CVi6CLLAQzNm+nakFjEpLO/oAYu9oqCTadp63goGG1it51H9db7JCRscVhPH0Na1Xk
xO4OTrozC9TBeywRCeI1hJ1vR6up1r4y+5PEL+NLIuHWsxVa5ochBYIvTKO+Hl2suOGjpl8V2/sB
g73h2EvzqyZB39XdMkM+nlTt4kQY9rcdcc2bkVS0jzOn8cOsUvGQCbf/jolw+3UOCBR7Vr2Zjw9Q
WsLo0LdLdh3lGazxpv0s5yV8iGOBiwOHWLTyAgZhL8hB6ShpPBcHMfxkP7Rt7247Cc6HHrT4xpFc
3TaE4GxDZ0awkvTjFxgz4SYC3r8P6sAhY2bCCiorCUtdmXhVHD0jzO7MEDeNTQxD+wGjYmfj2QPp
DUXurUbbVTewWsuvydDj01DVn8KhJt/CbJ96tsQt+hMHkzvzi5DRdUrM0q0xO/bnCSYRKuNsbqHz
d2IbGjCvusiOPlhEJt0NXrv3B1opmSfpKJmCzoVX1QpeT9zb3KFPSntsYwALajLAmJ6No0sKDqZc
8W1B3M9e5uL3EFbxKspdKM6ystFf9VpkADtV1Ei9OllDbVJuwE4RIHqN7IbuIzxg+oecCxWtxNp6
8CPbvfdRXn6sWhttYFvS6cflu19ni9oZXo9JV4tsBunpJ9dsILS2EFKFpeo11HQHZ+mi+IhjA32y
lPJjJ2ElgY3kkDhqbccBYdhBBwit+h70y9plCJdPZtuOh7mztDc43zjiqHjHCjQSo4or2qYvgger
N8eruhxifivt+mAVS/MYOwVk9bnspu1Qkf20iqdK3AwYDj+gzTY3beheY02Na1sWzZ/MLqf1Aefj
KR7iz5z90CU4Ak/JiHD2TyPi8ZXXKbTITWfduHWh9spEX2yDCuzcgXQYePXpBFGsoGcNEW2gjU62
GYb2eFVk61o5zQ4Amd2RZDnifbwiv6oRqT8hoOPsi7HfxzCtvB2ZHWG6ZTuc9n7aJRtMtjjpEjOl
kJg9xtggdKs2je3NgifNAbATw0QznoeDam2o4FIqa8f3qDsPvxZ/7bHevKbN4H73CVgCinWdZR8H
ff5Se16zD1qyX3NdWtVFRwT1OANrwa0ncLxI3S36qhqx3Iiuf/CHu6kWchPOOf5xI6by5J/JQ5YW
43EhjM36xP5G07wE9BnXRaCK+7RPrHWXOdUjYGXkPiIzxAzLMQKtU08pC8rJ/iMD5Yl2KFaQJ40m
tWDmiuxDxCYbjbm6RbPTbTFnCRSCfB8uNGXAHYb4NSvvbEWfEY8hpF0sePewmL5EEDAfl5AOIvK3
eNdkw3zrdI5zbMq4aUnQbgzYeg66gCrvD0o085VfJupeOH13iqcCYURzqP1FbZpANiSLV90LLujm
1dg37Y0YnfCqjfwnCrVp58EeHL3WfkjHGbMEZ8yybIdhPpAtXrMgw0mw4Es22S2CxCovkTUU0l0e
B8us/1BZQS4iS16OURHeRCurRLFVEqZ0m2FZg98Dqu17I5iXD0ZMrwfhZ+IMf8CtPtXDXMK0a5PB
DnWODovbdaiAGWLLe6xE/ntt5So+lHnjhbdWaT73U1DfKSKEV2DgzXCdTcgpgC/nDKf9NEb6QI/H
/D0p+KqdVi2I631VozgmgGlFpsnaqafflxhPGdtq/ci7B8Vo7tn9rvuCHXT6l43+wCSu2ubQDqUY
yOsS7soolnDoRCnlzPro5JBTBpYqcir3v7UMfoLp6e7V37v95wuRocKOgGZFuhfdLb+lmG9IKNoj
FkUzWfvIxPuyoVY7Z1p1iY4vIaaOenRhwf3yb6/um8TGwu+B52MFlwmjtTELD2EZZgRpLU/uRC8z
aZKZUkIna2FLDP2i96gHjamggn//4uKySxyYkLWlCUIsPCv4x71PqUNSU9hiTivQKcMkiWC7QYCW
pzLtOEHZwuXmR3uGtYH9Bo40bTlo7Xrk5Xu4duL0/ge6bJLrkFW0ADg4E0ZpY0v8ttMYAZ/NMuIw
47WtTWgg7QcnieVpmb3uNWhFcvX+9ZzL1ib8UUv4wEgWwAX14QVykcfjDOLaVfsS17xbXJSwtmc3
fsaFHn4iPKaXOAfxOAKbDjCVWhf5/LrDPLS4wyyBxB2MH4Kt25R2+6FoR3EsDHepb1opgqcxJil2
zCpGkr2UIbV64SI0jEwroItj98tHSfAfPAWVtftkGDhboFl/hkwx9R87GF4dGJ8QE5JFl77s14VD
JAFavuKUHoWOxQEv4gCKTao4FZ5Vf5nyuXtlnSi/+8tYfrTwZ9RG7VqV7Eqz/mKSeaZuIw7Eht4w
TU7VwggfFqMbul2AGz0pDRHZbTN/scXzviZmrY0FLdFO+NWXcwOkcBtxPL+E/2tv/rK96dvvCjJ+
f+7ipIz6t6IMZoj+tr+JMpgveLM48ANoWmIL+GeDU4sydGNRdz0Z939xB4Pf4EvgjsxUY309ZwD9
xR10fsPcG3iK06pHjgKX+Rf8wbdTy+ZwCzsxELYJik8P9XIBR71At64bcHga82JZs78OD9iW9y7u
vE339f2J/HYRP18MYE2zQAIb0PZyHkeOsnOPOvghNjj6l3YlT3M/Bk/gTHoF1aMfN0D7ORjTdv9f
XBrypKmjsF0e6ts1KzEyoXoMHx6WgG5ZGeCzvR3niXBPyj9xstCf4U1ntrTcIPvRI3n/8m+XTH3n
nrRpUYP34cwlLi8vrSQqgzS3HnL8eynRDGqUtdkPrEJJpS+ndLvn/WvKt/vGnxdlqNgYxLhsHRfL
ZlkTchLVgXwgFZK9gizTa4mpXrNDOhQ81T3GEnZCegcb9sCqQkxa/+rSG73KDZfn0JCvcVXTtVP7
DqPdcLsspEe6vmSfC53RFIexDvFaSZaKPgdRpKzFCpNDa/3+fTA3/rb1/7iNc+MdeIAMA/uCuOBP
vjUoL5YPdCwZKwMsEJXrnpzfsbVBL6wOSse2vn/VtySiP68KXA6AwMTgv28HDI1EL1VOKx5SUpRO
GGYkV4TVxN/NVDUP5/x0x67FEUst2sJzTBf6/ev/c2J67HlYEyC4YtxczhUCQ0okTkrgHqujjfWE
QXmPOfX419L+H0HviwLjfK+kRTCzdJUD9HCxoYez15emOYgHOwnUo4G8OtvhNExrO7Ss7hV9kv08
mq6enSZd5tqbmCxG6oH0Zpiu/Psbh8/MakmKBcZ1F6NW2kYVNGZoPgx9wySxsbyvbhE/myOZQ1nw
X0wSj2WPecm/yNIuoB1Rp2ZiWKN8aDtEu/hH0Ce2dSLeoJPJ8eKjcTfSI22ahFEekPR5LMZA4YOQ
CgPKR7pUB8Ml+Teivxthaiz92z4bSTLtwWrieCShmAQHZhk6ZDXdBEhb8t37j+zMDvz/1fH5BXqk
xdnIWxy0Y5fcnjSPwsHHx/MhDFNwjIXCbH8eN6ov6i9tC4sM2Qvr3swDLNC4b3Edpl7v5qDZQ3mh
ZkwQt+VXy7RghyFCs3s9p5e//zl/sgp6GOlSRHNY4JhyMZMNZNkjJt/iwYGNRJteP2ZR0yAXJtHK
xMH+WbT8x5Gtd9A3a4dLr0ezLBC8OqYPVPh2Fhd9JFMzm7uHic7eAXjEeUbspn+xaG0PpqXuW8ul
4R0mIUWeOaZxucKWPviYEFdVc9Kb+1erGhnpJiuAaTAJEgv4h5g14PzWVI/oc9i8RALm3Y0ezXRh
+bcGGaTXEqUy8g+wnPcf449j1d/fN5s19SeQpLAl0PUlHrn4WeBx/ogekDdht1bPS7tJPSP90MA6
7/cl9mwTKqgRKy7poNRaJyNJEbsAQVy6gjRlmeuZDuRaphKjwqL3duNZthW7HQbVpYgwYDFCh+YS
Lre0QMx4Mj7hjxL1G9OrKtLLzkowUFPaOAjxmBmplomxBWjFmPavtP26fCB7Ij74XZHeYoteHceU
XjC2uC10GkjD2ILPXkae2Jy/mFknNhjJItinR7jUfL4xfp2B892bfo7LTdKzf9+AuUL7a6y0vifV
D5kbJkiQJm2tfnM80pRosXlG/TSUOSHqVuh5HwN4RibsBgSmtNNohuAIEKEoC1yC6NduL/0/4C9g
L1MWXZ/tFyje2A4Pg91eS+JyOa9zJL2V0cAZqx7DG8IHg4/zNIJkerTs2wfocyj5UqcvHVz2ZIZP
IaFg9b0XFTkeRIEdhxs/nYKnKB7YdjPGiEeXBM1ThXVxA38h2lIaBFtP9MBE4JrOM36llAmlz2pD
CajhXh1w3yUz38Ypi8jj0IKYDssVUFPRn/NusezJBnZmgQC/BpgetArROksSXatqbhELIlSMfqgW
60T51xgpx8cRxv+Lj58teIeMTRqRRDyh5YiOrbQJnoPFXTUcqCfTXD6LzkePgBsbaVc+tgt9VXHm
Bxr0SOneIcmvvhZB53yuLMMh9bqOXxko6ls0hKmGjaNyYw68nnUc9iXNmdqBtOGNawZWYVoAAqVS
+IcSerWCBf5qN5giKeSJ9QmJaJIdxtIHTbkpS2hNJ29EiBcwANBZeJvCK3yI0z3SMe0QYhMpK/mv
kJOE+IPA1oB+n8x4xZLUlYmg/mzENL75uFmK/B2kofB3BrmBV/lCAi1miDzpUgshzMinGGIFt58b
xGOITMGAZ1pWYf6JPHre2ByC6+KnAgo2ejrOGzQmuUpmRiXKTsFmapcNPwMFETGYbcebdcXCS6W9
aqxNs/U3UzAxvMoI5L7LRpbsxI4eBg/wcr3Mrv0cgpjgFG9SrxKVwmpUTLDgwyV4oo3YvXZ0fK5p
bbLw2KxDnl0E26KFzU/zMgaKLAqLHz83GuDlxFEdKOvCp8GFZpzNRXXIykyeGijE/KUq54jdj6zP
LGfYfuZ2QNCdED1/Ei14Y8H+ofD5gSQunsYWfYeH00p26hXhA/wNzqPpEYMQlhiaKf5t1BTBbeBV
6vFPPaTBinpeI6nh/NvQYRM9g4th5XevTaAf5RmT7rqBL8+fFmgDeNJCL3BfUXZKghKT+Z4QNr7M
cpezMCAdAGvE+R42PxkhuiEyaygeR8tgeyYNDAnHDStPJZQhyfbcK8LLZ109zpJnLwqNKzMluVIW
j90rnuEKXJGvxnbmnA6EDb0gG53nc5wIXPDutc7ZbZsgar6QhEH1q5JufjwXCkvWEGZ+jv+Vivo+
7XJebcOHUdJPX4EBgMYSz8I1o9FWJzFT2q1C89jh71zdMox4d7TcKd6rho2n49hPpp96NFOTIrwi
HxBqRFZ/wfCa3XzO4IRsQxlQpXcLCDgoIf6lZB3zyTEmp4JCgTgDpRgt3YZzgYN9FYDUArz+4/Bz
DgOeUzSmGyitNpIvrGZRYZNqat9NzgwmXTg2mZKoPq/YdviAtVQ0OHyjnNItgsfwD4QbXLw8TyER
OinouWp1GcTOg+R3evDtqXvNg453VBPFInt+G2Df3W5L22Ftq/RRhbDH5ErMsCxYBqxrlzd9LDvL
u+Z2qgM+ou4jVqC41xpxzqcFxWv3wIriiN04dTm+9EcT70/MaJE9tVsMXBWhH+k83NUTaSeYpCCc
gXOJXnSFdAnAli4nH4bMRPox2ODxq/CDJzUm3inNCOba9oSIXVkyYIyc25Akz/BMFTYxHAH0IgAF
XD3OCZLvdZ4lSK5nGkANRPlD7erLFxN0gTOrIO9F/SXFzekAYtbuKfebPXGxvNVEdoiX2ch5DhMl
aFAm4RPh4epezZH7jEso8xX2e7GVCe7gm8hhxrdtxyc5j0QbRA6nw4QlwBHU6NsfRBI7aqLuPiCg
cbr2K/2C0gZZzk5WYbMvWjphCf6eaFk5jnbIk8gbA57DUpoMnKj4OJs0vaw0hSYCwg9fMuUYYitf
QBXSUdqWxFVmxTofkDGeBJpQUVO9NyCH9+c7ZCeiRu4w2IcHAx/yfOBdJqP+stBoPJEohkccS7e5
mjjSnoaGP8ReidfS6yptwWyBwG5dMZ63zXkxGVF1jjLR8s8sDqeGdCh9A5GjLDbtMHCS0U+trUcV
bNJJkEvZ6o8Tu9xFloT2c40FpYWSjAYmACXTapnxl/esxdphugsjwekiliPyQpI1qiBWx7hrSQqL
GfJIj7JQPcZJ6FrbCQk+waoObB4HqqLzqFqCzgDubKgxRms6z38yVhKIN6WiFQhCa19nTYXhfRD4
U35TjC7fnQ+xbD4iu5io2MOMB40+ThyT9Lz2KZkaV1UkWOQpRSJ9JMc6DHV9wZhY9AP4sRbpg/uY
StYFvbCSkcOOcx672Dyxram+bvfKS+Y/Wrahh/P4tDHSu0ppBFyNZWNnd97gM0R8E62cDYn/Jo7m
1v9zQGCY6n+vPXwn13RTW3LoUYznWGs+RwQyo31jVLgq011PGQrwzZKJ3JTiCIueqZN1OjAUEEmg
vXLObKYF9q6HaUZ3BQMdfk+ib+hHLx1OOppMe+L/zRRCLeFpUhyFzS0w5MTJid2KNKY8YmZ5YcMO
AxMNe8qaQUPsO6u9lYgPjicR+MdYVaE3FRCwIHG0mK0yv+ysp4dehR4PG6s4vX33KU/JwtCUZhAb
EBEJkTVjUzD2LApV1I7hrjHAVrfloD9tOkAn3VrNzHWJD1CPxWxzJKg5qj0FaqbwczD7wXB/xHZk
knZvbFK7VZh2Uguh+yf/U+37YSzjDwLEuboutW68NUc+heP3mv+U4NG0MUW4tKfeGShCIiMLnsyp
Tq5KIuS4Xy+Y7m1c+j4Ovio+YL3yEhuhsc6wzdsThoozuQ5/n7Io/R5hSL3ytLjNImghW4+VxQRW
cOpSTEI0qQXPw56WZ0CFMrtPWTrznJOaF1o504Ln+ZBaO7MkWHUVNRU496iK66Su0zvL7oRYs2sW
15zs1V6zVRBH1HWJEbhVfQ9UTr3gSlQ8NkWmDraVmJgo1fXmDXpFKGOYzNKIDCAJHFH1o56UeZlf
G5WkC0OXbVg3OcSaj1EqeT1tUfNrEwgekuUs6p4OIOJka2r3FmwWEhJHapxCl3RN7KvHLOqp8DBF
Wg8knh3OB+UMWOkwWQFTNYgb8Cuz5ePBSqHZhIf4tIHIwydV580kjFm3Fyepsm8VNSa7C/SDLaQf
Qn3xx30K4e9H2Dnqxc5EeojQLK1Z8nrWtMpVsJbop4GcwBa8TYII+KQOxPHMzRNG373KheAQLI3B
IRhO1q50JfsnZnWM1iJitVowtT6NXHl9XjeDNGNxhDZrbeemZE7kut6sw8C/LVp8fDdYa7BGK7v+
kuEovqp61r0WQtqxzxk8SYirp1ERsKijT1bLgnnxmrNdvJdYYH2zR9fscH8fmHG9AbPRyZrg1vhR
YTT0SDQrrsBn0r72POiX1xzYVK8Z6ACkJEpcVX037HJbYrrvdxAJzWwRJ4IlaNk5AasSfR4eiYfZ
BL2mUHKSOEMXLoDPKaZjvTmT9Wq8WY/tErEZ/SiZHbP47oI7E4NQFuYuygrP37pzL3dcOT7F7aA+
ITNdbmPEOZ+gOGSbjhnC6sxpZ9nBrNQelm6BZ+5s18Z9ezb8oJzG/MNqLbWXENlehtpyXtNgWL7h
tzqSc6I6yu0JLJi6ioBDNH23QjuJ5NpTBKIy9iLD2WqkQcbbbAlibm4cCFxHNOr+Jkrd5Pei7qOP
LjW+Wg9FPqN3xsBk9p35GFh1+Ck2vOylamZ+EjEfeJ1gZorvyXL2QAFVRbqFwo00hzYY3R8g5/8h
PL9CeNxzA+U/E9h/T7qXqiRR8O/+EFDOddvlT4DHd387t4kF6OSf4U5/ATyB/I0BjbkW5BufZo3u
/f+F8ni/mYDZtk9LyJbwy/mBf6E8kiAp4E6OR2fol2v9C5TnsvEWQEB0LAAlqPpnE4u3bTCAiTgj
R8P9UWy2hVD3jmC1WOaZVa9vOfq836L62QU9Seva1n03V1x0VTPuupZ14RwsR/obMU7J1aK7127u
N/topvJ//3qXfT59g3iT8byAV5AQXPT5gtRdOjiG9sGrYvc51UeLc7HaObCZ37/UJYjFpXjVQAII
Z/FK07lgb7SNuL1HQybsQ6bP4Akm7XunX1ia8FpiVcX19MnLUtYrfVB7/9I/uUtGEhAi2QbAaJci
8anJxtk0WvvQSdrSpQ/HB/Oskg2O8rn4RR9eXMJH3CgjEDt+OO60cy6bjKoivdhTiU0KKmAeR0Aq
EmzkTYrhsffYLUracPFNweaNXKHlkMwaWHFsIdOdtoYsf9Wr/+ftu+B3rksjF10HVJC3Tz4lv3ig
020f/Mnmds/EZBM47eq/vBZ8ToBXhjAD52JAkehoYuo52/gvTfQTbKN79bBjeBx0Wf3+W9UD5u/N
XGgl9O2RfjmeydC6RHqwhNDbz2AfxjD+/oPoLGnYv3+Rnz07FiG0jVyMVepi1NLYtr1e5vZhwSXz
kPojh5mzXk5Qe/8K7RT66VzekgWlV8J44BFeAkp+aIlxMYR1SCVKsc0ZQMH9mOr7zM72m4wTkTsz
STXgNMc9cWQjtljv3/NPRjDsbJY9U09VXWS8HTAh+s4wdDP7oPxe3lgYqxmrRpdGtdExQjn4FNss
k9Tq84IQlzxIJi+s+uSKFeRXCPTP3oBtY9MT6DcNBv72w2R54Koiq5m86Hsez3XqWdzBSSbYvn/j
P7sUZBMfBI2t5R84u6p9jtheYx0Sh8cbnFUtOCSy1Pua7v/+xd4u9Szf2vvI9LAfgp70z+Fbk2mW
N01t3ODeygnBIKP9S2nR6FrOJH9sjv1fjGXxdgnWl8SGHZtKFzMmXvAlml5niy0BvIMbM6STgNqD
Qr9rO/XoYn72mHQh7/V8Goh9emdJhHagAD04eEZJOQ9zuNkvulg+ryA/Wj3zQjdlFcYGSplEt2Xe
f0ioz95MCRgfrsdqykCE0oHQ7dJyA4Pb1FaFZd90uVngzUrmWJW4xi4SXTaQK1HMYIocFtoKLn5a
z+5W8MMeWporZ4Y+J0+Irqy9oRP1rwsZ769KZgzdH6daCYYRb6gM6cI4gmPeSkT0Ac+HHuxRWmJh
+LZWd9I8KO3/w925NbeNY1v4r6T6XSreLw89VUeyHceJc3ESd5IXlWIrIiWKpHgnf/35QNJukXEy
6UHqDOvwseOGCBDYANZee60EKrBGQYu2O37ORNYKurB+lewYQBRPdvVbPBbBEqGtuLeUc852FBGv
juqlisP7doENYFKeHVwPef4gwScCS2RfR+AuPPIbAqDCtRts9igcGo3CoJITIInaJy9ihsQGVygw
+6x5PuPIbV21ubk02x7A4RM19K72gZfdk0U6frZjytavDqrg2jmcWmZaNqNiB5Kb/0WtXT6Z3egW
zkUl+NAtxsTMvWxvrfe+xmw34HCva9UFIG+Zc1YBcHsAJr2Lm5V2SSnY8SaxsgMUfa692GUbBfUa
boHgKLqNh2WLPs6g0L8E0yDntwKm0CujusF4enVbYw37vE2Qt6nj9oaaUWgEgEDNA3nBbXOrFUDL
sSvggINFCkitkvR+j7QEAvE6xLMmXUF+d+rEvc1jTG3IutX6C3cV0spBXLubjHEzcgH3trscpgTO
BcLQaE0gkpzsBL8PZfHaxqgApT4Lm91DWDf2lScOJm2OvgXfFUphbvZk0yrKDGbAhi1AevRxczuD
um2ubTTaQTF3uzgDEKDMES2ClW1dtVfJGfgWZl9GQYpYqwQBRDdtYfuMn/m9FWGWxAze1iioNo76
2puR+DqrzQOQDIA+yAUlIew32Z7L0UINdeZywZXvNoWfD5stQzurmoHXxKrDXpRlNuSOOmBfXpBT
434f69vmurGDZrtUfVK4RXQ01xbZNCg7YeLiaF6ryfut3miXTUMdwJm2tYwvYVGEHxzU46+RHA/O
jliFqAswAdW5UH0lufKDqKAyQaQS0qCqKLVrcLxQ0pUFOtf46F1Z5MUWiPPVrx0omqjHeygIHfau
iwFyCtBP2gPSelN/2FOUDXPdi2MKCBBNRwV2j1SnkobvgIwQY9+t8gOAQZJ9c4wmemFqdv4aFRms
UiigQME/3xOZlo1AdUslhlmdQfj4ZAX7JL1Izdq6qxobV6MsDF+R6ky2F4LIUeKJGcPZ30Uhrq15
9NrdFbirhU3qfdmKDJwdZfE1Sq3wjcN69RJ9Tvv43ElL6zN6J5R9h/i1WdsyutKNA6UWVWk0X6Ai
788xem0gUBZ8Rgeqz3K/L8MvO2qbMkw6SPnulcR+Lg6jkBMrcp5ngmJwfuQMuChAXy8ODtUPBCay
ADjm3ORAfi+gs8QvdomXXtRmXm/Q9y9xqPVn7yhDO3zy9wUakXWICETow6I/4naJ1cLazpADdQC6
z1bIkS7zIlEvDnFEQ84M/JmEJXThVUSlT4Knx5llk3+ixOHo2rq5SCD3bCPx5ePyFSdd55I6udo8
C320JAz8aEgUBu7qjPoID1A8Tpd43FDEHtW4Eh6i/COq9vgAFGF6kQtVltBT7gIcrj65ga8tfFet
LtIZLjl5wHu4iFG+Y1dCI60hvL+yjGO5iLcKX9SGhfAK/CF8C+Urfgu9jkk9Q205W7dpg5m2Y0mk
IrVzHsUZjpBIfHHApqQWDJ1om91vE4WAFDXUmNaIz2kLJSOTldg5nBMnr0zlfO97mLBl0VEhh0wq
rlmS+o9QpCdh1iJedg1ZOUtd9mMnN/HTwkWI6uEkEK2pVYyxbcvDgynBwQyF+7ezintUirceykIF
wE0RGyz93DMxBK4MeGFt8imOmbbLyC7Im+zB6j5r0XHLec7LocfokRax5r00Pnwxd54Tf6vjwhCp
xYxqBspgz8OdUW7gpByxjt/PzL/I52Oo6LnpZUDJtbcIq62fLyiB9b6mRbbeAauem4a/3S5XlEml
n/APyGfv/SaO9EtH85zXBWjZ0sIR4NwryyOOu1ZzgSJT/BEmA64arm2UHwszOdyQovimBbh14rD8
Zp9pAFcoDKPJ4yb5uUFx1v0287b3je+X77e5zZdjxe/Oj+CyLqkIG+eIwvP39eIYpPYVoqLId1Ql
PgDLFMpwvdzn6ba8RGZWeWkco/r6mCJWbTWVj6LwAbPLhcVXQPkT0Z5byler8LxSMxyUksR4Q5Vr
8OZIVdfNwXeOyyRS0zukwQJ85Br9Kwp6xcvMirGkNFeaj0Ouo/vLvQd7osybktLBY0C4cFcm1jOO
cQVd4esKi4H3Zbbdw6PLlevE35pf9qW13y4TylzYK4XsMBj2Fh/n2r9OKlO/mrklWn1esU3Xml/G
aIZAUwgpbnipWsoM3kWGzBW+RLVP8WGYI9aqatpq4WNjXuHoGOofLPzDkNHQG4z7vNUrpc6bd5mH
6LNbbMvPeZAd83MlTQ3/qvKrylw6ERybhbPC0/O1VQFwP3e9PMW6Mpy92tlN9FHxcTtbzvYUg6Jc
Yyt7cFGnfF2yw39Ti2N6ncdx8Zza3/ol7PgDhlOutwK1V7leeAS354hnqT4pZSHUuC3s4t1WK0qk
pHYrE3k4Qt7nfZWh5FQH5qvK1wijVDYhQXFEU7w80zCiXC0pENGuM7vGUhgGleqcO4FtEBBVjH41
ZLouXIQRyQWA7xrGEb+IwKLyNbf9mxQ7tI+5Wqe3DmW850XV7Jd4ApAVsfHkNdDxFrbGOxupltLG
+WXVePcQdNiHMgX9vNWswEPLYKjeFg33lDAAwqZ6beW/gR9WfVSScnZt+hlkCl8/6hfOTE+ovolD
8+KY2ibOkZrvps9z5u43NJGrv2JHz+5Kc2XflxYythcKid50SfKLrMsuCuxksXLA7ZG9PSJE4MFm
urSz+JvpYVOX7qAVLBo/za70skIvPYpC3LQr/1gvDChoSzTAkzezgLywplirDBc7zuzbpsbTE/IO
gosmBHsH3UsMR7EvLz6hDBhBq9k2uzfgwraC6E4YvAkxZkDWhhpUiMM6Xw0GvYplWlwGVX5beccK
h6/2vP7/BgvtO3K2ztbnrQzuu3yT1DeblBWTPgCF4l/fRn6YfcDqNfOz+p/+0c8berZpG/036Cr4
CdfTAbjavlP7Lj9rIljzyvn95s8/dGOO6S7Xd1yT2weGcBChHt798wxdpbllQekBW+XerCggWfzg
yRj9aBR+3sFuOH/+N4Me3EUQ2sRnIB83AIth8v/aGIxaOBkDd27CzAEh4mJ52nmXSgF4wjq8yrbv
Qpn4v9L59f3Bh4aXZol/l50i5dTAdB+ko20+zsp/NgPgzcNOVs1uBoAIDAYBtFx3uRCDn7VPN+X+
72fAjwcBUuWvTYFREydTQJvbTHOBqnedpMHTQRA5CCRldA2hze6Z3EyA9ys5CJYxp+TMsAH1uj6y
sE4HAWhzLoRUqS+B0T+thYB2QfdOEgvBnqORBO4FXb99WFmD7qvunDsG0KvRydhNbhA0wK9fDIY/
XAmGPafsUCcPoD/O9MEoKIrwwGHL6AdhcqNACVIXpyWmgoMvj4McFfnBJ6eCIgrFAEqtLvBMKBii
DapR1iF1KDCMObXHYNvmKAzaGocBDWSYEtX2mdxeYBOfZHuvzsnoqibayk9+fAYBv6a+pnBaUZA6
SNlNQGfqK0xtVSTMTxe+TUJdpNrJfTzuDtPqvdDBlg1/OjMcnXDHoDDsqZXv6IRHaqUNQMn2mVwA
cBxd+kgoKmSpjoPJ9uQeYJtsAY4lCscnGgYoCHW7LyOxCRDjHY7+lL93z+g84NpcG7AHQZvhcZQm
tiAo6ZTdCzRnbrqmqWo6G/1pPHC4FzjQajQxBOKZ3ErQDNgVspuBPof0wmTHnKZ7hqNAzJlzM0J9
uvulCZ0E0HUXF1qpk0B75CUUkA8e9dtkdcDdECG3/frT677Rao1KdZ+DELudQn15f9gd3Y1V1Zhb
gsnDQbEd6Sl9fnwoAXPk+o/NEtQv6jx7AGR0HnR1QqAi9A2mCpBoCkFKchTEkYi5zmY4XAO2NbcV
9PEF76R9JhcBoT4JrWq5OaBgz4UUBrehrpejNeC4oAbER6Eg3D3TWwmwFiVHAUFkcAHke/tBEGjD
YDfE5NVRIS+6/WmhO4hOKR5AJJTdDVkJkOmE+y0cK/HQ4OkouA7xEsgUNLWbCt3Sm9AoAJGo0qPA
1odEjGD9PvbydBRsVoRjcmqATtk+04ONueNIXxQ5/hIUERcfBwQUx7Emgb3bH5kmtxQEma6Drf7z
2wE4GXiwCVX46a0RyXRukpyboWlOLiBi6SJ9O1Lm1LRzTRxjRK7wbFRRhscLpX0m1304q4Zs9w1t
DhQMDmD3t59RJMS5En0MZkh/+phSCDQ0aZTIAAQmJaSjQtGFuNHBkMsh9QKcCSaLEsNIkk6YGOYc
txJW+cl2d7oRWO6cihAEwLBYmOZS4At9p8D2T1PIImPA/de0nR4HGaeQ2yuy2HFaP4n/Xgp5lPPo
Uuwv7v/8Axu772w2/vEosOA1R6OApfvUAoY+nQsEBHRyOSCSS2+fyV0W4OdJo0XQCaCqC+2c/ugz
igvU6c1R3ML/yelOYVOKi6oqlMjkLkvG3GFPQCbqacDAMckd4BEmpPraZ3JHQ52aDmlSiUm2nEQ5
goDd7sDt63QtkE3XDWonRHFD+0wOPEGtURjlyM0F0UvkH3XIFe0zOiK4pNvRWACinVz3EVUSdUdS
3ddBThWgEU3tMymjUOAowtubOMCym+ZSwJRFehJwY9YxnX3c+5TRUqCC1WjNjx72jckFBEZBvLTc
XOA4iMiy/QgRjdET7komGqTUkXVLZXqjoDmW9JWRIwDsEcyu+s1xPBfcOTcqIRA6VaYVFwddenNw
573u7tN4oqpaTAbgE7vfPaZ3UBA7uOSKMPBec0hPcUfqZvwoOorjIvMEz5DJbpFIlHefRgJE0ciu
oaoviHXtMx4Fk0O1Ai/zgZ06vbigU8ksOxdA2DkRu1TzdqMwigs2SSZCp0ZdevdMD1EhePPppPYI
IAUHRWDQ46fPC/BPkOzFY7kVImAgusTGhC4Q4tTUvZTEiuACBURtsPi7bz2+TEO/IwpzruxvrFPq
PwMgvTuoUEtQ7OBY2K2F8aGZ3YNowSzoibjTmwUGDDnJtUC2SQdcJP73u8MoIrSsfLt33xTLbkqz
gPrsLkD956tAJ7dAYhVJ96fBdduZW0wByuP7fWNyPMRewkYuIhL34Vkyng9Jx9E12gVMAHGCgPC4
e05sLrB7y0ZEblAQ80EXmRDtM4qI3CMtztRsoH/vG1MbBeRxJCMC+QY6T2T5QZUG9wZ4SND3CRjd
MLU/+Etx4Rf+6LHuaen5wX1b8eRv0qdqnn70Bw+lPt//e1/m0wKx1PIM/lAUQHW//XdB1L8GOG4b
+k7+8SEUtr/T/+99B7//6cFvPfTq4T9e+ptkndx5uC2KAq/+NV+vD5RN/U+w/ro+rAelOC0D7u83
+fOPwXuefP9/03C6H7Ur8hTS7SZYRYTDhtvqMfmG9+swXacPryg+Y1eVJNvych3436Jk5G7dFXpI
t40la7K+j07fuqsbkG85DDd3mX+XZ4PGW166bONnm2BdrpPNacsd31e65b647Fn07RkmbPnh69BU
vGOWy/7KBaPu3w9nYcdRlW35+SbCCX3YMmcDDiKyLV8y4r7/0E47vTtipWzDL+7X3mACqh1jUbpd
9KjDyB+uyI4IJt10eO+vR1EECwhOp9ItR+Xw43XsRdlmX34fmzoalHTDNJDf7euHnrfzomPVyDb9
Ksr99Lth7igbsm1fr/1wED36NLh8u9Tsr8P70+HoqZfyTafp+g4hgk2WDeZ0T+OQbt+/8/ztelhT
3KUC5ZtmL0ijbDCz+9SSfNsptq4pyr+D2NSj9b+j9ShPxk2LdIh001GYjWJIz8eSbfn15muChcNw
tDvcXr7pYj3ct3ooXL7h8tnl+hCnnj/c1mlfgMy/o/2rTZJuBpGKVL9ALX9H49ebyr8bbGM9j+B3
NP4Zm+SH12zvBx3mLN10lGTes+U6idgph9Olo4f+nh84W+/Ha78r0JVt/o3nD0e8Y3RJN7sPOJEM
bzV9IZV008lmO5ZtaItzZBt+uwnDtA6K9eiagLCqQKRlm7/xovvNsxfpd3tbxxiSbf59lP9gIvYZ
+N/zA99PxB6qlm3+A6O/SdPN4EjRM0jk266Gt0q9g5dl2/2Yrb2HiSFiCgw+gdfKNnu7SQ7sbA8N
tS13pdjSLfvcbEbTW+9AVtmmf+6v+mMJmkdY82dQxl+bNHt2+9TLd6ig9Mv/TDpc9t2x6sJ4dvA1
rRbF+/lbP4U0PaLz3+NPDyo4T/1vQ3BN/MVdsFkn//pfAAAA//8=</cx:binary>
              </cx:geoCache>
            </cx:geography>
          </cx:layoutPr>
          <cx:valueColors>
            <cx:minColor>
              <a:srgbClr val="162F7F"/>
            </cx:minColor>
            <cx:midColor>
              <a:srgbClr val="7A8189"/>
            </cx:midColor>
            <cx:maxColor>
              <a:srgbClr val="D37A26"/>
            </cx:maxColor>
          </cx:valueColors>
          <cx:valueColorPositions count="3">
            <cx:minPosition>
              <cx:number val="0"/>
            </cx:minPosition>
            <cx:midPosition>
              <cx:number val="1"/>
            </cx:midPosition>
            <cx:maxPosition>
              <cx:number val="2"/>
            </cx:maxPosition>
          </cx:valueColorPositions>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cx:pt>
          <cx:pt idx="1">AK</cx:pt>
          <cx:pt idx="2">AZ</cx:pt>
          <cx:pt idx="3">AR</cx:pt>
          <cx:pt idx="4">CA</cx:pt>
          <cx:pt idx="5">CO</cx:pt>
          <cx:pt idx="6">CT</cx:pt>
          <cx:pt idx="7">DE</cx:pt>
          <cx:pt idx="8">FL</cx:pt>
          <cx:pt idx="9">GA</cx:pt>
          <cx:pt idx="10">Hawaii</cx:pt>
          <cx:pt idx="11">ID</cx:pt>
          <cx:pt idx="12">IL</cx:pt>
          <cx:pt idx="13">Indiana</cx:pt>
          <cx:pt idx="14">IA</cx:pt>
          <cx:pt idx="15">KS</cx:pt>
          <cx:pt idx="16">KY</cx:pt>
          <cx:pt idx="17">Louisiana</cx:pt>
          <cx:pt idx="18">Maine</cx:pt>
          <cx:pt idx="19">MD</cx:pt>
          <cx:pt idx="20">MA</cx:pt>
          <cx:pt idx="21">MI</cx:pt>
          <cx:pt idx="22">MN</cx:pt>
          <cx:pt idx="23">Mississippi</cx:pt>
          <cx:pt idx="24">MO</cx:pt>
          <cx:pt idx="25">MT</cx:pt>
          <cx:pt idx="26">NE</cx:pt>
          <cx:pt idx="27">NV</cx:pt>
          <cx:pt idx="28">NH</cx:pt>
          <cx:pt idx="29">NJ</cx:pt>
          <cx:pt idx="30">NM</cx:pt>
          <cx:pt idx="31">NY</cx:pt>
          <cx:pt idx="32">NC</cx:pt>
          <cx:pt idx="33">ND</cx:pt>
          <cx:pt idx="34">OH</cx:pt>
          <cx:pt idx="35">OK</cx:pt>
          <cx:pt idx="36">Oregon</cx:pt>
          <cx:pt idx="37">PA</cx:pt>
          <cx:pt idx="38">RI</cx:pt>
          <cx:pt idx="39">SC</cx:pt>
          <cx:pt idx="40">SD</cx:pt>
          <cx:pt idx="41">TN</cx:pt>
          <cx:pt idx="42">TX</cx:pt>
          <cx:pt idx="43">UT</cx:pt>
          <cx:pt idx="44">VT</cx:pt>
          <cx:pt idx="45">VA</cx:pt>
          <cx:pt idx="46">WA</cx:pt>
          <cx:pt idx="47">WV</cx:pt>
          <cx:pt idx="48">WI</cx:pt>
          <cx:pt idx="49">WY</cx:pt>
        </cx:lvl>
      </cx:strDim>
      <cx:numDim type="colorVal">
        <cx:f>Sheet1!$B$2:$B$51</cx:f>
        <cx:nf>Sheet1!$B$1</cx:nf>
        <cx:lvl ptCount="50" formatCode="0%" name=" ">
          <cx:pt idx="0">0.064628302918284558</cx:pt>
          <cx:pt idx="1">0.051554292243169056</cx:pt>
          <cx:pt idx="2">0.61765974043695671</cx:pt>
          <cx:pt idx="3">0.04081192333089622</cx:pt>
          <cx:pt idx="4">0.94826906085491947</cx:pt>
          <cx:pt idx="5">0.48781005701559366</cx:pt>
          <cx:pt idx="6">0.14738952293594124</cx:pt>
          <cx:pt idx="7">0.070364642115676682</cx:pt>
          <cx:pt idx="8">0.43057179932097434</cx:pt>
          <cx:pt idx="9">0.53073941733377294</cx:pt>
          <cx:pt idx="10">0.77060717858685501</cx:pt>
          <cx:pt idx="11">0.066881243991138234</cx:pt>
          <cx:pt idx="12">0.19600111410888835</cx:pt>
          <cx:pt idx="13">0.27973240640115149</cx:pt>
          <cx:pt idx="14">0.026479608541920666</cx:pt>
          <cx:pt idx="15">0.46750586186236398</cx:pt>
          <cx:pt idx="16">0.35188588312659336</cx:pt>
          <cx:pt idx="17">0.52018310445276739</cx:pt>
          <cx:pt idx="18">0.41065083810558878</cx:pt>
          <cx:pt idx="19">0.51224205227768893</cx:pt>
          <cx:pt idx="20">0.036355864603954513</cx:pt>
          <cx:pt idx="21">0.4821428201622826</cx:pt>
          <cx:pt idx="22">0.32653501810442481</cx:pt>
          <cx:pt idx="23">0.047374214493722915</cx:pt>
          <cx:pt idx="24">0.24042683524335895</cx:pt>
          <cx:pt idx="25">0.12818905098301495</cx:pt>
          <cx:pt idx="26">0.27031169446418368</cx:pt>
          <cx:pt idx="27">0.85820810636088041</cx:pt>
          <cx:pt idx="28">0</cx:pt>
          <cx:pt idx="29">0.25085472168054562</cx:pt>
          <cx:pt idx="30">0.22711755771990694</cx:pt>
          <cx:pt idx="31">0.8128369532274089</cx:pt>
          <cx:pt idx="32">0.23045967339318957</cx:pt>
          <cx:pt idx="33">0.04319413674427678</cx:pt>
          <cx:pt idx="34">0.22360495167561703</cx:pt>
          <cx:pt idx="35">0.18923702804590425</cx:pt>
          <cx:pt idx="36">0.17706795594296468</cx:pt>
          <cx:pt idx="37">0.11376596027148668</cx:pt>
          <cx:pt idx="38">0.17807131212640556</cx:pt>
          <cx:pt idx="39">0.14548419787603109</cx:pt>
          <cx:pt idx="40">0.22293747997046079</cx:pt>
          <cx:pt idx="41">0.588056176149793</cx:pt>
          <cx:pt idx="42">0.46888068291741225</cx:pt>
          <cx:pt idx="43">0.65408670040517225</cx:pt>
          <cx:pt idx="44">0</cx:pt>
          <cx:pt idx="45">0.32912675295462196</cx:pt>
          <cx:pt idx="46">0.56255408690596764</cx:pt>
          <cx:pt idx="47">0.047179144198748767</cx:pt>
          <cx:pt idx="48">0.35075358197833967</cx:pt>
          <cx:pt idx="49">0.071339993590547449</cx:pt>
        </cx:lvl>
      </cx:numDim>
    </cx:data>
  </cx:chartData>
  <cx:chart>
    <cx:plotArea>
      <cx:plotAreaRegion>
        <cx:series layoutId="regionMap" uniqueId="{6F5F2994-B218-4919-997E-ADD72986BE1D}">
          <cx:tx>
            <cx:txData>
              <cx:f>Sheet1!$B$1</cx:f>
              <cx:v> </cx:v>
            </cx:txData>
          </cx:tx>
          <cx:spPr>
            <a:ln>
              <a:solidFill>
                <a:schemeClr val="tx1"/>
              </a:solidFill>
            </a:ln>
          </cx:spPr>
          <cx:dataLabels>
            <cx:numFmt formatCode="0%" sourceLinked="0"/>
            <cx:txPr>
              <a:bodyPr spcFirstLastPara="1" vertOverflow="ellipsis" horzOverflow="overflow" wrap="square" lIns="0" tIns="0" rIns="0" bIns="0" anchor="ctr" anchorCtr="1"/>
              <a:lstStyle/>
              <a:p>
                <a:pPr algn="ctr" rtl="0">
                  <a:defRPr sz="1000" b="1">
                    <a:solidFill>
                      <a:schemeClr val="tx1"/>
                    </a:solidFill>
                  </a:defRPr>
                </a:pPr>
                <a:endParaRPr lang="en-US" sz="1000" b="1" i="0" u="none" strike="noStrike" baseline="0">
                  <a:solidFill>
                    <a:schemeClr val="tx1"/>
                  </a:solidFill>
                  <a:latin typeface="Arial" panose="020B0604020202020204"/>
                </a:endParaRPr>
              </a:p>
            </cx:txPr>
            <cx:visibility seriesName="0" categoryName="1" value="1"/>
            <cx:separator>
</cx:separator>
            <cx:dataLabelHidden idx="1"/>
            <cx:dataLabelHidden idx="3"/>
            <cx:dataLabelHidden idx="5"/>
            <cx:dataLabelHidden idx="13"/>
            <cx:dataLabelHidden idx="14"/>
            <cx:dataLabelHidden idx="17"/>
            <cx:dataLabelHidden idx="18"/>
            <cx:dataLabelHidden idx="23"/>
            <cx:dataLabelHidden idx="26"/>
            <cx:dataLabelHidden idx="28"/>
            <cx:dataLabelHidden idx="33"/>
            <cx:dataLabelHidden idx="36"/>
            <cx:dataLabelHidden idx="40"/>
            <cx:dataLabelHidden idx="49"/>
          </cx:dataLabels>
          <cx:dataId val="0"/>
          <cx:layoutPr>
            <cx:geography cultureLanguage="en-US" cultureRegion="US" attribution="Powered by Bing">
              <cx:geoCache provider="{E9337A44-BEBE-4D9F-B70C-5C5E7DAFC167}">
                <cx:binary>7H1pb9xG1vVfMfz5pVL7MpgMEJK9aLVkyUv8hWhLMncW9+3XP5dqtS0xshJ5BLxoYHqCTNTdxVpO
3e3cW9X/vu7/dZ3cbso3fZpk1b+u+9/fBnWd/+u336rr4DbdVAdpeF2aynyrD65N+pv59i28vv3t
ptx0Yeb/RhBmv10Hm7K+7d/+59/wNP/WnJjrTR2a7KK5LYf3t1WT1NUznz350ZvNTRpmbljVZXhd
49/ffvzj7ZvbrA7r4WrIb39/++jzt29+mz/lLz2+SWBQdXMDbak84JhopDRDdy/69k1iMv/+Y0uq
A6GlVIyR7ed81/fZJoX2H8PSD7Nws3v3qRHdjWdzc1PeVhVM5u7/H7Z8NP7t9K5Nk9XTivmweL+/
/ZCF9e3Nm8t6U99Wb9+ElXG2X3DMNIkPl3ez/u3xmv/n37M3YB1m7zyAZb5of/fRX1D5cPXcGrwQ
FX1ACZVSEL5ddfIYFYzxgZCKECLErtctHh/qTbB7559jsW01w2Ga0B7i8MfJc/N/IQ7kQArBiED6
SelQ4kAxRClBRG9fu763aPyRbL5u0l8Qju8NZ5hMk9tHTI536/LUnnwZJoIdYMaYRARtl5zNZIOT
AyK1YgLrXa/f0ajiXwPjrt0cC5jUHmJx+IrywdABJgwzzu+xUI+xUBqwUoJyxZ+Uj8MkCTMTgkr/
uT172nr8aDlDZZreHqLyx5fn1uBlEkLZAdGUEIXZdtXlY1TurIdgXAsu7tQa3vV9LydlOJrsVwRl
13CGyTS5fcTk/W5d/nutBZgorRWi+F4SZpKiyQGjGnPO1ZN+1h9lvMmqzS9Iyo+Wc1RgenuIytmf
r4cKIweaasImC373oo8lRfIDAZ9wsZOkmbd1dtu9+dOU8XMjelp//Wg5Q2Wa3h6i4vzx3Bq8UH/J
A8KZEBrfe12gnx7GJBjrA4ElkZjhp7wuZ5OE30z5S1HJw7YzZKYp7iEyp2evhwwTB5RpDJrqXkvN
kNHgm2lFERifXadbk3IaZtltZerN7u2nNOrTkvKg6QyQaWZ7CIjz7rlFeKGoqAOwKuB+7cLzGSAY
8QPOpKICNNvWx9oC4pjElJsbs3v3n+Pxo+UMjmleewiHu3huDV4Ihz5ASEHYTn/4uw81F9gTJpRg
FIMzML1mbIp7m2y6TXn73IielpIfLWeoTNPbQ1ScV2RTGD7gkmNO6T2bMhMSCVE+VeAukxkcjgGt
dV2H1039ckQeNZ6BMs1uD0H59PG5ZXihqACxyAiXsOpbUZgFKQqBjaeSaoS/u2YPFdin26p+8+vs
46z5DJ9ponuIz/IVQ3uiDrjmwA1TYFEe6jAFkYqSlBGw8zuf+SEwSzAs4c0vGPrvDWdgTLPaQzDO
jl5PWCaeBSRBc3ovDDM+WLKJDuaQgtjKkgZO7CEmU7RxdFtWt8Pu/X9u7x+2nSEzTXEPkVn98dwq
vFCNEVBjYDvAK95Kw8y2KHoAZCWVDN17zDM/bHVrIIHyC9LyveEMk2lye4jJGvyeMHw9XO5CRHDF
EIWQ/aH6AorlgBM5+cvbjBcA9lBU/n4gTztgu3YzONaHewnHobtblacUxctEhLEDqjSSQBRvtdOM
+sIYtBfXVEIQs+t1G6Qc3myCX4hQ7pvNkJimtIeCcZjdhJvnydiXwUH1ARArWoI5uX89FhDIaYEr
rJDQ997yzJb8gwE9LSHfG86B2c8w/hAU7VZxvIKIkAMkmeCSPZ2F1/RgAkPge52FZjzkoel+wYRs
W83R2E/7cbZ+RTTogVDA+epdvDhnhad4EoJ8kKCtzZ+prcljWm/SvArCXwnlZ81n+EwT3UM1dnz5
evhQBREIkwTqUp70ubQCg4NAhe1YGAgtH5r441/MpOzazRCZpraHiJyCZ/Jq+guyW5JJDdH8kyZe
cWBYENicyfJMr5n+Og2vg9DfZM+N6Gmj8qPlDJVpenuIyvGfz63BCy091HYRSQlQjjMTz8HEg/Aw
JrZwzEz8MeyL5joenhvK03D8aDmDY5rXHsJxugmzZ9nYlyHCOORPoKCIP9BMD4MToQ8IhmQjOANP
AvO3w3kalftmM0hO95MZPjFNWL2yS4wOtIL4HRgULQRFahYzagzJewzldlNFBZS7zN2vfzSkp6F5
0HQGz8l+OmKnrxg5gqHXkwbj+rH+kuJAIuCNqb4Xkxmpcroph2ST3bxcf/1oOUNjmtYe6K/nh/jQ
3D/65kuLhjWEI5RLKIx4DIyG/BdWlNJdHDOz87M63p+P52lhmTV/NIX9KBL+9IrmfSpeAU+KiJ+U
FGEE9p9DrSSEjltrspOHLbvyaTBQV+7v3nwqin0ahu8NZzIyTW4PMbn6/NwSvMzAUwwJXqqYwk/T
wSAgIB1T5HKf9QLPbCsFW0yubvtfqfG6bzbDY5rYHuJx5uzW5Kkt+UI8gOylQC1yiD7uXrMso4QC
VcWpEmJbCTm37GemrIM3zqY0UKj6CxTLvP0MoWmqe4jQKbgmD3X3o1m90JaAFoNSLkiQQIB498KP
TYqEkw4IrA1Vsyj+dFNVm+ugqW7runpuPE8rsVnzR1P4/e00w30EJqyq6Z88D59bkRfKEJRHEEil
KAGpeEicTGX1D4MWKPKGQmIC7D2BMqOpjGLX91annf6zQf0EpoeN5yBd7iVI568pPQgiEwHO8BS+
TC/6GBspDxRVamLKtvpvZm/Ob7OsGpJ280vFko9bz9CZprmPIvS61XlUSKjoZvfozNL2U9G3lCA0
/L4cbOYuT5JjmvJZWf652GxbzlA53c8ivdOrnU75730CJg/AnHCsISn/lMxgBAqNQeWLoGzX670m
M1n9N7m4n8CxazhHA6a1hzJyBszRq9l/SKZAJfd02HGLxlxG9AHotsldfvpgxNnt13LzS8e6frSc
oTJNbx9R+fh6qECSmHIBoePObwa78dDmYyzA6IPjLNUWFvDaHsYxZ7ft5ldqwHbt5ojA1PYRESCN
Xk1OJBQSTdwkFIJtXzNEEILQczr2dZ9iAS/tESJ3kYy7iX+pCH8bx+xaz9GBae4jOqe7FfrvbQoc
7wLHmMKJlHstNvPDMBIHGCmo4VN/kZTuzeltH17/QqHLlCnetZ1jApPbQ0zerV8PEyiaZFDtBQdW
7tPEM0ygkBW8YvC9fiIx74LwFzDZtpqhMU1rH9F4xWPbFJgYBbywuK8qQiAHDy2KBrISBAQhCVni
u9duJ2x9r3dxAsVgv3KW/kfLOSr7eYD78jWtCugtCglHqGfZLvqMH4O45YBQBNWtgj3G49I0wIzt
LMLPrdzTDvHj1jNcpgnuo7SUt755toThZbwLo3A4VcFxIXqfpZ/xLpgg4PeBaaYzk/LubwfyNCi7
djM43r3fSziuoKzw59vyZVCA8lIMQhB07+2iWZACNZOUUTi0+pOKsCugWeDym9tnSwmeBuVB0xku
0wT3UEzeH74eLnCySxBF9I4/0bMwBchjjgGz6bKDuxe4AA+d4vcB3B/05rD6tWTx49YzdKZp7iE6
l85uhV7BKQYFhiBHT3bJsLkDNpGXcDAC7qPYojOjv7ZG4teTL/P2M4Smqe4hQh+vXg8hKM1HkhP4
3wwaOBIpILOsBYQsdy++63TrjX28LVPgtHZvPrVXnlZn3xvOwJhmtYdgfPrjuSV4mZEBXpKBMYcj
kT/xxe7sPZw22tHJM7P/aQMFx5lfP++DPA3Lw7YzZKYp7iMyr2lm4IAKyAGncA/Y9vU4doEMGJRZ
wmlJ/fSRyE9hdW2yKnzWOfwJMD+aznH5/2Rgfn6F3vd7Bt1NvVncXVD44Ba95z+9mz1cmDhr+pwH
tzXkhzdwiSEDXfUg7zw95JGdf3gr3oMGt5uq/v2tNRH+kGJWk6OAOYEg9e2bDo4XTx/B2SQk4HY3
DkcvgIFmEB9lE5P2+1tIXCOMJVYSdGM1RUN3tylOJDZFHMu7o838+02Q5yYZIDz4vgr3f7/JmvTc
hFld/f5WQb/59mvTIGFETFO4TAPqDeG4rYY4AD6/3rwHIYdv4/9nChMGZlDDqc5Ga4wd1eXDsExF
pz+mKaOHcd/Ho9P6fn5ccVbd4GEIV30o+vOhyMp1WXTmmOSmP4+aRi/SEPfvg2Hg52mOK0Rtk/Sh
p2Kbdqhpx3WaCuZ17y059FnhNLoF4/0h8Hqd5usmJZEt/K4tAhslnvVOp6xNj0wZlZV2wAEw6hvN
5RA26w4YgL499GWDQ+/Qk70VHUHheNFe5i0s8qWVGUkWOQsIW/hRV47HsJaMvlOx1zsIug1sP0fC
9lPiF7bPxqF+X6YsdZouCc+8NA1WhSQjdbpMeFdZSoKrsTZ0DZMybjI21tcuSMMrFbGycPI0iC56
w8/qviwORx76y8B4zcYL89sCeKHYDuMydASKqKNNOyTS0f0oSXYU+W3IpW+PcdeTRdehtjgmckwz
7ESZ6s8CP26tw74z3eDGseUPl9aAmxG5yI8jf+mxHNIeKxL2QbNqPWTqYo2R7+EwsdO4LeL+vUhQ
WJ7mfWUyACHlhKQtyDxc73kvgo+21LXJhzL0g/v7Rb//+Z8rk8I/d21+vDldT/rjLyii395r+uy3
4MTpZPyr+Zem0Xx/1o87Nich/D7UmVhvb0L9icw/++E/UwhKTTHx94tQ/6IPftyW8UOJbNvcqwS4
qAPknQHdziQWUgv9XSXAR2ChBVdwPxFI5nRnxL1GgKQJXLQCdxpoCoQKXPUFUeJOMcCRFTDuHAnB
4eA8gTz9bvaPUAQN+IRigJNIjzUD09OdVBjunoSLROBspUCPNUMctUGER12sBzEEn+uoznJX5LRr
7H5MjdPLMq2XeTGcJ4aMnZMErQPMm3YyD+XLqA2zyB7piD97YZMGdpbFwgk16m77Wliugoc7yqOx
nfj1eaYsyy6b5AuzSuXSJsyXma+r1UCRvyh7LQYbFjFceynnl1HdZSd9X49nScTrzlYNGteyqDzm
eFFaHsEJt9htjNfblkwCuw7KwqZalMd9UYKCSWliWz2PVh0Mjti0FPmhHEGNGKus32faZ0dlFX6J
ZGF9DpPUuvKLTNis6LNVo4m/yP2c2rmq8ndjXyk37auLVvk33Iphkh7MFAfkgpEhXmodB+7AqWVH
flavQGi/5SUNOxvp2rgZGusFz8NxSYo6XxYj9B605ELQHtmhrE9rU1C7IeQixOrKa5tT7OnMDvrs
sitGfNJ3eWQncdbaRHXTv9ITM6QnTOWfvbQmzojr/ige/C9aeIeiMK2dUHoRD/GXgreRLY257CNr
/DNOMuTmNAjcWOXNskFD64Rh5sAWvOqpt/BkJOzYE9MQCltweLQuerqSo0TvaGxZy7qNzaVf6eSj
GRr2Efc0W9EsyZ3C9+hSYNXbWV0XdoDSb9WYn0MoPa49Zh3VbCg2huHyKtd1awehR6hD82TRKZKf
Jx1fe2pUtuJ18W5og/Izi9WVqEKzMn0ZrnA1+CfCi+VilBqvdSHUokzUh2TMrcJmtPvgM88/Yqmp
pCP9Kr0g2muuLVSUmSMLRC9qktCzNCwC7HYk6JVtgmJcJEF2SS3cL2iZlYFLDH1fJbVeVsrLXEoD
4XggOXYUtqEbJFbrtGlf6FVZ0Dw+9HOMbT8cjB1hruxatcKcEdw3x75v1c2yKy3+QbIuPGapQF8Y
TNythjp00jAiocthLc0Sq9IrbdoP6LgbCl4fmghxm/OoHr5ZGR+tlSqN8b4NWnanCSkp2LOMxYtE
hrS0ceKDUYrw5f8U/c9vuP6htIG2Bsrn54r+0SU882Y7XY9BocM1MwLKEHf1a/fun6RQ+gaqHFG4
ARtvzcAD949PNz/AbU4wCPiP78oeEk+glMFCUM4lJnB05CXKHq6LmCl7uG0FLilEBKqKJWRPyEzZ
czJAoG7Cdg33dmOXBGGyCMZMO7yuPw8i/qoQ6IzcgMrKml47cSQqu++H+EjhOHdQra5Uq+IjK6nj
075JTlrFKlta4owUJbUTZGW2jFrtgILoQWNn45LRFLnFpEwDVehlrq3Q0aLRjtTkIvda8HICL7Mj
puIFLmRv+xj6tHzUOhHOoE9UIDeKq89toq8aHhq7yA1xBI++CitHbpLC12M8to5pZXmYt+VnrILc
GXlL7Wjk1iL15EerQ+8jir+2JXQveP45MXDvn19TuzcydOCE7gUOVGWTDOYj8r5eoLL4LHCk7bqU
md1ZMD3wpYnTp6BHW0selqU6BH1fL7wKlqbV3sKvU2qPUfyNxFZvCwFLaVRZuaiAhyYtLAGL/Q8w
BVgGpA5TKNlyvRK+1SIYQ5szaxF4pLKbgJg1+Jz50iR+4opCwKcxu+hUUy+mlhHzlB3qBiwvEZnt
D7AEeULBztR4vPBNcqGhUG+RVNBl4o/8mDOwMVlHyaIpYEA0F7GLRv9DXOne9mSjXG2yb0NWmHVB
S+Jwb4jdLh6Ib+vEv/YSC8M66Cs4xFwv7nR+haLICdIIAK4VKFTUEqeMdHXlKS8+KcAYObmVjMt8
BKvdKVg9WkGnHZeHCltXd5skLAblDqyo3FzCPsADvUhbFTol0ledwq1DYvhXivhFG8Kg/Chmh9Qq
9RJHTeUaP+2PpK7Jos2nXVTDd+Hc6FlY4dgtTEUWcnI+hCd6WCbYWE2S5g54Fmewn7/1OqY2nNJS
dtKFXymTgP0If0Ue7+0WW5nb1apyZGugTQqrVOFcuUTm4ykqIE4pq/LzHd6przK7TWBb1R3M1w9g
y0gNHogpIMBphEqOEPa/gZDDrhbwXRXA7lQStoqZZMEv6uFDEsCfQkVfKYaBgOQpu83j8KyB5YJy
56thBOS7AuREys476lQ6ngYSpEPL6rOM4YFCAsKqgc2kQBrvFiPLQSg6C76ax+nX1HRk4SFZHCWk
4gvmwaZN4so7GjKN36dVlDsk7yK7K8ExoHWeL8eUkEUZG+SmJYMlRS2MwQ+qY1VZ/coXBJ/Qwgud
oh7JIpYglENHT8IuyuysMbDLMviw77L4FMw8cikCRQD+YLIAbyVZIJATlLThRRvwszvxotE4rhFu
yKJniQLXDhwK00TGRinAzQIdH/kBylY9ovGixZMYxso4d9haKUzf8rIT0YJD6GPYAlleaId2sDZ3
u3yU8bg0ealXlQ8mdEgTvRQ0SNzOAhfmbgNMOxxE/CJkI3g2A6gx3YJ8s1FDRDvBXDcdBTmAbdTH
pF60EfY2ecitNQ9gqqMFfWUNttaepqC9ePg1HOA/Ohx/82MYH1A+oFcskOaU1hDqZtg7QmWTncgQ
9We85yvVRV8t8CrApQXn14vJZOtBIiAYtNY+Bzk1I8cngwz0UgrYZFlKsxOr0tB7BupLRikcWAfl
gMfMDnu20kFS2cjq4WG4ax1WUeHIGlG3LHllF6QqDzsB7q3MWuX2YYrWyHC6sBIflKKPQbl1AJ0l
Y73yGnIRwG2eqxFnwyqvQZnkrG0dXsC0vRaG0DUYpEjmZp0q0GCpTOhWNxENce+d0LahaB3LB28b
18E5L2FLlJxdkCEaVsKzlM1rM5mdDjZT0efLSoSAn0mQGxQIwgHB+rNGxt8047A0A0jA3VrDBSSx
G6fwyAYDriwT8YL1deVacGLDThgvbJlY3jnBY+oKUyQr5RXfCglvp020AKHPwZkDfcKsJFzisrxW
yOKLzMK+Ywr5MTXMLGIrOLe65kyaOgKiQ/lHQ9j7kW0lVYJd0QxoQeLOIDvrLdG4YzJ+iXmStjbc
t8XEAo6NVpY9jmX0lUSmd3Eeae6EiFxxP07cChiZ6HTwq+Yo7BBASJHne7bnY9YsIlREdmDC+jzw
mfB8W4DzJ5dl1beRM8Q1WvSDLqvFyIIcO6IorKMcqAmrNuam0u01C5FpbJ/28TdVUGsUoCXGsXJA
/XfrOivNUqdxr3O7tArq5FEJMh+x1nJ9MEUuwco71Z0ZrWVCs646i0mg5GGmWZWu62Gsrc+Dz1on
aPw2OfECTWu7LBMsnGKIi/CMt4IMC59knvU+a8B9CKQADv+7K/ZEGAseUv6A3rq7RQ4OS1EBBexC
Qena4yA20RYZmSmbtQyHYVWOwbcwBuNCM3XVlIbCtgKpYyHs9Of7nWizv/TL4H4IIhSajp087lcP
EAHqOm/WuLtTdiCDNIxvss6K7T6Pvz3fG/ABf+1NCiym+48QcIiPexs732LhmDXrZIANMnkCOvas
hW9VaDuv/7E9T6WX7omgOzaXoomF+b71/kL3PMih/4gBgFm9u+9zywEryCRDEQz8WgG48/Cw+wBA
owO4sZ2CKwm+990doT/YHqiAhcpkAYUBU0IGT2dhd2wPgwBgqtqAwACiAPgtihcFAHLO9kCGW8N1
NMD23GUg1CRID3hgOZTUCjqeHVptDC7NqpWeH7ULz+o6YtcpZFjtKbrpTmoyDE5aFYOLq4kG8D25
LlIW2h73qnQBoQ4+qwomrvoYxQsRosz1fVFxpyvpIvVF/znt+6JwB8rpRvsZPgQnIAEumHdOAVps
IT1502R5fdjSyl9xYKpdoeLCwV4cOONYN6uhRQh8KcqMPeq+WvKgSJ0EGM7EjgbzmeWF2mRllR42
vT8uUSiWTSUleIItctoo9N/h0lPrbAiTKxLQNrTbitW+TYkwnwPcFCvSWuNRBYFF4Prw8zhfPSXz
wO7TPCnstPT9U1MO9Yc4qtVJH43ofdOVxM0SedE2WJ8C0Vu4KvX9L0lQBWDd43Y9yqZ147AAxR2h
clVKL1t3IXPikg4XJjcQNmQkWworHuyxafG7TOojP4tdbvr43FKeZUuPxDYeOrVI/MrYTVzwyxLR
DPw/hhw0Mnaio746bKoRPA1rxEcsDqyjpMryRUyK0QmsaHSrCJnTQgQyWBTAuoFf1zVXOMzZgmAu
T3yg2FYsxymwUpTDU6vxIm9JdSpDy7PjhlyJPu2vh7gRi6qLAggS4upijD140CCSpWjAgll5P7xn
YSS/NsC359nwBUFMs8I5jdZN65MVJLq8j+DRm2UUeeJGhSIeTpuBRKc+T4ESVHkfOEDxpQuVJq0b
BkqtK1GWy0IARzLAuf0FXFhNbF/ViV0Opf6qyqz75neDXo4o65VTeGm2mIoFL9jQVcnJEOUfggZH
H1Rvho0FHCHEPSNHp5aJ22NlIWKbFAHIoQ5y4PhAXwviKTcYY3XkIZG9o7g1p0mHPwS9lde2RVmx
Vo2JgfoHq6oy2r4jaamPWQHJEYi6WFQ6IbZSuW6sJhzAJsdja+uGxbEzNn13JID6izLSanvsS7oM
WK4gy1H4gV0Ykq6HRkVONmru24Q1KHMS0qQu7caWuFHhS7fCaWj3ZEzPLYuvNS9iO2iy4rQUZGOS
QnonBU364DjHyScRlvJ9avgKXClsHVZhwzyySmoaxdJudZfp6xHIuHDhe8P4bmz76rxqgFK81hn1
xhOWNXam6uYDz3t6XqomKJtFEssr5lXRQpcNXvhJpo86SLuktvaqZHDzQOTv895Ko84Jh9Zf50zG
5QeSdCzuXY7irA7cTEgjj7KKQ+jgpjwiQClKAeuetvm49ESUiXJhfA/9OQZFVzsot/yzYpCp/ISg
6LYoFxUf8EXW68a7ibyicng4ahtyrHaAmcUWqDGXsHN5bCudNp2tS4Zjp2+TMLdRraOv0vIGa62y
FplDbpLOgtC8aWK3bcrYtz1IrbDTzk8hGzbkfBNDsg52Chqwf4iDGrV2VnT9eVZLdjMwWscr4vVt
vpZDITNgA0LI/tTY8/Qi4zF0OSZ+Key0R/iK+qNJIQRJwFNEXR6uQPdBj3XseYlNdJUGbuqHEbXb
UGfmnVQDMQL4kyKg9XEM5ChyjWkt25e99BcoyMS7vhX9krMO/oQIKrJLDmvsCOwNVwlQqselsKrS
jk1ZIGdMdbeKoHDzFNy14jAONch9zz2XxwmrHdJQuWowCVaZbNXKBGV8npHkZPQ1lnaJuTnpAx4c
e3kul6arWQDeNJBMdtaGeeE2EO7YdSTIkZLliluQCwBZjUB/+SJclL6h1hK4DXQpkzxaCFKNGEIy
btnCyrIzGTTmvWqlOKtF0f7JI48MNlwifDyAp2cnRYnduGf+qi7rsQLPuUmQnVbjcF0MxVewUeUZ
JDvFspOe5QBJi5RNgCy69EfsLXsUqQ+c+dUFY5YHxiFLDsFlrt6ZWoEbaw3oqM2Qdw0ECj8fPOxW
UviHoDq9dQqP+hxLHLpVqtWfLS56Y9ceydcRL/pjIMTHUwapGdsv+tjNuyH6EhCKjziQ72fM75e1
lTG7r9EYOTUNcG5HLWWLaPDGc6GjaBFANFUlWf5hhFDicBBts8JlNq54m0KgEuGuc8YK+OYuMcE7
uN6HR27ZE3UcUlDxGi6MdyG/AJwU9H/ZQyRkExwCM0y84Dwf/M5pxwDCn0j7KwETWOZV3CY27lgA
qnFknyktSrCFXOebVpH6FMsR37YNMUtej3QRYw+vRVXQTxA25guije9CktdfRnBWeFFmdXIWo674
2IAcnjZlXZ7DzRH6REmcOWOQRSdx0IerggbtWWz46HCSiHUytl8KxcKTgQXBJ8806MzzsIaHVAI8
gXRM7EYZ5JiUorOqD9IaIiOuznkk+5UmotwomTnFRCHRfqwvyor3qc1SJQ5TXemLWASQ/I1i87Wr
INWb9ykCmsGgwwD5n7wyEw7OUgTOg5S2ZQ10EZK4VDbC1uceElmLLjDFaZ/p4Zha1ZRXLf3C7S2a
uwwHLLJ7XH+wSFMDLVH5VWUz2S+01Rm7anuhnYIj6YxaDSGQhKR2CgiApbBRLLAPT0OdGqkCoS7b
2jVeyDekV+BTsCAabYki0ARlGesUpApycPKSlpHyweT5KWRpryox5OHFndP6P/9+699fP/zNx11Z
1eTfk4kR/7l3P7sV5oeHf9funuQX4kADjQ4+/uSYb69w2vr4cPvA7icwga+Hu9LAu77n+KF8lMKv
Z9xnBSAquPfvMdxLBNW+ULWI4eiihl+ieYl/Tx+791OPUMoNDj6F7aWnIOOxe5/gqMxwF/Nbhb0a
CjVIzoCGBXvahuNHzps83kDulVfLrBiqgbk16XnQO5bx0Fc/K1lmOYb0sTzSAR8aN9ZWVqw7nSbV
acLT3BpsE/c8/8rjOuqNawmRQLmDLyXDtxJcruZ9EvQy2SjFc++aprQQZ2AKCiCiUxxWMBQoZijT
dwFGkN51/YSXcW6bjqfpCQZrCkP20xQPxwSIreibVbUG2jyA9AmuAOpsHkTRcLANwc80aTiSCBd0
waoj2BGPQiDwp5pABOrW60wWFes6ZQlbJ6ytSrkeK78OQf+GOfwwUIK8kHjL57ufUveP+4dz2hKu
0gMjBkjBYB73P0ZUVQKJ8CbCMY2BNzYQIkH8oIlVRMuy7/yydsug9sHYWswa8+y8Y3SA3ANmo+jo
US2CrIptA4njEp9BRXMBnz0/yMe8Bvwi4nTxEpQlTAc64KJFORtjH4QWCSBUvBFW2SLi+qP0ZbFM
FKspEFxlLQSQW8irt1Um219T/Xtspn6hVkISwqFQStF5v3kzGGksqm58IGgrAZmRPKk+B+DFZr7d
RWETvss8+Knd2g4CAz9paj8/bSjFeAgNdC8hMwapOLCacEebnJblQXTs8za0UB/QGygpAELd4R0S
fAOCZEFudgxlchZa2OBTGhdDcxlXCI2BDaWUCSzK/1F2bc116kz2F1HFRVz0CvviexI79iR+UcVJ
BiEBuoBA4tfPws43deJTlcykzsmubG9vkNRqda9eq/n/3sneJQMSpwo6ABCf30E9yNtYL0Jsf5Bi
xZY7haTYEnnK7eomcuwqRopn6zAFpp4KCKKfEawulh6XTsV6/cuq/I47wRryFFxRCET25hwg+L6z
BmBnsQhyZN8Z3cbcnpXRAwvHiA0TDedQWQ8T+fP4k3eeDNekMXQQ+0ZFy280YX23FHQTiFDm6AWd
ccshuvAzAmeOmFpxPNLXrYJspOmGKaS69giKMBF5F3P3MOhChAbQrR0f6MAHOx5Mrmx6j7hunF7+
fJu/444g9CRQNJEYEn88FQa75Z0vcSurbGw2/+IRCMEIYidjrE/s1wxRLvK9JXrQKcB/bJp5VftL
p1v3l/X512RBQ42ezxkabQNzInBtv09WBSB/DlOhXsYeQXjUCHivba2XEM8hv84Ab8tvU4tU59sg
8hEe1eoBwf1FFQngQLVB+enV8weO3xq7rV+uiZcaicufp2vv7/LbBgM9H20sUiDe6d7ybe8m+s8N
5rN11GAgZi8TS4toOIp50r37aLa502OzIrDHzUXlsOBnKphBhUMltxA9rFqzy4naXrTNsG1xuB64
GWdWj6A0sblxeRz194h3221okEN4uMQ0EiEZr+KN9vhW2bHVmL9s0wRcsN8GhJZpKN3RAnhajs7z
O3L3zwHBMkezjIt+LnOVi7wBKJvDFBlzlNom2coIrp2FN+/ZO4KfgUAJd6ITVuFHfp2zwpxQWPr7
HiLvvTjaTqCzdE4TPHpl37vvzEJ6OQ2MK/2sLXaROWaTrMhtmvAMce7kAqaDsqXfngbuQyhReLar
4Q0c/lrct2Zj0QXokmJ7spGbijvgN3uA4EHX7OlZunxfHjVlFCYUljJf7rUVcnva+kKuEuTOfj+0
Osw+FkiNlOPNDMzD7akCNoi1y3IR8DJtcYvIWudTNp2K0u1rJ33bIcAA4ojL06qNAhhgygt8hULw
gDvvwP7Ess4aUNI3PxWj0Se62GR5IBkIDDeIqEGu6fvBpgNKTmzwFy3B4fp1rEZGnpYYVd7hWFYt
4ozFjAohyp+N/b3XxOyXkKCiiSEBxy9L3plGxgI4FlT3z1syTLYFhhOXeqpXJVR/mTmzwlH8+Yrv
vRGeRUFiVGP2qBRn9/srTjae+Dpk69dsc7sxro7s7i+dSonDu1hMXjwzkW0wwhXJzNTevjIW7V92
+Y59/7YpgN0UaYmzAo+RAdXkPdl4y0Ahi2gxPA1kHMCxmJXLo5/KcANvxOU0JkfLStV9XKaqhcfR
PFftEchBuqga3YbXfqlnUHave1YVDz4D2yvU05oUyz2y9xgl53zz6hpGFPNaxAQU3JowsByx2XkM
O1QLR3RxyYSc952/oDnFBzwBvdShzgDF+uX854l/79fQpxIlIEDE6evz8ZAT/O4GZMH4uJqpfFzc
COLxMbc2RRC7bLvd4vHShFzwZAUeXntJM7y082tkGxV6N+nMoeLJHpgvdpNOTbcN9qLTaba7SLNN
cXIyIJBM3XnLg8SuY+uwx9RJABPgyZaJwTb685DSd56tQgRU4diEV8MKQnb1zlWbbBw2BeDysZp5
hr01gxGJG5ijzO1b93Uf48koQGlPDFgptjh85e5SrDY4aCKeIIxPfL6/pYxE35WeipJcdGu/z4MJ
qyrumPH4VMezfYihBZfnJKMSMKmuLOoCYBSMGsP9y9DeZQAYGk1Ag0+wVeIcTXjfDW32wPd6p8Jj
1i67p5qtgWmhYNup73NcyXSsA2iZ2xPY2/v5OEQqwYL4YujbcNyGIpnbE80itz4iSrWYjrUEu2i8
ypYN3mTsIgoTI2uvd+/m4DYvOpAr4NZmRCS4YDezGP9CjpVgKoaWYCrmueTR3OS9E9gSnKYC/3qb
n90V7k8j/9/E9uNbjfKfioB3exQVZzSPRKSdA5ih8b9C3WTdSBEKE31eBmCz5vQW3qKw6xfZILPk
7fg3t/DuONovSfAchBQaBPyPqOn3TRILhahV+/Lz5BJYyBzQjQ9I0TZjfojQROWgG0TKA5Pvs4AJ
7xc2ImSB08Msrdb388cSbAUmTmwmFZwBNuRyb9EbACfAEGHjz37EQfVr2VqzjphK31cj9gp20b4c
rfT7QkSiS/BCg6DLfazAHe3OuZQ4m2Qx73nqn2cbaovffSIGvx8CcBLQgSAKep/ZIBycQGrz4TPn
KKAwcElkBvYCSv3irkDx2oaj4SApVzVNU4qKi7WmM1dx7zKf1xAfmOjatkNEbkE+LrMGggzffo+7
Pr5YmSPFQZaj6n8Q0W8WJYBisN/WLenXD2RJYr8dKjHSHFxdxI8T6KlrXi131kCTocCVjgdweWKb
0MM4WgpZgp+dZbXyldlAPBgXS3zTerlgMyybXUNf+ygXRJxomjjyUPRzIG0T+8St7qzpyhOG+I21
8+XMS0RmTbn167YhrYUp6ksvA3O1mbQoTgst2+yQD5HfPq+FSrsnR/qWHTIyp0kTkJ+qAL3IPNED
7dJVNm3etxcgYM5gecXrdg26dByfkxWE7BNK4RWPj1qqgTyGfGll9EhV7P1nP/tsvo2meYzucWKU
7kdui8ICg13aUYHzqBI+fYJio5dn1gHdOG2KVIOqqVRZypvSbpOpXpJBVOMPDinM4g8wlWB+Ujev
a9wAq58ScTGz0eSACWWc98WZDZEs7oClR1Kel0KnU89/clSRZsyyT7LKktstUwtMekvspPknlG3n
Ij6OIwHkfuko63h/M+ZemvYolnZel5s1Z23XnSKQUrriPp+tVZeFILytTrCVAmR7vWwxws9+qrqV
1mANFGY+cGY3ES7Xdop4d15BdylUI+lK4GAX3bn8i4pckU+XMI41Ys2aIWxJ7pxG1AUaJEB5X3zo
07LEy/z2ZtR1PX6G1igEl9vURMzL5gxNlytRWN2mF4mPorJsgsilK89+FMnQ1zmoJTgX4zzqMJw2
y3GofPMsoJ4D2hRHLexDWPWqy4+CRWLtT6XMolRfShdotXwoRJZ3tDaU7phEaeecyycUqFEMvSak
nzBTUTBw2bfw2obn11HGbNnfJJ3pkv6jEKuo2HEVcATtUXVJhnuHy9pvKSxRH6fHuOWhM4dYSwGh
wjiDDDR+ScFgwfUG0VP66NrKmMYi9cbMppXrcII0ScH3L8H9I2SpjaF7TE/4hNE3midjVpwEX/cZ
y0CgxYua+Bw9jEO5u3yyzG0F0dA6KxjANiLeOM/UDvicfhsqn/MN02dEiT84SyaGq/U8QZI5Jt2+
PMkuhsr/K+n9Ps8joQJYUuQii6WIRllx8tMYJDTmZLsOkVYDnmUoTdNVPHcRVpA4455mMbpuxHxF
fFPnvWiQ+NtKlPstd1hpvT0UsCxcIcOPzAuL/G5ghY32lc9DhPd6OuxTsywJPoojtjIr7mGBtBFj
/DUea1GLeAHgBjpRk3utigeZEzC6GrJSAEC1LnmCufhlPWybKL6yFNE+OAbmEV6Mg9XY5leMS/Mt
3/+VTbm8zSCKih5+TXX09vH/TPLb54AUpPK2TPWAG0jGiC8vsit0Z8/dmAUM2qSbx0XaNGtRxUIC
3ipa528LpbZlhqkh83a2vRwTGlheJ5IvoYCmzSnM0pIOPT6SamBstgHMAZ5cLeOwB70tZFp4sy/b
2LzQtxlUGjsIfu1tTDztkKM1Wo3FmuyF4j07j9+W9s08oIroMT8F6fAbx7zs98H7vYZgTm1i98tw
wgu8GZSJS/64RR1x8xVGmu3T+2ZIm0O5EfF3mu3fknR2wu9BXJzBuqaZ77f+NqHRtm74h+ozRcpj
FOejFJcbqCBen9sdREIhpXMKe5pC8wbkY1qxvt1SpuYlKdoR5oMS8LAP3oKnWXyYgGXvX5gu+wtZ
2govEKrs22HY8v3+R1e0fH10YEK3HeRCFb6Xmyxpsws5hTKZr7M3W+nEROfy/GvKqVgsbsd3mcSX
4ARQuLjQncQ5j4reVsSPiNxEtRy0ieaxa+KpZbh4LjgeB3+Yew1sswdgAMgGy8TdZanafTs7nK94
TwZXiOokESz6cJXRqffqYiYqHkBRoWSn/bEJSpDLhCYOn+ezmfCCoDHv7wbj8HcYVuB2ebwmgIoM
sPz+bpEzAyiwWoGrJ7xVy1MxMhTXj6jX77a/UrhycfKZSeFhKst7B57IgCN2OPpoZHS6zCmOKv81
LryAv2l7paS8+AUni7nnVpwc75Hvfg9kIll2oQXHdJyz1z1jVNVjwia2SrY9ZbxC0ffRgEa7Fhfz
29A9bSdMUab9JjEi2a7gExdbnMDLzRYsvPGQeL1bDfCq3cTf8NNqkitmAPzefbxz16V4sTBwfN50
QB+juus34MqUpHKkNSCLUAy3mQYdczwUIdlz2CV3E+zqDWTZkry37AQyhGXpZcsM2P4gWbxCbwxp
OVBDkxMJiJIlEqnvMCB3Gpu5BzCRXw97zXCtZ2h0AMK3skKZ+ZAVLODMmwI8jTghs90nz3XZDhWk
oC4Cixf92OLX8dgIjPLrivCMRVcrm6zt7mgmdpASrGW4n1KyrJhBTDFDYEfPRBT4qVh13k8HQBdo
k1SXAIGKZ9JC/2dqHIYUi79FZMOoinHYj40hZ7u52dQmML63mRSzAhKddXGXLVfrlkPg8Elubo0e
LIJpoAqbBgH/Gf4W9hWtesMMCDDCdjPSYwTnj/RyR6l6sE93LICCHK6fCxq4SV6I74v+riiMDuxE
UjXN0X+vXSI8O+JEy/q8nnrg31FT9Ulpgc2QVc6f49aItoViKmTc368lYhvzgy7dYtKvICQDmjhb
6ZaBNmBqTvJpIy4Fr8vhdPBI9qH6RUxZljl1iYOVD4KmzYI3o3KpwYVG/Hn4NZK3tTRaACBu0LMt
7MN6dTd9v+z+j4Z29yaI/vfN203D/onxFb1nAnSnuIZCO8InAoQTeGEZ0InhiMx9r210PdPYyi2i
RXa3zSHRR4GNuu9KqJfxk18mi5gSnoiCCIgfvUHwuzuN2sZ6kOzKOkltXH10vGxRJl7jEYA9CRuj
6eVqxn2Xt9G2w4ET6kR4AVUB3sJsMeybxKg/3AG33O9cdqg0Pv+6UG4pjjQDU4ke3jK2sROgttdi
1I58km8OS74BjQacQ1hD1JsdhJxsYQkB2WQwitXcFC56cF2uMWYoFwRMqUvbPYzjxOMa5dLvt+Ve
NxzYUzhHQP0DtQqhTLqXGQ/j6nebLNmWyq7O+TQOw5EL8DbY6W1CgAPvTk9WaIkA9z4lkbgGVQKU
9r8AX+8SemA58A+w4BTODfTY97Ayn1FDAF6dPnClCtx12bYeu2FVcLMmIvsO6hcALxwsG7Pf+1+y
u99zu/3yeBITxOj7U65x/XeJrXVeRSsIJGBjvLpGAQwYd4E8ADvpz5d6B6BjN8XQkOFagKzwd7Gn
9f+oUK1gSFYMoeR/bCSWXqnGaEbIBzxUbbduWvB9UV0nsMKKWIIl++Uc/3wvv0MIeQwyKP7bH3mA
cjjsPP39XtiSpYBvRfuA9shwY12e7PH4NIEfdNwUQue/zfO/L7izV6GUrkD5wFq/Q1Qlt3HSDzG7
h0oXB0ULYcd8WQYJN/drZ/95gMkO2/2D3o0RAruNX5V3KRoKvAcyfS8IJF49kqw3j7HybQftQ5GF
PD95MlXLSWi22U9uzYI4DG7c/Xlm4RqiaSM4j/5yR79bOuYcqdT+ACkIBXP01H1fFgs0jtYyZOa+
f9tUK+I67HHvIN01p65aOiwBJxAjpAcKFiHuwER8vxGhM+PQ4sEgsz/lQ6byuPZwLQF6AW3wcewP
ltxBspJmBize13qWfnOzfx7E+2XEwpEYjS1QMUG/Jgjgf7cbnLtmTn203PFJ7p5pew2E9JSP7lOI
KkfwFPf/O9SVowCCpl3otxHvf/bHc/x+vdIjGkmr2N39OvZ8yyGniBU8q6ohAm//X9AaqD5ooY8G
INgYEASQf7mDbGVAopdO3L0dSwiS99UoZY99MU5mPzD+PMDdv/zDTGEQKD/t7d/BRyFANN/hmWvY
fGe3XF6UY2Rl3pTDUGbPhcWG+dsW/PelsHQVKnjgqiPJfO/qBpYOwbVFe/EWiiw50BHYUWpA3PrL
qH5RMf4xMGCFuBQFQea1MI8Ghr+vXByjLlN2fIKiI435BNa539kIDg+QcAoi8xE19EZNLbBVWg9s
Q7ZYz3k7J8M1TmtQcCDfkRrIz01KgD3EHweWt626CIgNcnXHfCcTHxqWouT0dTJmQBpkRUpGcxx6
t4HJFau4mIZDZXNAbTeZT1RWfKRv9TxZIBnJPrBxAEXwVrZ8oaDMuKXoEmAiAlSNCyQaZTcc+kho
LMWvAKWM8Gu8lm9hBSJ0MFzr4tWNvaUaEl1UUPLk6JSSN0gN9zBgXdIIAa2CZLG/G1OHDyDEKlx5
l039HsxFb7GNRnEUuz3WVbJ1tZzmIdnqcbJ07A6FLnvh6v9AHgbHJnqwvAUyrxEUKmsr5ncz1X6I
l2bJzCVyC1lA61UpXBIqoT1SiFGt6Nqm9wOeIHIGnt+L/jFD2EuzuyLMlOhLUcTRDgZMiwXOGt7y
MLqGCaR5Lt0A2BUITIkqQy34XCnWRE61azzUBk+hyNOP1FBdrsfWYHObz3mgy6Y+o96wV7QQA0KR
c6fmCUWEzx16vJD2ABIS6AQnbk2SiGZIEHT+d0DqOVVXeeHX9DnJfZirOzKsTH8aKRUyPYpximJk
wnAcfm7sDJFyehxVwNoe0K1ls2GXzwHtaxCaJTlIfCSw9UbSaZ62GuXotUM2TSuLumjH4+lM4n5e
X4p4kIEfGEHAPdZDOQ72ywjkJXJ1hVo+oqFfvsigHt4WN9UAvy1OI++L1CGKfo2zAHzvcWIY5/3Q
eTON/jUaHMteImWzFIwYXS82LoYEnqxVJW4jlTKtVxkt9DOcuKoe9Eij/jR0eZvXvG3Xhzx04JSG
bmXnjizZRRdn2+Vg/XIBJEPdl6CWN57m/K7s5j4GZrzYzwxGfUHaXEFPSFL+Iqzuv7Rxhw4XLo7H
mnFLTkh2ASmlY35d6fhZSWzHcdXFTbF2+lCC+onVjSN7AqsThFjVuQ+b6KFeQ1Q+H6sQo2eHnIrh
O9fuIU2IvrYkaq+HZYK0eQIEDe5Le7EoRw+crtUnqDUM6vq6+9FNhh16rts6kHE85Iyaq2pLh1Ng
I6rAo84JvroKY0PEWJ5WfOVlhXzsxXrlzmng7Iehsj9Ln/RbHajITxwKigeNdlEbNNTQ/EIKoNrH
1W/Vtx7NGZDKuwEy5bQ7xukcX5GY8q5WUZTdEMB0JztP6OMpSvYJ4GEHvtKc0R8JSj3IZxKd3C+p
4N1JhzE6JtMw308LAeAAV3CYgndX2WSDrPNhrRpWUsarL92S0nAJBoL7PqVEJEfl9Iw0pxt4qJcs
r35Wc14Oh4hF9mqgoCMcSDKLT37JJPKkQV3n05yYhlVcfYvFpG88nmpxPRXJbqEs32uo7bJeeYSz
t3Epl0ug39FVJzOeHip4vx8gJoN2vG1VgnYr4BV+XbVZf5oo8k3aJdu3aRIqBaNAgz4IdSEsl/ca
XVgSCPMOelulvypca9o6TnR3F5ISjhgpVbOsWZ9doVldr6+sN/aUapdeQzrpayC9T/kavseOsTuS
YPssk5sPgBbjrm79sJSHPKjsSMp5vNOc2K9Be8RkMcrbLZTUEhwI2ZRdC4Fn5DLyDZVpVWdpP6K3
CMS8aTzMn3wyyk8TD7Ns5Dy3j4YH88V6PaS18c43LLHowSJwf6i4VsDcsPE83xriq/UjTSfeQ8Cx
iG9i0NveuWB4GlUHErJekk8URYRLndqqcTZmV6QbybepKvyNAN6/oOxAHC7K5pq5yCAjdWh1UkWq
q/tE0m82QlBzqBCfiToXk/lYrIU8wdEXRUO7rbyYEwXStxrA7Vg5VBdqhKTL+eQs9FJ8sxl7XJEn
P25m2Kqz0STUwgztz4AJOfO5dO6IMDA8QPmcs9oSg4qtbOc65styWVCp0R+L5mh0Uk70kY4zfcm8
zj4Ly9TLsi3bTwcDPyzQft8SEAvOIDynB+PN/ID4MqrzdVxuIihinrdYQVLdQ6IAhfRG7niICc4y
D48Ui64CHpTL4qJEYabR0yjOMnf2EdyuDPe/pFdJPGYnUWTTV+By5iMdub1IQk8fhgFNv9pJmKMv
4XKRBg/d3Uji+co6sn6EFtp+tlVFvkOcBeeQmgCKfhiweYBpfUiy2V17W66X3eozBdymGs+sGAjU
xgUYloA96OUWWXbD4N4+bWnFHytAJ1/NVs2fceC3EGDZ8nZLohkcpqI79ZTlkMD3SdbMA+0P1RbG
DPZux9PWRuqjBAT/sfVKmwbMkPhkV2G+6tkRaFDybbuxlLhrEJUk0IFBfW6zDaxwjk4Hx6yU1UWC
ml8DyQz5UC1tBmTeRj8iloKDdhNysnVovDF4xLqH0gHSrm5kni0lNOfKyn6ue6rZzRrp9iNQlv4u
ImF86mf7Db/TAujtkicIHtxBuFLceSpAv8x10l1RpdNnFzG3N39a41tQfdxjly6LOXM01iEN5Ul5
TZiy1YnGA/RBA6/0AXVcstUL6t2Him5DiWYcM13qIWPjnYpQ778OkSkx10W8zhYtIxYUehJvk/Vy
JGb4kHkSfSpHCgF44S1XR061vRdttwxo/6MCvx46qbpDZMccJETICaJzuUzTdh+q0Tp+3kOP+ECh
3uiVxKyptZVXEjm57ZukROTS5INjyy3QEjE1mUvaz2u5qdCouC9uQNeDKmRNECJez0jE56e8Q/Zn
4UesnvMCgVM7glZ0scxFeZWnPh7F5y0LLF3q4E1M3VUKZxdfVgQVgbOBWN0e+DLl7oFG6OsGBk7b
UwvFNWt72USE+ocuA2umTjnpP6mQRNt5LZBVNmjakMY3K1R/Y5NC1FPeQk6zrQcQ5LaDArJ1JVJ0
FiqSUl7NUfCT+NCHqKAbREXoVuKHA3AadIoDS0un+fBhnomo5kMoRNGnANgnhf1QobzZuCSkw5Ek
rueQcaA6Ww8jYN5mm70Z62wIKPyUTsiLsSO5OrYoFN7KDjDpQfjOX2QtpNJQcca8BCQmbHIpW6tR
jkQfCyh7VlS/izmd76Kc+rIZBENflJLIDFAcMLunREf2x7LLXTKrQ3pG66MkO7YLTx1akhSeR6pB
bR5UtLUueXEfIqJKBGYOuou+gSed8QEVRx0ekQEnZKriyHWv67w1iadHOZQJ5JA6RRO//DaJlsI9
opg7sAsBacq3dlmet423jy3Xzy3VuaiRJgwPK7gdR3Q1secYh0cMJ1FYlL/K7boPaX+HTl/uhKZV
tNFGb7ouQdPU9TDkw4Md++JgLbqauaoj8K/LPHyfW7adStWjctV6htYcOFeaxE+rOWw4bMhHOvHs
oQSByB66BVgP7AEGU4MPt/5IlJaftBmn6jiVZXuDfn/qwZlpbo/QwC5oADYOLRQug6eXgxLmkI6m
P0nD8odRxsmRzlxdS5ZHt6n0BA0dUbRU7YTiNUVadEhThse7udKdN5+m0K2UOIQPMV3MdNQJGlyB
P7iCumhXVtNpjX1jZCsaUkyLrmkyQIelQIh0l1OBwR0DQO6HjdnuB7ra9OYsUF87WGzKtd6CtHc4
5XH4QxTaHzqB+AK3wO5x6nQnh/5JDcTB/Aky3uR5bwN5AmmHnlVMh1OpS/Exgr4WHbkK/iUeh8de
gAnWInE7lSkTX9HrZFZ1nin1FW0U7JVLM7QFYdaLqukAjl4xnWLQbQyEu/NLg2Q3+yCQllwta9J9
lzwrnyVaL3yRSbbeoNcICAraqMsMkPETwPdU7j7N6zpDZ4bbgrEMcSuc426E5DuRezIcxmE/tX06
vailirpjX3QohAJMVsXlmI+daibb+Rm1pk0BLCxXAXFcDz8CdVwn8tteT+kL53yWddrjHmrRl7xq
JL63AfwFm+DQKl4OhUvLw8xB5LSItWR7NWg1/5dG1sYbqbMsfsbBu9qaRmggdxHNsjjMWkQXncnT
x503cEq2Rbq6C5H+kOdevLil0jgekHmelGNgQymWZzco3dlrHUAqqW2LkObGT06/oBGK75oJMONS
d0vvv89zwF7BpkSe5jRQzB8LqlaQxIplOY5iya4AUqOzxdr5DcE8aKM/CSik7DSUfL4mAflbHSEc
mQ89M2jCEZkBnN94W/Kneer7r6VePPSU2XRAuykT37m1TB5QXasoWEGI4epiXnl/XhFUXcH7jevR
G84FQjmK0BMsjkjdZXxNosaxnYkXhjiHrk0vUBiAkQIjaghHr08il1O7FCilDLIREkGaPe5p7NIw
KGhTxNRocLN9GSc3yg+pStYJataJSbg0tNjadGMT1/bhDM2xGMmHwmXo2SAT02XfetBGo7FZosoL
dkLBTPr4VnJVoPcJsm1PdO02PkyuKXHg5uHAUb+qIJEDm5uEw7gENsjrUKGPXtxMaBeUoI3eAnQI
7axA86buZJ023Ze2lQTqvRVbBWUUqHGy0daLN6qYTy1itfHScRehW59BI5EcukTZ7XJqg1rbA4tT
1F7OGkSpeTzYQKJYoPmrllgHEoEuhe5TzqEGsIDmjuH/HCJaxpjHSYzhQDX3+ZccVSb+8AbWRnov
OMw93aHRNGFeX6M/8l66B19gr4NgH27lD7Tyi31xBq96w34zCVrbfHV65RG6LlYAuiJktkysBY4I
uOP5yXEACtXNjIDS38WCxoE0Dk1UjDxvqG5htXDkCYXOSuhGtgyHvJ9dGK8zh+FtdafAspjQEGzK
BvaQzejTWBzRH4Z32VXsnAkKPKRuRoyD3KE1J60rAX+MvioHtHZpb1OQuRC6awqPGWiHIKoi524u
hxA0UNgFSGrXgFLloIY+tqMn6LemVzBuKLCDUVU3G0K/Ct0X+oKhCrYwql2dEEPRHiFsGTmj7jc8
6cr1jxHYNXOdKjxYoiYOe+cItsnwIx4loiyw36HcPapiQiuDxYKnsve8Mig+buhL88qyv6Jdu3wE
WLpcAAfublTMskamhbsV6PU7HHU2gKy1UBSCddQ/CHSGKS8NQriyhuw0QNA6rnI82zkGi9FXekXX
q3iRP9Dgi0m4VjKwusA56g5ztoX7qYtWjwAh6o+IQJEhMqHz/GwLMg8HNlT+JdqYDxpK4dUk95Xs
ZH5Yu3H8btHEy9aTWJAaoFfxgmzEioQfEU7Y6cLxXC4/2sjviAsi6hSiU8nbE3RaC4tOg0sqkHNS
Q8eGxUSpIwnxdJFMqvzaLz1J0NKLpa1qACh2OTLUMkx3UJHG7pDGuZu/gPoA2kRtNVh2DTgdBtJv
6KPBKwK4ddci84bs1CAOv/UouPl6zdCXspRFfxXt3RomEK8hrgC3Tg+gbqQBnauqMacoSUUzP0O3
gIUpfRvVGbh1FwadJkTjAJi9bCAswDYY/eSiWGGcm0ZPTY3+y1jsA6GsokcBbsXP/2HvvJrrNtIt
+ovgQg6PFziRmYcUg15QJCUhp24ADeDX3wXKHkv0jFTzPi8ul2WRJwCNL+y9toZ4ieFh3iYXGsew
/ExzqdJb0E9irbosMztQwbhnwvYgUHFEWvPeGu381CgrvkQmmXxJhMEn76tlQq4WD0xGliUDZpDp
CnCCM9woAeb1qsXGxnbYqxpOUw/k6VQ4wclgfOhtgrxRR4OhRbZRaGMelWXjI3QKaR9qGzRcp4Rz
18VJs+vNWn9yhTTCwEOHmIpyQaEvlznEcjRf4amE9WAOEtRWiClahkE2BkCfXYE6TdbQV8MkVtAE
VQDmVQm6YVgT3mzu2BCxZwWem8lNMloATah8YqYwfeshL7QSCYEtqWd5aQ3tcJGYBpAr3UmwsiOE
aO/V5PWojvuad4kawPtsi9RPQjDQ9nWnrRWvJJ4d7JcGDDt0izhAjgLQKN3wQM9RXjEuucFgb2JO
d9vW3RYjAruNBQVju3QTfydxkNMhG6nazWi135RM660ZyylSvTM/e5wW4/kEf6ndlN3on6Qj+oFf
5zgdDUHGFKgym0urjM1zP4XDgEwonqtQQIg917TUfJ3LrDiDUyFv0OrlERow8wVXzFCzZ/CCOcoc
CZ7CU3Y2bwaM6mAIhd/H2yHN/JLzV1jleW6Ys7PrXeU8aHHaTldMrmDjIeSo5rBsK+MZMEEyh0Cx
xVWDwkTfesqZaQoCE1dDF+tOta2MPL0vnEmoiOcmVR31+Sa1ROevn5t7rSzFGNoym/jKLyvrqUNl
kYTjUD5bsmqeBKCqkEQCZo8oKhFKJSOXfCmeE8CNCbXVpEUalcelGLD3SOYun+tk0I4i56beiKzw
rvuhb856B0IMHXlxwVzAO2ix7j8wMc48LoPEfW1N/O2TrcvTKGbzWMgGym0++mqt1vQK6UzNiMeT
EgyJBWlhs+DxFmGVBdO+dsyxPOGWzTaC4dZGcKnbUWc5w5byxTiv5yZFG6iMpzSep6cg7o2wlYOO
dRJUWeWX8TdkxfrGduz+k0+5vzfs2HhtUKA/QcCcHWjFfHBI/p/w3PiXE0v+fTv23HX+8IJAub9p
B32OQ79vdIP7YLkJEg2ShDDsas/zQNS0GdLaAJk/Z4qmXajOFI85w46NP9GoQICvl3BKjeZB80v7
Lk8tSOg2U/1j29aQHkKUloVlvc0D03+xLVrmQeKVB1RRjRt24LiYnuhom6o9CVs2tnPd59A6pq0k
NRptkujwPyMSmOa86tg1sHBsru0ZKc28VyZeDXNjNfrUp0d9WMmRR4Tc4HXibFLOm1PbTXHIG7/q
4TvbQu9XeDSQC8HhVaBmYaeFPiIPjMwF/Nd3xkLZ6OszuMjCFfp0HOaJKWbompOzs+1a+Z/dGjxn
H3ZtUU4l55iT6qATxhqdwkab3SRB0GKjsUKOvALWdtOMF5qbBhk7UIV5TNvmq95psyc3LDQR6m1l
q+YiZWOZJQVqoRYIO8sNrsGONUiSJ4ve3Y6W39PCZNYEyeah8VU85hsWsT59H5ahbMqv8ryRQ7OR
isQuY6u31iC71wFujDGH/JQ2myPV2JRk4dKmnAxQlOmKg4iJ9fpObDfRgxKQyDR63eOgJYvphCt+
nz9DC++507nWSxrm83yWcelGEywxb9z9eun4wfrG8g8DdYBXliUnMj2EDz8v52qdniOf2uBNz3GR
/Ln1Nt3CYf0krCpB7an8sa4ivbKF6YWeKDEihSV7FAkYo568T/n7ouvXr+vn7TIvy2NPj12VjA2W
h+yKfn5ZmTNjTUoy70vRtOuipfou/KiKoORC1BrWZb9ZVP68k19/IzZuPo3VO8zK9x26+4Mmg6Gh
3+v4Jb5W338jtP9VgGE5wKlsGvXUHhDBjfqkYfnIcpaV37+K/9EcfkNrM/iaWeb/SwvwD1rbOQSH
4a2Yf0RA/PmX/oQ5AGsLoIa/C4dWw9q/cG0EsaD7sO3ARDbjO+9Mtr/h/AYhGgbXPVcawhBEOuyS
31M73D/I9ggshuIs/lkIuv8NzsH4x7bd1A14cdQxKyrAND8oF2joUuEvwM1HcA5pZIGHvVUGsDN8
tP0+Yzh/NuqvOaX2se1sW4UcoMFpbMb+gGl63Fud0e31PtP13/hZHPNnIZLDfc+bc3SfPSs0Qhb1
P99mk3RmpzDhr3ij0zbXQVDo1z7dBq/hncNkrESmdzZThpOkT6wg1NpRRoymYDj5dW3cSvapoJ3a
d84TMPfkCgEi9CcU88ZzxeADKBSut2W3jK7mb8p3blTFGAKIlO32mn9YRaob+ztjCq/LSpxCmQx+
Kl1JVM13KlXglN3Jf4dV2ejRqlBDXnrmrzSrBvDodhLBffeddcVS0bpZDAaDDL15ZIgOHW9QmmUS
DkzqXyuGBSeWsg3MZvjMeUSoik5oAZWPsRtjMy3Peqspi102zkz4crrG2xq+caEStatF/DDFibbH
ASvOuiQ39sNgyTdc6wLBuDNt3FyeG0lzhhBe3nt1Nt0YwTTvPVZe52wgRko9mJyZt3QYW4PcvcLN
M1/USbpjYARHA/JZc2Ju86xblHpaJptmsxRl+mTGLOUwpzOu1ZJGu12GIpgYLswSwfY4XSTecqcz
rbgWdBvkPgQ1rYQCXrPzC81+FbLKQ1p6WODI8BaaYWB7J4xy7QlPvRVVsV/dOLTvZENYwkB5X5fS
+pQngurF0LLrZeloxGJz1wWlup91naiA1KqPk9s6eyy69a71+rSIDOEOEZJBF/uDZxzIJWi3HkUY
PgOdFY/eNkd76VUEPs295VPvzn23WNfJpX6W4OM4C9CTnqFiKJNNXOvlU9sb8h6kRP6tU1j4o2LQ
2jse1suVVZvThQV5+0tCrbqz4x7NB40xUtuxj0pgClsza3qXxfZo7xbqHDZ6RZu+FFz2VLJiinqu
tBBgiDrp3qiuoI6M546SINPsLNjbHajjXgPEa6oMQRzq0lPaV4LohQWkncD0sClF5cU7RecyR0tn
u08OPyTSplIL6feGrRMo48VM8pRh+Tx/NZmbXXZValPRTeJgw99VUZ/n7rM05wUlK3aJI1r6XGxo
9mYwir0Hq3cEE0EShENdywas8himB10JV9kK5s2qq19CV8bavTNJ3Qtt4O7HYBLGOTNwLHkTn+Nx
9BYhQbiwF0iYG51PqeLTs4eYLegIQFeO6Y5xODPzGjTFW6Vs5SKlVeJ+UW19waOXFrhduuKSdIN4
ZzVBHJl+tt5dKC7sMCnteMQgVVrlxuwDxeJHz5y9VzArLXrxCe/48uqNy4RDUNrHwAULnblzUG1a
g3keJ6F6HlNIFGHruzOYsGSpoYdlUJWiRNUKbg10l881u/Rh43QMgsMGadp4ZVWtfZyMBY0urCwv
Dw1K7uoCDEnPKntmDdokLqt0ySFSRXnsl9cOGlPGaFliXsvSVreuGOEeL3U6TrQRsrwGZd9S8foM
HVWDzXdH89tiNBCLe4VNXYIuCMosHOKyeoj7ujtlg9U326k0rcsYZdKF1vXws2m+9evMz5t79qta
uTGGzN7oDX/uco0GW5r49GxcHHFJqEV6s3rjPtGu1fcEaRhRMoMRrFpVbDmeOXwdWRRveQKbDAtP
VhfIGYR7I7O51J5aIHUqYmMSnEzAxtmWXWrCl9IiGd7ZehV8FYvVndFKqOeETjQaZ2M8Gf3YHVhl
bhYNSkyYDE16YNY5oifuUvs8DcZ856lR3DGHx0UYM6+6NRDGPjZjlZ2IhqqMg0S0cmPbeN2AVfQF
3mcvlZ+bmZl+aIP/Z2I05+U2dofiJe2CzkC7PY2XvV/hFE8MtY5wrBUIWsx9eq1NvQZKc5T8OvJm
xm+c78EpAHi66zCOfnY1NB5REuigDjmbd/ls5UeBg2PbKafbcjZMR1xO8dNYjAb/4KLjnOcmpy1i
ecYOmxnskmoRa04GT+DgvAsjcYIkZByRQjyQRnfG4IyUGTqU4bxHNvz+tR00n3WlLphiDhZvcjS8
rUzdt9zS1Ub5NozrbrIeMqNHONV63g1SZYPfWr0hXwq4EJ3CuqbPv4C5xpHjlBcJ09838p6OgTdU
oeswYUuMip5Jh9nWtnZ+NTuNt7cbreUvsM65rrnRbabuvrpyBrYfJlu1DdoRMxxohsMM4vVnvOjd
rTCt6dx2OruMMCTWz7ipx7fRKuV5gSloQ5rjtF/rktdSK5o3rlIHv9bs0WTbORDBLWKalM3USPoW
j1NxbvkdMxwQR7hWDbl49naYNdhTCoymtZuFhoZoWgb9wc37vt52ble82r2XAGkPamsitysx400u
GQCEfdmjCvFTT8E5x6myh5I/MskfdfGcSWyAlHB8XemLZufjtabbxWnWcZVNsbPPc7TvW8sW3hLV
LNkuZabcHtytYV7HRW0fKbGaz4x8+13PVHzTYPujnQV903Cz5PVni+kCPzMbv5goRrZwR5Akeamo
LiEwGReS44y7SDIaSaB3Ms9lAN1COe0BdnueWbxgC36WGD/QrKDnjFQetGdM8zRGrMrX7NCapziN
hjJW9VZruuqkUr2/avJ8vrVdI7ubyhF0uysNi7a/NLXdIOUpCRQPa8d3LqEopBuWm6Z5kZmu4Wyg
oLDlZvqDbMep7GTLBG3c0HV7b2jvulfa9nZkJaIFZ54t1VpgOqbYVnkTbGdj6e1QMGc4+jn4zjBg
8XkBIXixGRSWg4kDeFkB6nk+XtCNI7BRnCN5JHA6OHigcvFo5t6s0RDblb1HJDYR79BgudG5BuJt
0JTu2ZgLngQ2QUTdgTUlLo9JxWnMo9Wm/sJo5t9Nk2FvgLBrUPfy2T33BQMm/PFWu/cb8GOXIp2L
iTgqr7pa49QehBl0J/Z23ucu9vN94yaiD5kva2+2gVXHx+1e7zspphULUukEkxgLj4zOS4d9xpTr
xoS6V535bRZcJ4PXfsNfbGdRqSf6kfk/grh6BXJKC7fcZvoO6nS/Yzvfe5X/tXW/a+ugb/2qq/s/
CuSmRpT9N5/PeP8rf/Z0NGRErqG/piW3aOHWRNrvgL73EEbfsN3vmv5Ad81/Efos7w/U2jrUCxJ6
1j/hNfzV1QHvQ1fL4sHC74D6/r9p6nDr0xr9oGpm2OLwutagH1If7X+4CqqOCeNUuAqDbYt2Fhi/
6quSZBDHbfTzpoXKSanRef0y7AscpJX+iAKUSVFRt5W8Nyu7X4h/YhRhbktiE4ntiLwR/o1/l7lM
0F1wSHmdGUPUqomVuE23WLGGCuYDraLSWGxwRlTjkb1UJUdqFybGfXtZl3MOzXbMfIbwPmWbw3zn
rNGqUT/mVFuXsx3H91CvWySv7pPGGb+nwPFW4z/mfCfn+VQxCKvyCSysQ518n0I/rumSMKeFQaUY
V8L1CLaKxaui+l0S6AOlO50W1oovemuySiLfcrykJ2LdaqY9MXRiHLIFuWWil/sapO9+GgHCbJyg
yY5ulXTeVUC6Vh7JWYcmoWmMkt127vc9B8VAOgP0gbSyi0MbC7XLF45/ljE1P5hFBdzqaozHa9OJ
6+dezcZJAdcb9w05eJtUyjGhCpqRKciEp48sKrHhqT8+4XOcH+Kl8dwIUihlw9RgQGIN5vBGWWEO
5hP8tg6rvlHuJfxSRDXFuHWTlhJGGuJCwRtYJbEonMFlpC3hkco5urH0HoJ8ni7MXhGMl+V21+9S
KZAoj1zqG+Ars37bEW9hUslVe6sv44j6dKJQyXsPt1uea5EzIowMwcuJZqMPzDLReVQHbF88HpJx
8HemUmqr+ryJGNONyW5GwcoHnbStwyO6VN+8ONNfFgw9u8LhbtwVcSa2eNjmlwqUpbnDlu7sYYC3
dwbZaeeAEMqnBsk7j8vRUBG9fA+9I030jSm8a4yXYjOYabxFx4XbnKEmwRq6MRnjNknKbke3Pm1T
TwTXk9MhOozFEA3MZs/SIJ68sLGqAsaExTPGSYfyi55rzRHnkXnsKxSvkDrjz9wN6CnhCwSvcTUa
WThLAuv2Sd+Z93GZDUdFr7VDSOGBWqxjecfu5U1XjrYZZ3/ZwHFjs8IdkB0bj10oUsyJAJgEbv9F
5Zb2WZE6/jOeG3M/UrnF1NOLYVBrEpEkzUqzNjLu7lEZi6vO15dX6pR4g6t6fhiytjrECy6BSNP0
gHgtjS3E2Gryem6m+qpzABKEPU/5LDTHLI6o1P2NkcbNJzfp+lBpQU3WRpY89t0qiaWcKE+F3ZqR
XOgz0BTt+wYbBKx5ewjxu+q3gPKHaMb2EOya2jYhZzmxEZ+/b68Hp2+vRRWTc+fq5dfaKOZjF4DU
m1ZTzEiOCPGG/Vuu02xgAFeRg3bpsDIPELeYL5OaH3HdOlFdJMG0CUbTE2QDWdgqSkBOZMEM7o2S
iNr4tZhuh1l8n7b+76n4u6cixFlG7P952Hl4US9Z9tNT8ftf+eux6Nh/EFKClcbCesX0jmffX49F
V//DtF1QSAZwJP4XYFB/DjtN8w/g1bhw8DXZqN39v4edK7sWyyMjQAvPE3/yX4XTOevE8O/HImNT
TJwr7hFMAIpclr8/TxQxi5dYehPzTsoWGUS7AHckiovXGS1lFVy0diJuYW2Kt9ZbHy1poZ0o9eZ9
bWszYVZ4yCGeTASi6XGpYNMaIDK0dotnqH0G1cnPQTTF/aqNoMdyBN40wQiUjk06FbvBJu2qJfDt
wgQBepMGtUKVVsx7esjiBLR1OYAbkRSL2vB1zVAWoBWUTc+ZpddTXYJ5TmWvXgKeFy/sweaM8Bw+
tiiFhMBUqRDI/kq9W/EY7SuHYf7SJ2q+IQmCID4/n59nwQgnaJPCiyxCdb6OIjFCk4SBY0IhcZuk
7q3RQ1yhLJbmpwEOdrH54Xq5+f5Z/8iEendsfvgKMM96fKusdFhmcBn86C6tCJdgeivdOxgHwdHB
GL3KJYVL8T+RaGMhKeEZY1bBDYekeVErk7fWun5DkFGhj/slzectLm7aUtItLpcYD4k52M0Xg/L7
ETCOJDVam7ZOlueXnEQYCfy0Lx9KQG/7JCXxbpAsDX1ffOo57g9Oqy7wT5vkd5h7Qq++5HSHr79+
08HP6xuuO3tN7sG051P/sX79MMlmYOSTPNBiqW2q+NlYv/2Ep/OTgWfsBgG+OA65JY7sdskCS2tc
AWwil50kr4wMxEl/bQtmnPToarpOiOc8g/Pp3MUz/9ZZpvkVVpBxnmimuk4H17iwkm66YRv4AI3Q
3AcQdB6KmmwuZJD6IatVvU81oe2LEVXtTH74dtErrmmLFIJzfbG+1O5woYRpHPohdg6MvJAFMZLe
ZMTabSeHlDe9DdKdk6GVD/Iz227UG2NqgPq9pd5aEVtYZksivXsDRkXKyLYdhx3Q4+nETVlceaPG
zSSL7FBYX3TiSkXoxsJliJ0v+HrspIrYNU7DJstkFzZeHuz1hXg+YCVrjlg9ncj8drsQqEZ+WaVW
dzH7pfmIzKL96jNEw42jxKotZwh5ICDbwPUk5SGY2uy87Hv9Mk7n6cavjfHSKbpV82RRpgLHWvLD
LFLWoAsDgZOW9dO1BBxwgeIF/c/ikzPorPemViw0mko+skfoXoOkSC5sG32unkzTb9zYH84sR9dB
BbP8syyGy3yX79SvH1Z/JprbOBk9jcmuvtz2wVDvNQqoh3lS/kZ4xFxCCuPaEc3yxkRwibCNtXNk
qzn9khOnftUSP3LW9Xr36HU2MpC01Pcd2b5w/XmsDm71iaE0iWijcNgnjETulnz3Fw3rgFDvk2Ur
nVVpWzXmadJFAVKCmBRI89p8aa+hdBxX8260HXM9UJviTDiMxLdOr5nbTB86fiaqgytS/pbb98u2
zUnNy9ZiX3QkzRkt8bNN6etPvlbJxyA35GONNI+UxYz4uapFKblBVpi91nqx7xqhEa7OhicNrWFw
9wAPkEfhefCvfb1r5u2vb933/dff59X68UPG8D2dOZoJnthbb+0fPn6UY5Ltt4hPpmhJm+4Nzwhn
0Wl3OeyES2HkzLncTmr3+ZwxjgIxFLSXk6jTaY+jiceLxT04IK/t4jMfh8hLMbo4/oJOtWTrEh/0
TJ3Pm9HN0jh22aD9Zof+794A0mJelmvyXDbXTvXHN1AvBYitNPFOpUvm6pQb01XXJsmuc2PUvLLm
nGEizHkBLZdsgZQ4UzIk2xcd1c25odz4G/ce2Zrm3LxYk2fgtJvIV8NAFUOM9ON7MNYI81KGf/73
Ouw/orrfn8cfPnybBgW4LCtS873L/vG1M77DdGwr5wTd0yGOQsr4G1czkUtCivIB++lySVDRdF3S
nO77Cg00+aq1e2SyMp41FbmGCgnRsXSUoOgGRdjD790DJMPMILqhvl58mV14Ju9fYaYhn0oq+Q2t
PRjPILNhCKvhqONHGxmfLtMNjh8Uit7oCSLsHLQumCXg7A3xo5lCZtN8zT+TGf5Ocp7cHRuqZNeC
q38WLuEbQiGfz1Afr6un2o9605y+GqRJi5CGmzQO2ZrGdrHagO1FAQdOHJgh1h1A0bY9Qo+Pn2uP
W52aYLp5v/ViZPtfRIzofesW/Ed0wvHZglj2VJpyHkjYIxwyMLv0i95KMoJoeZ+58pBDl9V6gqwf
DfaqM1BcBI7ooJtCm3btBJ4KvZJZFfc0zEuCHNHNnrwqf7NQCR0JFpqOhULVKtgSICMrzYsU0tkG
OtR0lRsLz5Jf34UUiVylP10JAaMWnbkIZ/ZaDn4oGzirSegsxu5EX9cDe9O5wdDCcjaXrM3w5gAV
BmjOG0gxWOwoxdoX1+yX28XgTIL4L0le6TxStvPyrMtKCYit0jNMO6iPqzBJ6l0PQZTb1fD011np
yGGzvn81lT1+HTLP1jYIVCqykuAVZQwJ6vJyrHtnW3k6bTszEIylrJbicocFjYRG/EjDAajwtJmX
1jtOdvVpUg2mLbYPMwBqM9sTM67dWtxYaoOKa/jSOTxWuL7SjWiIyWVlhNeXu/bglQxdcFHzvbYq
6x8Z7RxIiR/nzWRmyzaw5kcDgRXaJx9tmT7jgUXcWu9JoOdizU1pR8Q6eG+g6SvcEWNx1hi5fgBa
PZOTYy3dfunMtLk0J1RAUTsUmCJGK3uQWs6KeWmVRfxuVuWPiBUDvKpFhzs/pW5htGFxGsCnb9Mv
iLONkzaqtcDB83qm+wTda7LCoIL4n1C0lITZnuAVnbdbcOSVjeSDkgonFai1gdtgTs0ljnwX3dum
XNgzJUAZj6hseeosRm69plaMcikx3LZAgNSv5U8w34J3a7TtghXqtSobztWedJTNzMmuR1pNwn3i
qOJs5kLwQ1A5zTm+tLSJHMOyngwYN1iu9WG5BV+JptPw8ukkqC0PjD/Yu2D3Wr6hOfKP/rBo23JA
x8ngI0ZcqItFbe2RJp64hYx8JJDDIbHsXIVZR5WJo0ZsejYr+BTbWN9k1lJ+gz18gvxaZpFD2YpJ
AapmVKqiuvIQwN6YlaciHgYBn0wwL7fvN9L/OtvfdbboaH44cv6h4vm/8uX1pXr5qbN9/yt/aXjo
a6niGeuyskXeo9Mm/9nY+v4fPKFMi+qejcda4/+rsbUc5r2eQ66iDkkHzz3Fw1/zXrphE9UmzaiL
xgX55n8z8P0o4uGnrBgZw6RP5in/UZCWG61pS8vWDoHGVirM8nk5DIEt73/4TP5N87a2xz8cwmvn
TOdmYS5h1OWbHwU5iyHFjCdXO8CdMe4BoKJEHnT/ulLA9H9z5POBfvxdQOXJ6jAtgEv/ePTzXQDb
G634MBtNcK2zAb9EIIiHe6F5at2KOKpfvznL+Ofb81YNlKODazYAq394xkyFdDrDE/EhmwX7tLhr
+gt85QyQGVDTf/qBCh4oFC1zh5JlxLBVEqCxd7GCse1xkoGp6IhCaphqdLV5Jg5rT8uYMBD6aw0/
BQeqDBg9JsFeLYIptjubbJWm+gytcnVbFjDvS030n4zerc8gzbc7AjCyq3juM2K/yFXYWEmd7ucO
JXGWSHi+vaxuTXBuX+E0LA9pYYsHr00u9WHOtsor62jAA3xYTKu4tG3T9aM0t4ZbUw7Vt8VamuvF
UvknU89QVTDS2DldWqPxrsZoaGpFUnMMIJ+Hw94n1S4UELW3RoopjUZPnntG31yJ1me0iKr3BUWM
dijd1WUoNHXoZuSsoT0FsYuq1GzepE8Cj7tUE471JR1CvVNI4YVv73RpslsttEAVmykVHk2fN6Nn
ks+BYzqzvEjrlkV/7WG5UDHXeaQjiiJ2z6rq10F47XMOLPUxDwrzFCBcTSOlSzp5H/pvCCXQgz5A
+cosJs+mnRh9BN/U/elrkZZMdDDMl9fE3PnYgBHrXngQhs9njEcP/rzAdmcwvcGryLWXLzj+iaN0
ruH1nQgh06N4yucTugF3Kw02xJCux10z6f3OR1HmhBOY5C+iqtJ9Wqdvs8jbTcKQ6jwJ/AFnyuKk
1Vby4aR1XF4yfF0eSSyhKiAh40JfoNqFcjIKTJejriE2yWM91BrwbW7mHGMbh/uoarm15qy40PNk
+JKwmnktjFXRsCQUYlutz9As8Zlu0th96/oyUjj1rupSx1XlMei2JoWA3j6PtX4KiyL5FEhk4V3c
lnut9REiY/WM5KRqGJqkg0ILdkOv7c9zTdiYwfoEupPu5y9UbTH/s/fZigdrkzbujGHe7U6xojx0
U3njTEoZIXWIzaXN3TMhdyfmxoaQYoxfp8rTdo7Q+kvY6MtrT9IT8+bWeW3BK1zjD4AetfT9qaOx
jMCVnJCSZNvBWZ60QVhX5pKaWxRK8krzlmWrAlfdsY4aqBWCcTdXiORU9ehZcWMesgKXoo1gEDnP
W+1miK3icUAtjQRkystw9lvETAsl1KZIqgLypDnMRTSXnbtc+KqcpyOPZ+KDGLx1uh7GGh3iQyEp
FdcIhkGqhA+iIbtwHmV+b/8ZtQbf0B/VvYeMZBsY0kvY0WOpirQYSlTodDozsB7V4l6Ni+s9TZoN
bRn0mIkB01fkL2dkCvo7mdNgoJypetCbhVqS01g4K5eZlie5cru1mmog2KibhFkkBWFLe5qeB/E6
k1ypm86z2WLrB09FWna6VYJsm4ec9Zmzw8DoeF88pFdGmPaAg8+KmSwZcVdULBfwEwSyeNactrgL
ENjshV5zDDeV5xxGnRmbRwDmCjs04zlUg2udMRelwlPLyCrM0dJg7/QW5kwz7i6MaXIObDWQg4Hq
xjxSLYHBEK4hxFJ263/2Yje+m+dBvbnkevthjVhnh5WbaWrJRDQcbFyAxcDwspV6fYbGP9j21cAy
sOpitnx4UZtzJKuYzmnYjJ3hyoaFYIb9sA169BkUqCGAFpYmxGp+BgBQRR01390iIaaHTq0NeGpG
Vd1Olt1+ZbbtX/BCmAQVcCWxqQbVsgEdW6ZbQdLAEXhHcF06mftSVjh4ADCP5BZIr7rVqPEAf4Cl
rSPiGPgzR+urb0AVygdL76ebsshd+OlL1dwlVQomRVJGGBweBSnvxDR9H8L+rwr8TRVI78hq4T+v
N6IXEtfwwmY/FYLf/9ZfGw7D/sOw2GCwvV/nQQ4/8K8Nh2n/wXJfX3MH3vNRqB/+3HDY5h+6ASjM
h9XG7vK9RvyrECTPz+IHej4riVUW8F8Vgh8cE3grVxE3ClR4idScjEx+nvaQrgn4Yximq1pZRHWh
dCH7zkJxFhUI5W55JM1nzONWbZFe9M99Y4+fCluiPJVB3T3+8On9m3rR+Hnu/f5qbB15O4YJHTm3
+6Gi4gZtiyAdxiuzq42rpFjqOBy8Btf4NPZgrkdlD88ei0q2F5XfdxHkTDpFKNyeTbnl1V8CxrXX
/IwU92RZGp+gDfrGfnad+KsBBHz63bTsQyX9DvIjRgH6IycdNe4HObyd4X+HUttfgblPiAsH1v9p
XBdLu96bGwcJ4WTk6KM5jxbPxX83F7q1rzB7GXTWTf8lRRBlRBlbnw28kwaJVpXyqPWEU8C/bvL0
phjAl+CiRX7JiuRBpt17CO+0zaTmXmYiHav9r7+Hf34Nns36gS8CKwHl6fqmf5hhopDCJduW8oo0
q+ChSXzDDO3C5NJo64HJF/L0uzY2yqdf/9oP9TT7Do92iJqa5d36j/Vl/fBrISokdiuT+qr2F+MK
bPlwBSUOEHycPvz6N/2812NtyG8KdJP1IW4mvBQfrrMW1QCC9bS58lvdfiG3QpT7uEcwFSKn3uod
RO3I0me/iXLLUdXvLpr1ovihL1oXO3ReDv0cXR6nw4df73lWhjeHQt3rCuelygfincv1NcDSl1tc
ps2q7MzTvSo7BfGpaLyv2NSJQQhm+2JyLaFH1OEgZHIP0oQlWpMKykeO3Wpju9E12DYIqgGtHhzL
XYbfdD4fG5/19eMvMg3YjuS1YDP6+YvS3cGpHSfWLo0hrl4y3JlJaGhFT8awNRMxdabSrHhN/ACg
19JBmMY5lkV4Xb1vPdVWE83Ml/H55ePXTFjeF+waqXf266/Y/scixCPahYvIxbNv0Ip6HwbZrvAz
XaS9dYlipY0Dn8lKuuzX0I1g11O/QUXu9Nuxmp0hhGnhRcKoEcaIdl+uUoaCxdCpJWJ0Cr1SJY8q
Z5SJgqMPWwQhn4Ax+ZsYbDKdz6qTwJKPZiLOZX2lViFFt0oqEqrJPMRWjtLCHNPqALSnPJl5cpPM
q460HLzuqkel0VPZIKNcpRtGNpucDfawLKGu/Pyi/H/2zmtHcmPd0k/EDZqgAwZzkUyfldnV5drc
ENXV1SSDPoL+6c/HljQj9caRzgbmci4koVQmmcxgmP9f61urzAP9jjinq/Rj+akCGc0UqySDLjsZ
P3Ui4yoZQX1sbBc5vTW67R5700BZMpadz7ai7U9EVtpPbWqNxIn4BnoUQpnjb+FPlQpqR+Nrv0pX
mkbjQ4XadbKwRnzPhsbjuV/lLtlP5cuwimDUKoeZuQ+H1Zb0ASjNtMMY2e6tnwqaAh8TVKiRRIpo
WEU2pXaQ2zThB0quKHBga3dHlhp7jCDrUx7r/OLzVJrpxVZhgzq7Q8oTSsNGEVIur4FXE7duTnLZ
D3mQ7A2cm6/wW8YfcDbRB0HFRCtEzDG6oWmVEDmrmGj+qStSq8SI42d5rPhRSMSrAgntEWok+VOZ
5MeIVf2feiWxSpecnyomhZ4pEauyaVxFTtlPvZP8qX1yfuqgJsef7jxc6kUMabftynID8meu1He0
xra9fNGjMa0O9VAxlddv9lzKzlGbnup/Y966vANcCQGhXQ4wOruYhlzGRk7aRf1oEtF3QgnurJKj
kGQeDvAhLv0UgNa2imPWQ07QY0sRf0zMSBUEvX9IORCAr8tnf0y381SE3Z2nO4cRNca1pceoZy3c
e0Yq4w/oXx0viejqcaK2nFyXe+QCKiThnMULMjwIHHa5oRViOo0RWUW1jokRSEPiJfdj4dP91DG7
gr1bJeUSBei/UTDbOei4MlUG0jA9JxotvwGAu06y4IfRD6SuYxawcYmJoA9uLoqc+Fw5fue7Mqom
3S7zUSM9UxCRktSHoa6HpUXYpatsPxdeOR9Nrcsmcm1c5pE/uXOBc6nNUL97wv5kNOVi0frzcgRY
eWkaH2DwoNHtu6r6JMsyLE+OCrtil+Pjelh6zhZ7ZFu2dUnHVHPo91M77Q6xGui8sxg7Z+yzNjqM
hivY1R2ulF1gYUWK0EY047UM0JWjiq4aBf7T6s+KCOZim8RO0tN2Jo5+k/ma/Um1ajXeqXmEHpCe
DoARWVJpe7JQNB3xheZeBCGzpWFeZ/F26eMc6/WompCwmVGKyIEQvtDZlItxoeoC1LKJwdShPvCb
HZaLpT6lmTUmuzwUKZInfo4yBmdghk8CORn5P2QRoDjGV4UpnCJ+xnNk36yFskG2CQZhOE9zMdr9
zWvCGX4m5umr21csSQkGWX4hhNTi7En+saov4Haq9NyShjLt9egu2YXwse5J4Ll9daeY5l5gMXhJ
QQCmutMeXbcNFAwJdNahZxLhP95lJN98KTjg2xuZyOFRu974rVGpcxz8MYl3OKlMQGBBzN9xi5rs
owpPyw3AkSM+6s61nqwOjM1m9IhXijoSY6bdYJcyO6rJtuG1+YAxPmSGH75UZrsOTilbffALTWVh
mkUXRNST+GzSseLCasB+1oUVLHzBwc3oLpkl1TbA7IasT4exjToHdOODHVQh7hwhx/7aTd26+Vy1
AZTsvWlXjyUvXdfLQq3ELrvlYOb++ubXSx+Zn7gu7DA34Va8i74lJmGT5nW+RGE+8Og0RZJnHyuC
gSBz9ewKEr7HnGp3VfqhtcSMod5pUpOPm1N4fy2NtNGbtWkOi2qVWe3mobXXSYOHKeIdMYFA4ln3
yV2FsYfS6RkcdxYgcUHIEE0gzl7HCtDMZlKUpZxuMvUlYZsr0fwCiX4MWC0OujKtWxsm7ReB9bJd
81sy+1wHSdhfyPIEjDArv4Wg5c/OobG5rRF8uPktL3L3fuo17JCWKOD804g2Vh9hcpU/yA5Z55Cs
LdIt54DA2WX2nOo9ldrwk2HG5b6k4U1dTzDNzWpMH3C+6QvgI+lucQTYhBoUrvA3oNjCFyWNIdkV
dsVjshgxQiFR1Vb7XjIhz+fAYkjtwCkyRqSLVGAP12fYsciM7cVSve1FcVh0Ayst7ju23q38qkJY
tcbMNv28hJ2yvsNOnVe7meUPoBlt/hRmoZW4OYKePjV8LGNkQAUgo2sYuus0+xBrBiqTga+PosQ5
f1zGlaQL9ExjEinyur5W3iTujM4UoATbqhwuCSFTaRS4ukyf2Ino7yaQZIxIfqYHPCQ0mzfhOAQt
q8DcPhZJa2VrR8oJBvpd6Laemw5gH38MyiTqVWAMZyNuxm/IXukXF7728lMGuvvjpI2YDjOgtmyX
LauaObM76dxPebG4t9JrVhpcM5jeVVgpnhJsSSPOTOB1cJ+DKluxVX7J3KF1sbMmZ1LboaBAcViC
ltFPcznxt3MM6SaKkX+3n+BzWE8SZ0rM45CFL4z1Ut9XIWrPfW8jC9oHZeoRjdd/SWblGjYqbKt4
cMHF4UcCoC3geRYk7LUxmbss7ozoXUOHrN1zcECenDldTi1WNalzb0/wEk8EydF9zKbJSK65Mppx
W2oYUht2Y313ReDF9SvCYvb0aPMUtrJpnuYWcxUcQhjZSJhS//pzV/r/Kyn/UEmx6dDbf9rA/1tD
7QpH6R24yeufW2q//9YfPbXwX8R+Oj5+3pAgWfGnnlroowhdHRKBZ/6hI/2jlBL+i2oJLjAERRwq
XZ+z4O+lFOHgjA+dNXnTXA3tvvuf9NQQmawnij+f60BJIzXwV0A8rWJc+H89FzlpHsIKqcxLZRr1
KnimP2hsYfnSIuqI5tnlAlcl9sChUfvJQMG183hg36eJJ5N0qazaND1soGmmr15DHZfLJwoKQrxY
IQE3W9L8OFXZyXM59X6UJZ77aRCiu7aEFd8vIyiefVajVyWP2PCvCUVrEQ3eFDYHA5Ig8jpZXehW
L8dycj8WqnO+GaOI54up2wmEF/qHu0GGonp28rj37/QCYBzvlzfi5xOl03+XC9rpyoYWFOMLgZ/X
7JdZjzi6Na09ZToRjrr+yyjdEblFP5TGNXcydC8tSvdmn/PZPiZ4TL3IsStkFk0RZ88WbOMNgVrV
EqlMDt4Js5b+7qNpePREb580PuyDPcnvRRvOu8zPYPuZLR2oYbDtg7Szpzl38nsPYYo88iPOdfZl
XG456GVHSEodRFP6hbvOMl4nJqZNYEI8PCkNmXypQmfXUtyBDxRgRFuIKXN3izD0g2UW7hX057Sz
ut63yD0M2/rSLWH8spDN9tj4bvykutkOTipm1sUOSI7SpdA/C8gqlp+HkZ2s4dh+BMnJ5x40w6al
2Xf2MJpdIEJxL/tyRIKE13nN75rHC8ygJMAERhnCz7zloa0SkZmHOEHcA7t8DYYlAg0rxnGW41Jt
/QAoTCTiNRoK4OwRwaj9uVnYX9KQMJankL362roY/ewILy8oXjIFdu6ZWD8fNl6PFn8y8F1QXdAH
u5dM2Kc0cfG6EiroZtZrohdFBdsvVvtMEXKSE5ENtvm2uDEcQzOudh6T+CkbloeAltEuhBUb5XmN
AyhzFR09XIMRgW8dW5oOu3exGA59Bdced8USD5zCg2ZTGf5TPrlbAuhO9A+u7gzVbsHr6mf1TdBR
JE09P4ipjM9+Xu0rL9fP4KaotFv+RvEy+2SZuk05zF8sAjj3vp/F+3iYH81C6hOlnnS3kFJ219JA
ODU4Evacuu1zaFT48LSldwRQoh2kTHEWfVHvR0Q7F6OYl5OJNYoPqLCfw9n+SiMJwhKhMmtCgBGJ
TtK9q/yuO1O0lSfsm98UhZyzykRyaQHTbpelXBGEiLaNMNKi6fcCEGOeG+02A0xKJpQBTACVdxol
afruLu1nn5IhzPK62Xitic1IqJzdqgjGbdjPyZq8CQYsmzGlyOWxyzjhrAC0zYBjKKJ5ZN1z9fIi
UXUr0Ef4d2mb9+9gZ0muTx1uDg/bkcWdfFZCaKtk6Y51256q0X1sHYwcQXa3WPEhVL0ZSXt5yrwO
yqnGkZmMD9APT9VSrvz1eZdI7n7CcZQjxLNu20MwT1dpGxPS457OaVN0u4HqLLg08YJwKNtg+9Jb
shLfC2EiY6vAJsoi7R+JTseyallR2Hl603Yuk2AWXEWDykeW00T/NUR6HtjiI6imalcimYx8AM2M
rUavJNLUO9i61BFtI4RUqnhjO5ptWtsMzx7T5ZmuH9vc2JG3NOzksaefu+WpWFXs7cdB6p0B6D7A
5XebAiFfi3U2y/vYh0qH0Renii0eMjDn57qBe8IHpvYN4s0vfgvv1WB7VtjTD2gK1hFNPsgItrYb
NrZzxDk3PNNf5yjEtP4RyXOzodUannLpP8Se+jgOnblnmgguNWY4P9J4lz4xr1DCHnwgjI3TAWiy
e7jClA0O8EPdvVm3/Y30hPTBmabwqibzgS56txWy/KITG4ZY2H/Az74n4gHihWx8cAD6gUx6Zhdw
UXFvyr10cofLq8VrKrIbVH1WhzaOphVrm8nuqahyb2+XS/w45uO1MVqSHOH3P/uGfHaTECK8Mbzq
JfzsJfbJ7l2Pcdw3+7IocMPaI4dDVJSePBAczZlQtuJmW0l7GAP1BiDb3blq0Uezs5+a2M8ZwHkd
YP8uQFa0o3lLLeehp4TIke3Fy8k8sIsFbvgKjNfNDuP8VxGOULIFDI11Lm2M4D7QzkFnCLImPrpy
0wwJQaLeEvyGzi0gbW8pOPKoGcCPbX+4+vOwG9r87Ad2t3c5PV0UIYqblvRZcgnCGl7tXATkifTL
KaVoBab2jCMqP5BCQUQfZg7O0saexayISFLD4jaKsNz8Bt0FmsCEXRvBbV5M8RHLH2GAHC+uRU/N
Yh6HeocqNKVl7WG9tvu7KcNLX43FsyWGYxXXVxJGWFhlGO5s1T0OkCHbzC/fhqk6hsH8mT7NCrNE
STZxjIzw0WSXYXZOliqtPYrPwCaa2F1uhCqRX+/GbbMFFmBdXII39rPhzBvdJ86XuO6bB8e08gqS
OKJ4Tt8rC7Z0qvvEGKDO1yr14Fxjk8vG6khfQ1LCs5p9tUIM7YQiaGbbzTHsiUCIHeM5NcZ1eR6T
be0B2Qnc22j69otRFdUHM4GWuxVzIRK6IYvsHyppBCc6xcuZYIhnAVPlm0FcFST7suopMfmjo+mO
IkPYYB2YhyPrrL0buvCtNIZ7K/WzqBNj96Dd6n6sDAMEtPGxnNP+Qz5ln7RyAJwQLHxuF+9ToEXx
NIEotA2r21m8PYDURfuV6VUcR2uOXyUpCDvyjNXJgY5FJMiQHjCEctQJmjwqc/IAOIx9gU6td5UZ
GNdkGPMXOsSk7A46+EFxPNn2bmNjDHSK1zrw50d/NLxN3gdfnJzA6zIo/RffXwDFxx7UAz+VT1VS
kVmEDOUQUlzbOM4EgUCsDxEfmNw4k5PvWwraPNdcXqI0JQr5vVH5t5kq70MYVsMnRw87IO/prTAh
l84DS7YvG6uMgkwJyCvQ8zaNqYoLCsX6KPsekaSukqtlF8cuj1EWuNST+j6sH4ISsAvTbdp/hNYZ
HOldtZ+MJTzW3Tw9DTpZg1WyMIvCJc8A03ff2zx4Y3Yu9khbwm2vYoD80rp4lRMemlDNW2yoGWGP
HgtERh2ss5Eap65t0uKupX2rHCdDMeK2dwj60Yx2er4rxRgeEcFOWz9t3zgwWij5i8y6b5rBemSC
1IQQQK+A6NitgGVRJXqPsz9n8dJG9QUYlXNJPFiSBXvBF3NUDij9oFj7+GJ2HrGCWN+qwvW+gR9J
N+3SJSH1HGDPUGV2S889t2klQrcI2B6Xw9lH0bnJIChWDoAGDiorMgGWbowrtNiW7DyiNEBWARwn
tsoxvah+9PfAChMI+2xErSsbraishhcVLifPHr/XsecdtIUpRICjKbtm2vVxwtm1qu3NMrmUZIV5
4JM7k23eoTGnv0N+qkRB3H8dOtFF9oIzrWqw21Ano24Ut6yBeX1MRdVQvG3oVwRWcXQ6W2xIWh3O
lTnuSPC8SaRdz5nw1KFovOCSpeSxSEgzdH7Dx3mBnjO06oH2ojiY1jf4+2yaZFyTPRk/W4kqKRbb
29gQ9C3SpgFHo6gkyvgMXb7a+W1xhHdTRqWCtEH71Ipqo2oiwn22AQ5zphRELLTnBtQbwyaAmPt1
XEvWbPL3ZsBtLsPmeQImv/PNEJNtRn6Wh+xDWkG55bgCTqVDSU4OSMO6WNSU3cRDOIJ18BLnraj6
57qZ3Q+Ghwem5Kxigzfdo0oSkWrAJCLopZQGqAbp8bBXi2G/gAbSKNNKhNeo5CIARSx3gKA30lLg
nuoikikq6o0t6/ouLxdsMA00cs2+Lqvj7HuurK01+UjIM0Y6kaU08UDzelMQP/tWcdemvbgpgZSk
b6sfbID1WtHZWZKGWGogKprE8GFKdbpfEA0/KyGzbSF6nBeiCndCsOGx24CCPCpror2YYGZUwORb
uO3NC+JvplbJNsxBVadjPn1sZwRSIVk6CJF8dj4W3RezkbdqmvubbeKzrtsxWrTKKeiZ882W4dmw
IP8vXo3qfBhoQof+eBfQoKvXUG/L+IJd6DVpYGFbur/jqEuCgszpBywnUI/DbjGMQ5H+MIIWWbSn
zTtLy+bY5uoexPilmqhNh2lL7syQmfum4Yg72MrBMT4c7Nq1QNfLy6q0ZK9gns08eHb9FCdJtrxO
fv8W98k3koMZP7XzkQKOX8fP9bB0q34y+WoQ7RX1ojh12QLtxPHvljD4HDT1VoVhfSB0p97YSdDc
4hixlkFJEwtW81GO7NAMLU0igRdNOlmQmLc8rsmDXoz73oOBSyratLAsSFRKNqtBuzGNJt3PQaBP
ihH8FQvYu5PjsndiqE6pY2u1GQUFxU3qll8oXpf1Lsus8sayBRl7qokbjXSt/K1NGt7HsbO74wDc
N6IVlh9kZiS4RWxlpiTFdc0XG/4/JXzQmzil2uexD4BfDelwYmedA9tJq4MIK7GHg59coFd6e1X1
T1g3IeEihUU4KO+rzLB+uJnuL0uaeefGCdTRLub83NfxvHdHoZ4QX9SEytmvnOPlFfgMh/zEhJOW
DNGg64SkOWg5gKfdq4WkZYe9BehOPQVbOXBiGrA87Dt67bBvKYo76NIGqtxbUk85WIGWAwTQJVvq
G8amcswPNNeCCCKrswNRF3/wkLDiW5i/BWVPbp7tv/pJwR1jY3ut+qI6Up8+uWqAgz0ON6uEIU9S
PYkdefgV52i2bQPf2coyHVYDLZla7C23Y86f1yGtL56dxJvY8nHy3wvo91QH7KieJrlHGVqc2Due
/LKSEeS3Yc90BXoetwMfvVvtijw7yJQgApIgH3ppiAPHYaouziS/QPIM2U0D/LuyXLMSjZwYbrMO
L5WuAvBsUmzt2HfJfUI3hj4ZyJfdXmB8mxukYNlR58KK1JrmlHfavHR525117fxol/46hziu1vOF
vWQ3i9l9Rz5BuXYiLngTvM0qYN1ZRUHleTSsjVdn3TYn0e0yCgl8C1somutr4vkwX0E3sMem5r9q
FfVEP8UyD8lIzaPoXM4zbjrv+zzjTwWAdLKse1/q5qNXd9e5meVGzTSmElKtaHnTpHQQzRklDquO
8n1cULJxNCLbiVnZNeNjWheYlnL6rc40n0eeVJINaGqYfccc6Vpqyybw2+DLb5nvngLR3k9dPZ2w
v5E11rYXpuiXhv7iXvTTjuMWI5kOT9QN2HB4GszbYvVojKeRUsrCwis656Qa62GWBmigfrcMXh61
rVWR7Zwu1adWGJROaArDmSisJ+bOB5vcDN7R0O3AnnD6CsYoURwJ6SoBpyLtgKrA1oqz8Zyu8hdX
VN8qJEgfJSlI3CP3ABUtRe/jLM/QXe5BAnbbqbEACmtz32nX3wilpEfKPS15r/DnDYcc+QQM/D2w
2pte7AshxK+YCXF8vXZWeei74IcaZmTKQTbvKmuBH1KG21aisJaNJAJx+EG8Wh4BufqaEqG6awX9
BN0YQPORjBT4TTf+IsNkW4FaWRlCbF1k/JWsgXsw4gQP6F55U4TmBQBGT4iVwb6+wXWCkW0cOJgP
QLD5IVbyZsjLTWg2LdjuaY0JwmU9tt6F9tVFmW7kyWm1VRJUtKeSk5xZslyY7ZbfskLPbX9n1Is6
CI0xhfwZoU4Zhsb7gFmtg3tnKbdke9ymwWZiV949GcIr9b4EoznvlZGPKnKslHKbxzkBzjdNrWwv
RWi19AS5R27cUHfAUWre9X6A7S6f/Ly7i9GbUrX4Te7y/7pmf3ivb6/lu/5f6x9+Y3PBPJd2//uv
X+rfvk7e67UC/pcvdlWXdfPH/l3ND++6L/jV34yP60/+T7/5O3/oH6rx5AZTmv7vdY24W3T+l0r8
b7/xh6bRDiHUAlKFPghbGCvYH5pGy7f/JQi9RsPn2lRNPZRBv9fhfYBFlO8ZWmAUftbo/08d3uVb
rgm3mRYywj/bEf9JHX4FQ/ypCr9eDtIkF9YtmxWUlb8mJIOVnsuSPNb31Fwa+QONfOyY2xEwAETw
rpP2/CKLJOv2enYK0O2a4OS3KS6a6s6q3brlgTQEbap1JsUDgMnLxNkcFHk6PSuzNCRCc9F4CzTJ
GHaNEQ3O0Aowo0VPQAaEhp7OMwK0tSaRmI0xPqf44uHGYjroAk6+IWWkDXQ5Nzg4OiHzZjNhEYAL
jTXRCOJ9RTWqyaJZp3FlRH/6IO9/a0b8mafwS3608DBFOqvgk384nti/3p2aDSGN1MV9b/Q4hMWG
cCY4/lTI4QleQ8iBvORkZVX5o/VUNj8Jmh1cmo0CnPdToTKYnv/+kn5xHHNJiPGstUEDTYouzq/U
bgyHU1mzef1uFaabXxsByvy8iLU3CXjAy4ieK4ncpShKAFjQEzQxNTkVWLOp89d60jOROX7vGvKM
SUGbnNziZKHyWkx8FLuuW1KcLsqLoTx4S956t2XJLX6sxPHksptLNOFO/6CR+6suVNBrX8dgiJPL
tUKPZ+GvraA4pfRg5EX1bo5w3R/JVjLqh7KI6+X+7+/eqrX7vz2n9YUg4MGExswErYTX++sLzWjH
w4WtzfdVDUdDiZZKLjjumDzhdLyl+DDqGtIhCeFuYXQULhN/eMBBUMkff38lf5Vv/rwSN0C6CSJ5
Vd15v6hGIQDOqJSk950qiPJuLtsGxHIKYZvvnPGZLNQH//4VvX9770wmwsLqy2yE7euXm2xnVZE3
mWt/n3BFZ+IdWZCfpqe46RkLSd2ub7uYPSoau79/4V8UkOt7pWloI9tGxMksZ/5y1zkBWvmI3uT7
CJzLN4/xnPs/CrvjYQYUmMRJ82EKl9gs7+pMVZ65c4c0X16k9htK7mXBzMFuiC4VGwqJNltE6VDZ
xV0+JCqYj/0oBA2fv7/ofxuSaD1Xarjjg4ZnzPxyzQbFLkLefA7HfavqedvOqEXzzQDNm+Pdf/pa
DHyQdp4JKpyVYhXg/knK68DVV4QZ6zc4/z3bEnDItO5j2CwMib9/qX8bBO4KwEMPz0gATf7rhGaF
KJkmykhv1dwpbq6CqCp/kFtguJ/ruuQwS7gPSuv4H173FxI6Y8DlaA0aKDDBrtjWr9NWbFjm1KBU
+IauzrLR8BBu0xPmEzQp+lzLwVJfHHlMcv+V1FkSNretUsgb2TlP9vCUlcuInicNpqX7llRgfvZO
5dnzxS1noYPtP9ylX9gIKxTB81E+88GHgR1Yvw5ZNxkbVfaq/kaFyuZRlMHcLfeaIEs+H2iTyTxQ
NWu0dzMwTTM+dEVmBd4pb56ZLMNcJPMbn2Upf3C0586w/IkcduZgoeT98dsETLg0s4s7kcf+WSch
kSOUkdmadZuBih6fTqU6j2W4coAaI34q43WKNnSa8oI2qsXgI7LQbvqyzIxkb9NOS8y9sKV0mOTN
JaOJt7dF6zJi25S8NqydtDzeaVFbbHmdLtbLPQM6dD9XEIWXF7XUkmu0GhlWFCUITvpMxkojq13v
TcXysnSOPzwNqvWGBy35PyNkCskzgSTYq/nMbEgFvHTpIGmekYM3a046PruaNwNeTgIPmMllIX1Z
j9LmJ6GixvxI5vlY2Q/uMKXdx270Vwrh3E6SKVhT2kmIwEpCXtrIRsi6G3yV66sZydx4N4fAwfYL
5V53zdkY2uxaiCogssRiL35h6z/35x7OD2OJ4tL6LGdDZs2XAA4ci6UZg87JNy1hbEwiTYDpk7Mu
5cCcOJPf3oBLoY+3WlFb8+TWNGODG+qaFcNPT8k6YRaACsh4R0jk8Z/Mb9CvctbIpfrjb7RNa6id
k5HTTAPQDmoSkZx0cbkHvZMRin6cmpSJeHZq3lPy210VeT5y59ygwb9/HDk/5ueqUD1ERCsN11d0
DJ9d29zEMAg3gPhhtGzXOj3DpQ47Vi0HcTKDRsaeLB9AKtQ+4UngcBguJGTaPFMDSeqMmsRWBZ+Z
Q0OB3wp8K/b3CBXzwDkbdHrntxZZFvewngbJ61OLDqz4MShMj3uy+NRZxlOMkzKn0bNU694NGIrD
92ZQKOubAJZLObt1OKkmu5pQXq7YtwdmgR106oE3UwMf4UqUwwm03OGua53hHOpB8FfquQaluIXk
FPAVeEKf2Zjcuo5Lmnn3/M+xl+u1iDDFSRB55GvOb3PQ5owUZyFx5DjgvObyZJkF674tHsw8u2lB
EsnnrKcoQYHemUF/bTg8rfe4HShy/OinEcXxZgn8dcwVbAHB6XWT4P4kprcO0XVrPTw1QcW/WysA
gkQroWNuYOu4sMsQY8ZzjjxuPXMiI2cjJltHrY80yhX+qMLZxCfhavaNxFU1ljM8+VlucxfgLTZ6
Pg5oDWV5XRPQ+IOt0siGI/yytPwiqvW4CraYgRbLPU5BQYzTVppPYepm4bCFGOevM1NapEjCPRMj
KGmhDZ6bfE6ESfLkgqwwGcxmuXfneWL4Bxq7kdgB/EQSyNI31oDPXXfIYaZhRWyB8pAWnX2orTSL
yaSS/foJV4QmmBYZOb4eDMoTZpHNSCVXFno0FVobI9Gl2ucaYwMc51srgqx24UBbFW+mAmuc1I8h
9kJBwLCuw4mSF5rfsdgxETPd7DrwxKRLJU1fh+GmZ98+QcCyvS490qmmk5SQ5MA0670tSPtFuk62
M++Z4N18wReo0ilNk7u8TnvLv3UT518GTybXKcUHHtoiukEWwldmP2nGUIyWOE8u9VIvfK+1h16h
qnUdpkrdVtylbZnzeVSbyTSsnjoFmkWmXFm1PZ9ShdqftaCeoekT991CTXFI+stDRq6ZNXE37M2u
GflJjjAt3+tUvM5LgNhWGze5AAwksmcSpqdGTB73r0uJYbwN3EWeBZSumgFF38GZ6xOffjvD90Kl
Ko5BAVsyuaST0fPSwqKHgNsdUy1r/dz4rPJELTU8eQHAS25C1/Utw3HyXFgfLMpqZn6Yg9QQHyZz
ViRvM0W54tggjeUtBbWqoZKX9rpbMTFgzm9lAGDl+vs5hFl/vTkjId11eMhxsbfhLknl6Biw2JZF
IRMInGTbAsqOd8Ls4/YxbifefFaz+M+7YR59rtiXo8FdqsvU58GWPclD7jHI+vUO/j6sy2xcvzeL
2mHgkoK3bpy92line01O1vICQMvkHju+ChVioLlIqKr4RpLx5Iogdn3CuAjAbm5gyCq51SHJUAal
IWv2voKZLdSjWU7FUwg9TDKGVJu1Zyi9Q45TZ+ibtwZxunFRSWmIa8yVOhEa96z9ip3cA7zqV3Xx
XchiUQ8ldnX1OqIIHz8QilFg3iWrAbMrtqkGfDCIFBqeLX0y3e/H0Q2Gm2rTeIKHW5oloLSCZRX4
UTdYuBEUHIUNFeUWWD7IW0UJOply+DObYVHjTMwUmDg73DTKmLsv9JR6AYO1m0UCm5ikFWTqhT3H
9aYJef8x4zROSJBkg87T6C/FuCzbMCPtSe1jm3yFC05iCC5el19H07Sa/RD6CX00NmjLUyIxF7Pw
eZ1/1tiKA8hcHW2sGbNRPVO87XS4xT3gr2nYvq3otBfJ0bedbtvWdAIvMZBu82CNVmrv4wYVYLfB
5rIAQIsd17hvqM2K5163StYHs/Fnam0hYWTT02pR6q6G7irjQRhCLy9dxajeuMrz1PPiD0lFta/z
0LpSA3VRPm3MwW884OpLgbcn65DLL7UIShDpee3YoI5QWrQBiCjSpb/D4qppwaMymVs4EC5ctAio
eO1vbEe7nXnoYriIwbbPTbfwDnFp5N4N7aOR54fBa9jWpu9pgLAupKkX5L1dU9Pt5oWcUgchXHJT
Nm9G3v+++zbnIvashzEp61oTP5GtC2pTEnPhPo+zSzLAtolHhdClNs2EPco8+C67sdgceWDUNK97
zcpQkh2UciAts6yETCQ83C3FXtZaFnAeh1R46wxXYsVlKsmMGcAseQp4t4r1jTVjcFnaxGBLSuVx
YOmBpSBZZboKwudymH1kXPG+d0lSXNNH8vXk4EuLBnc0i6GEtdG3ZeZ9dqnscylWY/h5eEgAL/a0
NVqXadLVmp096gnu0kHYLrvg0WTvhkEFYTdzmQwwbY6wE8Z4ZA0vtWvu4Il6i3MMhV2wJapsTvzG
qezJZqDSbhR4TSLXLdU6IZYFvQTEaY5gazLOYccNInhyXTkDmGxcqcI4w2v3/uLXyyOUvZbvEZGI
XIrzZh3zLGm3Vly/BofPjJILf8VR29IKuaIKsbalXkMVrvvVkADn5cXuqBp/G8e2qvce/PzqDlvq
wLLYNc26l6oaf92yoKpa71FXV15n/egN/V/snUmP3EiWrf/LWzcLHI3k4m18dg/3mOcNEYqQOJPG
efj1/Zmk7Eq5skNo4G0e0EAVCspKhXtwMLt27znfmVJ/NWQGiYrgpRn5oEaQwci19fXa4fKzhk+q
RPre7hFNrnapnzuYbZRcx5TJDCua8DGcFgvDCjQupAzthHneFBMm/i3rNC4sy0yivkHXaOQF7/66
EnPFK7ToJBJx+kNFxE8sgSDk9io1CgCQCwoi9SjGOnXArZMTyPCckQGZHn7cRjZMw3jk+Ne1914V
jPzGRC4oylrXwAeAiRGm/RAhvE30wGcShI0p3ZFzGqIutSlH+/vZJV4vAtshVfOprhl8RnupF6qo
0FsILIwzzEmdiT3iycVzTr/OGJfxoNcuWi7a+hTOJkMIVsBSYiTb6TJseu96biOzjI8iIBal3k0z
2SFQPZjc8av2OIn6e3So6hWp8ko1vIqk4l8IehIN3xIj42gcV+BHsJMEHfi5bWW6GXU2wzq1u0Z9
TyQTxkYUxEh1LUJ97rFlqXqzFep5BCQOh3apcwWSb8HsFvyBf67+baqSer4eMmwPChnN9yJhLnJV
aQicIFTFvCXVt/3xeqStw33JuqHkptYNC1/OoNHqw1cyMEOQOI7hpiDN84pnIVvGEzVBsrFr6Jkg
QQvTL0458WN9uwqzxsODxQ/ILYraoZy4t53Ww4FbFzNZ4LDpepg3CVkVbK9+X3LkC10/rt/6uosJ
4WrSTrYsLtNgW0d7MFr0UIFj8pzluqkOgYl0OLHpxqhuSGP7lJccPLnPhGDP04U1mJyfBCmnY78d
TbxOb31kjFyU4Efl04R6T63RlF7NbxuPeA8Y9Pw4EXtIkSkMxjDUOX0VYcVUfBNyZsHroGna+G71
XTVfY+MgOc2Cn8ZxBO5g2Gg7T0iruxdzZnUak0CD648IUh26Ma6rKqweDXXIJ3pQFfIh4Tv9fdAE
IXetzWnoIjXyEPcs47p3YGa4vlPCJ6EIYQ2YjYoj475yZYHYjvMDj5PAr8sPqoNZLZWSNVnskEOT
o7km5plHf2d4qLrfp9Sjjvrx6hV9pkqrTMt9xMVTBTG4WrV936gHoxhUWwzjzneHEz77AZ2YPUJt
5YKgFwaA4WstF3IwXPWKc1oO5UmAoaF4nYYk3AZRMXY3AvlFA3dtRPDiYeXFPd65mk19YI1EWbsb
ge2GH+Pbbc1alaCu5k6ahckqjpDn+6lxTDFhRfsq6XGsnSj4O8FIbGB1XpMBq06BPw4WWTCrL13O
4zBhpaww98tFi3IFwC1ZvDzoHJIgFS2HqCi4pYQfqK+OKY6dcD1GXdC2a22Eznty0cmqf3GeeKIm
E88XkEhuI7EIQKZIIlmA2mxmJgPgHdM3hu7qhD79WDlIVFGFbm4wvE3/0OM6b+nSMwJFhkdCQRkc
47xl6BEhQPxzNnwZUbjzOvWRhht5hXiqYq7HNJHf9w8fed6lVB/J8dRW7TwTEbr5a+dwkkXh6S1Q
IkcManrz49HIPE31Kj/vif3+UcqIj1dDDYwYTZ01Kc0olDNqyfJLbAdqfSqFbfUUhSzWrF2ff9b3
buDf+/QGbWrXsBwTtAJ8o/M2ZYPrK1Nhtl9GK+84yJA3C/586bR2xGuIL8pgL0R6w6KBKN/BONaR
4eplS9manLvpQqjJhs+RV609P1bmn7OPgnhwVSK5TsOegFJv4E+ff/3fLhVYSTBnPlxhjuOmrv7/
v/VzxzrIlYfAeWtjY+R7sEGpYyGbK0eozz/qt2fOot9NHglMDfqq3nnrmDIqNsnykG/EsBEtQWvd
SwbQra56RUQQDn985M5HKCiKDPc7noX+uGmeY+rqqrG8kFnBm7QjtUa1Iy/bdRezst+Gpq/2rMCn
3qeYmPjz18x09fqK1S539p//7ueXmamp46juPGNSxzDOn8ihaMd+8EPrlZ4ER8cpiuhSeXDMWAE/
/6TzqwzXV+e3hfLBp9EcU131v93QlMLQs4zEeO2K0k1PrczU0ZxwD4tNPjJV1fj5B/7KFGFAA2mG
tjNDXvxWrCpnT1CbIK33hqnGgcycCASSFahljkVx4r4GdZWNSBbicIr8pZs6ETvj51/A/u3iCh5i
X8cKhkOLX/18ZbFDWLDSLV6rSJ/CYs0sa07XdD0iP9n+KFv6OlKlsbBttX7/bIprTqtaXrkAHx7t
hx8XJweuxzWi9T/xFpc41jgtzBkgZIs6Yii9ZuVZ5IEOi9hIW1Zrd3DUZtlPHfl7MJp0XvyF4ndT
i7RuR/PIwNOLGQjhRZGsiW7BkLmPGS3DdShTTdVWDXgwFgutNl1OMcphwD2DD0Vt4zaW2uKlrCVf
y/3RoG8o7Vk1U8TzqodDJLCq+ExDFctBAj1e5cOBzaM9FiY1nUmzHyGvXkRFSlv288v/2wPn2uDe
hAOxyLR+f7Q7ThaRps/TC8Y4i5o1lK06AvlzqyqAny3rzz9Srd9/X3LVUut/n9FAeSFj/OwZZ+Y0
tVXjDWi1heoxduiOSXvEvpdql3qj8w0WduZ3HKJGI1BFoUb4EP/w869x/psDHLAhERMWwa/N4P1s
7laIqhi4l9FLWtL+PMR53eYPZjqY9dFs2j/g388fcmCbkE7oFAlcj2Cnzh5ywPBhjCGmee0rMACP
TuKqxyJJkKv8CbJsnr3S/HQwMLanC5fJm2XpZ79YiGE2y4refCiaVgeGQvuyxYhFG5WTboxDnneB
gXfO/7g0bHguR8fyHzmsOTXSONq6tGA48qj5PczgjDrUmG1VqMchJ5TIZRF4j+DgqLbWqKk2gNci
cov2vSdUmxjKHP92rxkWv5xGyjc0hVBTkyKjz9V6zYEgHas9TjFCJTFp6KH9w9D7Q3nzD3qKs+vN
NfA5wum8p7YLDuf8GjgYk/1cdONDlydqZw5KRhWw5IaSk/Pnz5F19jyre8riJRBc4HNlHT17nodS
0lM17ODes8vvn4XLQFwCuValfsdSzxL0Y/aOZVSdBKFOqy7pzz8RWqU6BNqgc3Ed21X9TM6CkpXO
xBhNR0FLk06bjw2vqmCCJfN02E4kwfPupGBHODTOLGr95ufgj2mRGiJpWWLy7sxkDPH/9WWubvjs
JHyK9n0SDxtAfTApTKrHq6nMe8aPBlXLsHB7Fv5y1daxaiz/HKHxRvLsJsw82PcCYnD5gZORD7RA
Pr+k3q+3T3HGUA0op67vsBc657ev4jfoPV0G71lvuc9JXTjmxmQ8uoPfLG16/FG7Ce3Rv5i8OAuQ
jQfFLjfT7LEPYyhdBVZKhqahtfBBLTYLEbXVQ8D5tbnORgJocQP08CP95CZn1PbeS7vB1Efm5rRk
liOueicoLyKw/yd2pAibLPrVdIUc2XqamSP3h6DGS7uQ4CPtFV3D9FGbtZbDQYaWeonW7dpmV0o3
dqZZWJnqftXKqVozE88eI5JgD1lmMiVIZEs7r0wHRnitkb2iA3AupjEEo9bNlQ4zRdbuvcn+/Caj
0nAIDRMRLYxQeUKTorgfcPU+xpaFF8LTNbtYafTtXgCTNR8ZaZ53wm4ayqKg25GzliAttScJdJPh
MsJlP9YWnXJPZIj5Yef0NGyiJHnqPIH40Au6dNUOdXmPFYiWmG2QcImJx17qQr+x20n/Yk5t82q4
s/0QdU63jEaRX6Qu4AI7nuKLz5+I3x4Iyi+lTqNSYR70W5neOY1fAsXNPyo0lBLXkUzHTW4Z6ME+
/6DvBf+/dycePc5Tpsk8XuGpLP/8bAUfJMXeF0UfxlDyKGGIpltVcg6IYdpm7m1h5sFtTAgygtDM
8eUK13icbfvYEasR4k+yQMMmrmpR+4cCVP0D2xACdtpt7WOes6dDDcklvgcDy2SfFN/yzvKOBV3L
m96cTIIzOL7hHDV0uSSQ5MrKldVFc3NBUyNlRGUMPv2m2p8+kjJs6bB39YZoWf1NH1sL5pJv/Y9K
hO9X5PvVp0yzYQCeS5lKWm8uWOTig3dlvPbNAOqgyMi945XRxcPn1//XxfTHh7mIFFWJRf18Xg0G
s01ZXfvFh9DdHH3WqN/DCzWx4efpqbetjrN3WOY3jGeBIX7+2WciPD5clQGUQTwA2BPN85LA0Nxm
tIEFf9idesqi2IqQ0ifZbpzHtwKz/wsUj3HVmSFDj6rWxA51PjTnz7+GozboXx5BV4k1lR6E6Ee2
8bMNxUgDQAA0jD/CjsEB7TS8ICNJkf6qYUrSrnq4JTs3b8duAaAwZ9pT5ruSvtWpl6JvFwCbtavZ
CO2dNU80zmqwqHlMP31Zp9opngr3OFmEYVm5dU8PNLsqNZ5OsnuqkXDxdmTskgCWWrrSd28pG3uM
13b8bRJJfGm5Mt6mdIp3cVjKq9xps3ZVBk33ZcIv/KA7ZnqjFZh4MdgYSsDdwoy10OTeD5kfJUtw
WPwC0WhAjWxJgmN+XeGxdtkT72xH845xNNlPBl3tYMHQwRn/8H6ra3d+bUFYUoMKTrPuOUOxoyXM
fXeDjyq2nUtMdMkjtJIJAm1V6JfGoEi4n99O41fhK08V0SdKdYseyUKCd54aZZACUONJSr6iFrcP
tM2ArAf4LS5oVCYbBhGI70nFqz+kpcMBCMf2GAODudF6Qo//8F3+4dGiEkXTiyTLdH/rHFkms7Z0
HNKvkEd1F2iNn3xBRzAxlwIEQtXufsxNFwCq1r5MfTIU6BN7+Sco/D9dEk+JXHnBPd/m9PnrMRct
TpM3s5t9DWCndyvRRNM1QMQoO8aZaDf6DOWnwi6zmQQoLwng7iUiDlTuIrIU7/9wTf7hkYBEQveS
hxNh3LkmdM47HL9jmnwNXV3cVcJobs1M01YurcMLtpjusstwf0i7yPcYFjELFi57Al6T8VpxRpG8
ksp1jLXO+oY2u3IWXhWnd59/S/H7neOQoDgmHvdNGOcyznrIncYLuUnhyGiIjksZvJb1jFGkApW4
qHQzpTeVl0G2AMMV4ciLhMP1CuMVHS7fJ/tTI4GpLoX7HLdZr5r2DD8KrYlOqYibXWVZ46XoonAf
Oi753yUg0mHRTIYZ0ZvWc1I/Dcib0I8dudV4oDdJ2monQLbkJdGE0uDacRvJs6IQSZxYbrCxwLgq
SXQ7YmpDvKBZWC7xJ2YFYqCBALiecfWj09NUoIps7lpzLPZRnlmgQVyETqwhDPqWgn7tteXHBcNy
JJ4js2gmgq3IshC/litPgwSTQbSJFCiiPbM09siKhnqrY4B/ausyfoYC336zYzOmSYcZ8k8tS3J9
z5cVAgcsh1cczTSHyrMHus+DKfcru/tK17sKH9jdnGZJJ3FadI0ON1f0KTOlZhYeXi6n/BbNupsu
5sCUw9Zyy+bR8bPwqLtD+mDCmGRCwi6wIbE342UA57C0QWT8/Nb/rx0Up/gd1Uv5rf3VM/HdB/Fv
Q8X/Tz4LVJfW316/36hH+4+3qPw78cj48Tf+MloYBqnRCLdZuWjXEYb5l9FCgzMG8ghRm61Og5CL
/vJZ2ARN6zoHUYSpHHi/mzP+4h0Z/yI/xGfpgUNIm4CIk788Jj9PuthT/tuTL5qqX55FaM38BOjV
LDVUMmBsz87/qRFUHTm3SL0jW9uHAYfNi8KdJnMNc3ni3V6oItcqDoiARXY3x9Lxv/Bgf43K2bmz
3dQi2re07mHkjk+pq8UXaJehuMARwysmC+FhQZopyFca9UV7q2UmRLgoZBT9oBdVgJGwjzOLw4Af
N9u+Zyh56ZoRPuqBoLFN3ETFnvcFM2vSVct8MjBG5ZkNusBzNgATSdeEknGT4t0HMqIPwTGzpDw2
HYhKdqPqYCKv+UDb8mrnrfdh+43+QsvCRa0Ry9c6T3VshrnY4317s+qEgJ/Ri/DKIQaJLuYpGne6
LG3UY552CeMgwMbu9psIlWEdLGufpL6a0qczcBw6TdYS+hYPyRV0DvMJbPTR7iy5MuIR1U8c6bdT
U5S3iJqIw271J9g8/sPojBNBn6Oi7vlP4+iJda8znbX6/IbUzGpnd7V5SZoEeZGeFSz1JI6PaKGH
vSOi+IRe5w0JAfhbCfOBXkJ6UeGn3Gal1mOpcoP9FDjWJi2MDJIeactz4hlfcaxBdfWautz5Zvy1
68x67aPEfcagwDYexgluPbiiyyrPvFfT7NK14yIzGr3yKY/zJ4xr8amoJDKraOhfglZzmFxzNLTT
GGqxxIa5cIeiR4SX98oUHPv5nTszRiXJOZJ79UQ+VH0jNqg1KaKCLkuR3XQVUV5IOPj2vbsqtL63
tnpviWlFoDmloUiN8NZOjfR6mpr5KhgifRnNdnWMLBOCTqyPDp9ilWvcKvaW7YLQPawL8d0gmuzo
5HI6RpOwTmzryYZiYbge6qreFE0zvreocxAo6BbW7lST39gkko6tyja2OYKvYz0H8W5EN3JsA9rg
iNKGEBVOpi0zmLS7yGiLcDF10r3ApB2VsIRdHV7kxL4EJyBb1IhCiiUSZX8Rek33iKmyQ/9sTeYG
8lU1LUfdjVdmGNF+iUxwKBoupQUkKP+iz3NMma3koLHsCUPcIKY4ghMlxLQS8tCA73oIayjS9J3N
6FvZzeXa8zJ/h1hTHFG3f+Db0NH1cmJnQBsKamwNJrUyoi4tsIco2nT/CZ0kEoXavZBBEV/nngc9
gKPil14YGQ0VQ7ynVTATNZfTFBE9rB5irzA0G+3wDKfautbSwF1RliDAwWUZkuU8TBfloAE48Lyg
PHigbiUSP1yPU2fO164DM3GuQJwKMSo3rwUozEzrWyxEzpbOYvfoRE55w/A0AhgTEKnl+iFMJwn0
xMl9DyqGz68EmtrDLQP+akmQFrYs3IVrY+4TQNEBtDGmTQ/9WI2UEZWxiRz6nJHPoaxu7eCECKq+
FqLCJ+rV9wTSiFvf6nZ1Yc1XQ6cPKIvdg9PxWi8S6ED7OMiHnTeI8jrJTY0DttFAI5PedJc2mTzl
TW/em8zVXmPdqEgLTqHfD/Ww96Y4CvaF7rt3Y1KZSx/5qTVK/UQGylovyuEmtKv6OFH3L1k89cum
43aXThEtoYwjxtQrnxiZQd/PlUG/wRGX0q6KvWn05j5vOqT8BsSDkfMvrcsg3NYm0OQglvdosSfw
w4ja7mY/mr7mupTLWXMn8GNkpLgTiijuIsUhJ+yIJCAoXW43yhUGl3ahm3MLV4LuKPEx9qaSRUiw
XC9O+kiJVZYsRH4YDasg9UGjlHq0A6tL1h3w4nVN60cx1RzxwiY47/BaaV+NpNKgpETWcgIN9y0J
NOhgCDxvG6rppYS20JaV/hbOebiuMEav8Ov3W2TxxIxIIv9eCCdsj3We3TZl2QHtEMXSwnx9YWYh
BL3C4QCKQulaN2L/qiFsRYU1BvPaDqFk5HYJxNzC8A76u191bmR/BePdrwd3fAePQeQja2a2CNIh
WtbC0Y6ITatFKZ3hSY6wUmxDzrfCG/xVa5XipfMi3g1LyBV8kWxP9TqeiqjTWLBCajgntl/TrEdE
6Va4vwMM9bNeGm9DHtqrsZ0fiM0JluYwmTsHVV6OajVw7uAMjCupz96eeMpb1KV7qgdIfTUjwHWq
Iy5YFIzqVm7c3wwyDZ+00cmXSZc3HMCK6DrJGk7yWhUOj3ooqoNvVe4h9PDdsYIG/o51U1s2rX6E
nmfdznN33dGGWlSZnjHSxpzs8OyRbWrmh4D4GF4Jwg99oyDIKYz2vqfdpuSg0BWsSwSVVhAugbZ4
u3gU3Sb0YDM3VpcvdS84JqlMt6VoOvL8IDIVMyb/Qeb2nhcq2nAAibdh2yULc8yqNTaInNS+muUb
Zd1bFOscHaCXXsx9474bbpZ9qRupXTpNfdNYuXM3e/aDjs/mMvUJlxkGy92jkZ23Xud26wqZz0OT
R93BEbkiP7T7KHEBcaRxue3J9tnRL3HFArBoc4hpe9KJDO1bogvK6xnR8Mpj5+qZutwYoTRftKEY
jj67MgM/I+ifjDgm+GrunWMu4+Rgxs6mtBLwDybRFcJ+HKEyYgLPs3VcAAxwwx6trhdK5RCvrqTX
GsuxQe2uV8FXLw1ZAiHHbT2k38h+8Rw1zB6OkW0PF5IQiefepy3oNkwd5ZxVK+iK8zenyu6jvIAo
AoTsjsQqZ9Myp8R1DeRCJNapZ1Vdy8h4DRqgVXlpR1eEAxOeSYrvKMYj4kr7IavS4lDRp1/bAJu2
cR35m3hMg9e6m8atTYLZ66gVYgEo2F+Xvdnv3SHpNploXgdQSwsfCTCHN4WLRRKTddGb1jnTqp4s
KLxeMh98f1q4aZhdjO2FizyDGIoy7y/trAxprcMwiXQ3e0g0UdxRVKUXReWx1TsYPRaIYbzkqixb
A6JSKC8zkEW5sJRiVq9Pg8XZsRgdbRsldr7RIzM8uoiV17WZdLswSIDTcHAU15Ujxz1EQ2Mzeh1g
2CRxloM9vDYGa23pQuTYDoMxX8kBHXDq1MYB33uxcbxhfOu8AJUhWHOKlLQR+OMB9qLlgTG7QmE1
vjNmla9i6pc6Ze5bHvrBii9CozavNkle+AQloHsldED3lnmSartwrmGFkxqRk1Nmp8VJjma6JBNL
rPHvE2lKBtRH0Nbmyi5m5Fq5oMWLjW28TdPkirp32cZ6thlMZNx6INlBhwDAMesAI2yqzcjz8DJa
mv5NTdAX7QQ1rGsZ05ZM9tbkvNULSg9Y/Fl647hzyqxbn8YLPC76sirMZK9zq1+hzYc7skGDtQsg
DPjf1JDy3OCNCyOtWVVDBnmqcgP3mUl87W+MDj5GPOs3rmRDWiCnSmiQtcb7KN3sCswIC0JvZksr
SFFSF3NWGHfeGHRJsAqgdpbvcZf3wl7kRebn96RRpal9CBwvTi/a0fPL+2HquWqErYyaRk5vQaW8
SGphzBZNAsPtlwVTlpXjxynMYpI5VlobJFjWwmn8KgVRpQPevgU1gvPM3ylfiUcJNpPZy30wBWPN
tNEbV3rjxYeu96pThRZugdG6fLF486x0AvaKwO4EKoSMr3Ayt1AvZEmzYyxI49WNEz1VDxwUPVLO
7mV36Xbifo7IW6lqR3zYmWxw67izvAgcf1g7s1/f0umzFgnq+4OWy/xGHyJoFFY5Kfjr0O3Az8Ai
icCyUvWZK5xG48IcGpVcG6c7UWf22s0c80IvGvtQ6zUlgAM/3CN8eOWIKVcjWz5PT2X5MMa9/dQY
qkfaMBR0kfOCZ0aQCeebK3c7EFC3jNHhv4BNuwoTfBCMLPzxjtlPuOqTMA4UXUeHJBICJmybBkOU
YkA18Pi6BWZZsri/I1CotLp90hDBu2hkkR/GPEnuQ+xHLy2lJ2empr+cijm8y525ITGPi40/Idlq
fsvpyzHz6FILejhxZTEScUzQwn7CiHIXBDndYJwYybabfWefNnVxC+wLg35lVI+oPoxnA0vHc1GG
jwENoaNNw4SAjELXdpYpFWELGAaSLP3C9XN5R2O5KVZBgPj61I2RfVNE1Zs74zcj03wMmaMAHwB0
r7Ptx3NoD1yQQFyl2ZQ94VtPHtA0BVvP9InJmGDqgGzq24cUXNiHGmcvpQk/tMlDueIbFZukTngJ
UUGDvxGArBYcPah18G1A4Iqc4ctM1UfFrznNAjX8dF25imhd+Fl8W4egV/VqJni6Tzpz3XiasTbh
leyH1I730TwnRyfq432Ow/oyw0a/cEfBw6RrXzKvnB+i0A4cbI1oJxfWxKKBSX96SlkqTJ78AWBU
4s5X2lTOq6yTwbY1++yWdBMPjxrPFYHcjJlAFB8CkymwpPJd0nYud0USGMuEYxl+jUIVsoZTHx2L
4joudEetYOHan6qBDBOQjnn1XLaDl18ZadJY6wxEt3WqDHYBpNFNBFQqEo2OidEW84c2ATm7Nnwt
2YmozPmBvTY9tcUox/t50BL2V63lwNted3pDCPq661wT0qdvIcG54JLUnrcpwwrqodUYZZcu/iO3
MVfarTZeEsCyDTS3uocVND7+rf3zD3KCs/4exwc1hAaEgERJp7tzPuOX1TgkmWUMl6HWILT06Yka
JiSuMSfnBY1F+Grm1rZPzAMowY1m1xsnMtaeG5xkN6Msbtf8qlt/TpgzxNvPv9yvQpaf300oHSCj
ImLJ1Oz0b5qx3OgZXQTmcInK6NKV1Ipwrfs/CFj+6UMM20Z+oBPg7Z5fAIypI4fefrhEELBQ/xUa
yg23/DGg+N+W5P0kv/7f//P2kccFqTToJt7bXxqMvkMT8RP0S51iT3xrfv87/6awk64rUDP5AME9
mOv/1ZP07X+xCvhCEArl8Az7PCA/6S+W+Be2G0TE3FNGngq1/heF3bLIuqPj5nsqKdjDKPw/6Uo6
nlI4/XvwplST/Acth2vw+vBNz55StSba0uw4J2Qeq4KjYTkrIMzNQTQeKMDIYQA4CQdyGKYPp2zc
o5PawC49wxhuORXqdNKl9gY3Wz+lju1jngjoUZLxFKK1E8UqbGz3EkptA26qj+/x8GTbFGfHPkdm
9lrKwAP14iYHDKfrdmqqL6j2kh1kl5qUqAQvC8JpOb/rMmUhZFtD/Tim5h3Cw/TgQ0i9CFwr23YW
zNOxLU6lY+LiJaxgpYE3OxgwsPZFnJPGk2vCWpla6B7yqpMcPLPxqpReRriE5x+nJuxZysVo3uDq
8C9p6OgnY4rZhq1J61k1rWrDCCjbGqUZPiuc5yUREtcGR7FTYBr3sw4QzhAY5IrKhlGtI8P5xgRT
RUpNZPQaECuWNWq2ax9P3MJIXCyJtgPusc7ibutkugSPwYdYtYUbPSZMpujK9KGyE0JExsxOtpLm
1M5v2nZFTZ3T/5kMBCpm91R6cXDVdtFw05bx/I7JZ3qGs2ndhCl4DGtK6kthJeMNfIaYc5MZb6rA
6S70UVRfANWPKxzZ7kb2WQ+rMOXXCEFIUzBnu774nqhmd+TPW4u4djCI+zQAipB8LOZUXYyJMdXL
AqBlcMpTqRZebZ+lbroKq5K8XWAB26rqnW+hn1CnJG180Qp72ArdD/aUIPk1YuXZ3LD7pAfUrYG2
ttC2XEicu4/hFCtktMjXSUz/DR7qcCfpLd37gR2fZjQvp6HRMQF3tRU/Ba3dHJNOz+7s0pZ0IKgY
aG6X+s4hMgAeTmZZN/PkxqcwtOcNFjZiO0jhRT0SU0svirbyWCWs/ijwIlz7Nc8KWg4RLJPZzt67
cYSHKES2m8bOuhCogLe5FDGtCTd+rjj+4XGSzk2O6XQ3knNzif3EujAHp9zVXRletXbZ3Cez5S/H
vMn2udbtZREMnOwKx7s0Kw6/HP7FqQptckfQmu2SJKNLk9PvYtQfOVeZHC7MiP24L6t6p+ntmsFg
+4YOW58WEyTqtQk37a2yhq9OxSYYTrJf5Dh39yWu6g0iKW81uYX5aNnp+zRYMgSeb5svrlfcl72F
q7mBvT7rhX5TRkLgayaB7OBoiOnZ7WmVRT08uuWgieqNzJTk2g1TwN3QkPz3OPCibdHzl8I5zh6g
7+awnmAe6Gh0L5KQmzhArd0LIhJWtIBpU1tN+4VJdF8v2tS4xwu3D80BZPhQbfE14I4Sqr0dZ0l6
g0iWeJMg24lpaA8imIu9neblqpGUGx2LJWGbsNZdQoI2wMOrFbPgkeySMbmVDXSreawIOkvRNMwR
zdeEs/4zRtfxwUXjcyPNvFxyQ+n91FFqruiPyWtYp8A6RXVR1ThUlr6/cdok3wbNoJ8wZWTbKrvp
g6B/1pQ0NxWWcZPoobUrwAE00KkYMBZ6X79bQIAV83A16KO7LY1hXAMb7jQSZyzvuaUrSGKcPmfg
3t2pxH01hVdzU6Zbjb4V0GdmQ8u6HwVBWgglgcNPBBHMTFbnsuu8le/3D+E8EUyfpeiesjqsWOaQ
pJCXl88XOKGr01QE+towtOeEpq/HqWYmQSiDv80KQOg0zB0weTFVKk3PDK3vGlZHpWil5ZdMRJhz
y8i/cXJP7JvGGQlLwAF0E7dayoymWOKCat4IlBi3CcXatd6IHHJSbumXvVfqS5pNdOWZUok1XjP/
0WfXuJztKHoinZwJy9y/omsWO3bEeckBpL8EmEwfjI7CsUnoOdLa9I95Z9fXEHWrE7On6lEL4uyy
SXO5Vudn8MogLmcyN9dOU1lPaPfMnSCudV0HXrmBtGh+nd2wOw1Iw95sq1KbSzfbz0y14wd8yj30
+TiFKQMPkENPlOKGDqE7GkF0bRjMTQbfpscRVuOd3nHpi8iZV9PUynUzmt6FR6Jigs6sjK6ASA08
aMaw9DVsA9zZDrdsaHXbIh5b5dKXD1kXbGNaImsM1fN12tMSkj38hcXU6nAMO41oSCccN6IqoXf2
oXng5JO+DpVJqgkDMrgGbLcxr/hFw6x6h3EHj3ha1f5LKkS8yotBf86COtixMkF4as3VZArneu4S
7V3arn6QradtIFk0V8DLsr1jE4ZCOntzk02D94BrJNgYeqXfcdLR+Tg3AMA+aWJj4U28rKfqS8Es
5F2fO5Z/hHEz46fRDrejNRirGbnNwiQEwCl0E91TUcecXrFH4hRXTBmo53ka6zd4jBTmLUnC+86h
EFkkXZVNSxDY7U0VVtmujHilF7Q1UmbyTc24jGDY6ptfy3TfZxHtrXHQjrGZryevyK97EvZ2rdO9
ODWhLqy1oPy9bui+pK14gbrypgfdNyzlL1453gKMBEw5DwgvrSrf10xi1zj7780qlAfyNd37Xqbm
Y4rW5p0guvEJ+96L1xcEqL0BVgYseZA43/TuIKum6hmkiRE244lSqwjFgiA83SGkq2zttdJgH0ey
dlbdMHbeddVWE7wfEXzr4glaeMYR3H8hKtsE0dDP/TIo9W3HgGve5pEsTzHkmPJFsoBSeymexxhA
N4fdkR88jfglJQNeUeSlFwYN9kNXx+6LQ9rkK3qqMPlP9s5kuW0s29qvcuOfowLNQTe4E5IgQVKt
1dmaICRLRt8ftE//f3Bm3ZJplRSucQ0qIzJKKQjdwdl7r/WtqwB95NGOwIjedtEcBbtsJrWqoCk6
zDjMQ2kmLw4FunJnYts1PcYTQUFxHKclPsbYYDqoTjssmMW2t9oHktUHLJJhtlEn7qQMxQPg98G3
4speT7nsLvjJcUuSCtvJLDoAUz/rXJ3kRFUh4TcN+coodq/47EXuijnKvAhJ1IEviHITKXF4NhKe
sobwNF30BMBfNNzNwyyHlYzi4Umk7nRoXEvBUKp0Ow08M6kwy3bLmPWOHA2jOcbxHpEGhky6OWUg
YWEADANPiInbMlVgMeI6n8kHZjoS7mcB86ALAkDcuR4fpBqeMYTL1qqtVWcEtMjNFNr1Y2dYmMaJ
UNzFdQ9cE5qBRzRn4DVxVnpDICrkLxF4FIklfA3RyfE7Fea0zPR8B+NV/SE6+CbrCgLbGK8WjcCL
5TCzf2jVDt3S904s6bZ3QS0W9ShelTjP/lK8/beI+6SIW3J3EWP8+yruYSqp/8K3Rdzf/80/lSWq
+IeKBcqmkKOgh9v5f1UcwQ38X1RiPKCLXO2NtMSkUqN8cywgnuxmF4PCP6UlKtISF7AczkaVMS1h
XydSko+kJUuJ9qaE+9kEWTTRJgZA0IbG0iN402gIuoFBYlAPF13+ErbZJsqe31yNd9osp8qVpcvy
9gCLUu/NAZoR8Gc1cgAnsSCw5avOfaKTEbvrKH/5+FDmST2KmsPBbIYk0+CTSQ78iUpm0lotM4Ec
nSdmNqlJhapAR+xDH9rR09p8bJMxdLC5AEFRUZbwmZnJ9TWnuDhQ5tZh/lLWhEiEl2EnIkbA5JOG
6o7vQ/cakxEf52ddI1pFHFWrmvcZWIeguQWgjhNdKGVwO9VyS0iWeWhlol0ldZmwA2PXURAdgPF5
5RiNKVd6D4wHOkfPt4ogAWYJ6Q25WItExRJFbwOvK50ch6A1oZEuOv3QaFV8B7GtO2bogOw1Vtps
2OZ/KXJs1uCNOVrzhUPfeHhUSpUADCVcEgMlrBQaP8K4FIyXZzIH3Ei5wZUSi8LD+R8QqrKWKY2g
gLzOBmnPzzvy31Xjk1VDN2jMvHl4f1OjXZSNjP5n85SexvD99R/+vXS4tHIsGkAmrEWgrUjH/7V0
LKsKkjN6PFjD/uoN/SuGT0WZg08F+Rlv39sYPvMfLnF5NH/QnGIzBuj7J2uHfWLndVxsf7bF2gaB
FRP5qbIfuXuF8cTWz2bVFOG8iyFzyWBT0kvMCdeDI+B6TDEQoveOSVHAIjh/U/QMBYEea37bV8pZ
wLrnTbWSb0NQBcyO5vacRrwfNUZ3ADBibzAOWseyK5SbumhhyBWhcpSxo8G1yq2b3qnGu4Ss34Jt
YqLstKouV3nLkNeCN0zc9AxVrK5x9rt9YAAicIM1fzexSWbogx84t/BIoj8TmAPq4HqY68uxLTc4
/9SVyCvNr9vKABripGs7sw6YwrDfwVthf/HSmdoAVY6vdt43yboxiumcNYMEVKluxl79vjB1mdi3
ihckibad1HnewT0mpzjUd0phFg8ukmwP2F+MpVV42dhcNukk2B+k8qnRpbHN7NyBGV81vpFbHD/X
ljEfc01IRa4/tV38hZSxckNe6uyz7XTX8DiCFZiH3g9lctlMLhNDIn+8vI61VYfIcSXUCogPX60N
ICuTJlOH6gZMxAFd2HmkuQEImPwLM+PBk4G9c/POr8RiuSP3dTW5ZbMWBtnieqDuFKJnoPxM96bs
p3Uvl5OoUlA/SCY22dQRHmsqlpc53XMOxYkIrfxQFVp8rEAerw2dKN/Z3ipxVm3NGcVdl7I/izEW
r2rT8l3yvOS01IGpTvzTHCj3kxGXK0PtTFrwSCXoQI1bRjhkH/X5tNcZPN0SxTPvWw3liI3QaNuO
mrllsYezOWLugpNlQUWk4OiYZNZ4eTxXSx6rsRLHmnAC6l0iSUzaAB11A76kcBcZHcL6uqo3WaZ4
aVLfMnO8Byd6luiDvQoZiW6VIqZMVudoZ1f5E6a8x6SWYgcIqFkPVAKeSsr6ocbULgBXwONwzQ3P
BPSYcWUNS1e0Ca/dMim33UIL0QlvXKds53oHubRoqZU0ae5rHSP5JGZtnTbtcVTSZ6p3AnIjp6LN
lUz+khK+nmcCEdBwwhkBR7NhKC98FHiIJ+gsrQnqqwHzNF+B9uQk043BxipakPXlVO9wDgivxES1
tZIceJeR3DW6FZ5Dbsu3hvMcuq16IHG2Rj9oKbd8bQmC66xIbOwsjr/kpF2vi9ZSV0kaTbsqdptb
tWBApdlu+gWnndi07XxONz3bOkk6eMifCPJNu3wDFNL2CvjCK6kr6lVsNWSQzWnuaa0T0V2mtRJJ
g9GbnVh7TUfYGYdO7+t6uJdmrx9bRe02CmX8XWcaXEUnoGUr0FlboTuQiZTXK9VEV9SaiXrHRl5d
SUUDd9PX81ZGFCBuN2vM0NLiJiWv6wq2sXrQZDssUfaIOOlcpZFnVYQDjpJcTaIyUs9g4L7lT+3O
bKXAm2gpZ0WJd4zMiAtFpM9xT2RfUiw5IjUq3c7pMSHMXM9qbk0fHjhhHYb6YwwiZzMOpXmo+pmc
bkvesN/Yd7TEDs5sE5DbmF/AJtbgIBBORi5F8Ux/aSME4i+9dr93MvsST+NVoHVXWQcADQWqBrtJ
ec3FPG2zZj420j6LB36+tYvdAGt2VYiiIKMQyVaOZocQYaSgS2MJxUP8VJcUa6Ez37SljjcJtzpN
IltZDU4HtVJ1Jk+PmXc3Rc0jhWrrfNJtxEL6k1sbmA3jxFj3dOxvAugfKP5cb8kjwb2N3k/Urz0O
Bjh5U0DwSIJ+NNO0AxqOdIt8r6e3gZhhkmm1Gdzc8SNDvSwz/dGy6NFCpdrTSLp3htYmtNKS62wy
rD2tgeKWftYDvYthU1X2qxUNw7qH0baGS3YLwu5oA6O5qBz9EOP+W5llmZ0v4qJCba4yCPD4Pplu
BnX9A36UuoldEazMuSt3Avn+JjCnxKsHmZ2x+yJwYaQZZhoItbKEkEgjenQnx72dxOSXyCaOs4X+
BvtfvZVO1oP94YjFPN/WvYivQJ4RvsVHaESrvEoH8G5MZ7Nt05nmSs3NmyrF2GExdj5OdbsPG9p8
yGwVKu5OX2GVVTcReKBvWTp+HYKu8+2J6KCO8WUUZki2sGjtUCsrWwLjzLWd9+4l/pArFQL9qhZi
+cNJGYQ4u5amDiY5+AK7l1rUirdjjYaSBQ2ZXKQ8dC5xKbUyvhgxFSnc/W7vQAhkrUGkDO7S8ll/
4wPJVcMuRH3lDY5irruGjb6T6cYung0TttJgbHUon+tRVNoutJOHAXPlflacWwynx5bu06pSwh+G
Utl4V7Ngq9BrWYnK0rZAZx1PE7l6cCrG4DDMCqI2SpwUVlNuyBSajYJGY1vIOxEDJU55ZhXUqj79
nVgAOKUxXw73MoCOzKtYW22C0Y+nL3fIFWtcIiLtCBAQLxnxQWZr+DW8r15DL27pwZ3RDYVhpXRS
G7w6dAhLVm9mLDOihUXgF5hfDJHbVvMN0F8xFwfgDq3trpPSwUuwKpIsVqKM1LBmbpr/Rly//ozm
+GR7jYVy8fD++6L8/CkuXt+W5H//F3/vqy2LbbCFPMGAvu1gC2avPry28n//n0J2BjUxs1Omm3Q+
35bk9j8EW21ASf/cPP+rJGeuyo6Erbaqse3G5fon2+ql5H5TkgtITK6BrYTdM83B31xhEwx+uv7K
7BNCNLmeOZ2jrntzNd4pyn8/hEMmBc5rGgloPX7y1t8U5cHQZQp4ndlnR0yUDHsFlKiOxSX9v2v+
Hxxl+SveHAWL6jiaEUcBBNMqj+X4Ks1P7L2fnchJd4HIYlGUPYfo5mtbvZ4Ip5o/aWAsv+KX28Gg
bxFHYLB0YVjZJ4cAXa6j8yDEaxAOuh4FxXxcldd5Xu8w4+R/Vcz/1urz2wn9PBqJB6pD5Qf95tdr
ZuMzWTDbDcmfIV+Cln/EuT16WVhlmz+8PRyKXgntpwWFJE5ZTExakDSOGicWOeHtmCCgDiGxnavy
U/zXSRMIwthyKICstJgW6cHJNaQvAZnU4FAFBtCzNJOLLo6OZoAJe1WHY74rUQD+6bPBQXXN0PCj
CpPklJODmnGg6UqJC3JKuYqUCCirGBqtAoV/fHwpf62DF4Iah2J2sviCCWQ7BWmlfLfmqlIanyhU
ZMRZgBpKgZi6T3V1XGVZU19Vk8aHPpuj8y5jQP7x8Zen4vQZpevFsoUJjbr+5KmBxF1Fahq2vgNP
1yN4WJBnPdx9fJBf/ZB/nSQGX9WhscYSeYqLGwmzmaSrN76UtbazhwjVXmgbwUWmq7M/Tzo1ZOdS
zyFU2H58aFoUy9369RRRrgiOShWwcNFOTrEFfpGE0Kp9Uyma7yXd1sGL1UH37IHX3wzS7Iuhklmu
Mh87GDTGt2NrcC2SkV0wqK9dXDXNvR7NhoZMsE027IavdRP1+CbqR0TjDXsfajV1Y0AG22oMZ29i
Ve+Ae+ddQu69M+JUtZNja/X22imrx9ypNgnJhF5War3fEWFpuqhsVwpj+E2q2NE5liNy7eoOBHPc
kLDVdMk+UjP7SOqm9U3J7QIOlzlF52qtWMcsZIA1k2/tRYrZH2W4VOXpKLPN3KUdcxByMGPJv0Kk
RNtp198tPbcPQZwjJlXqftPac74TensGzVTejcUkrtkbajulszNKuibZs4tKmexqYouvokbqVmnn
jkqJhbCcvag+9l8MW/JLUkeekW82UZw7+rQiDVk7h23ON4kZ5zosu+g6SPrhOyDa6bqfAdfgXh7t
td0nHC+eX4fCCr5GVdckG9wR8501WHQboFe/Ns0Inshshfyh1GKE/ZCA0cDfhpFptKS4ZpjJL1ou
MMlT5+Vk6qTNy7xaWxM8jhz0+VlmBQYN0kXKHpiFDYcdzezaNaVNVZYoF9QIr5JGLQJn2b0k83gn
Zv3VpfL/xiwNI0SnxF9lOqKinmouSRPxRBcDk35ZNu4qGurZT2pe3SSruAlmMMv7DhrLKh/5OxIS
0A65a7b3kI/tNfJa+5g7XXRe5UPgGSjTd107RNdDhkw7LIx+w9SxQQruqLtS1+d0xcofrl0UzcDH
aFSvoZmFB3MSuj9rFgfQZ2td14ncsUklSMJM+pu0nLsbWQX8MNpcHgwiK66hnZeL3DU9EFgkVjSh
O69HTXbpuFxOehtasMmbSt/QJ4RZDxkg2UMQysnBW2ambPU14gIBx39hwhReT5B2bhKCoEcgUbF5
SYBfsovApO400QTPZCsaLk+JElzog0vQYMqos1sJxrLYvgJxOUXI4acQxRKeNXGYqqY+q9lyfdGY
0+8tt7KuAlAJu7aKjCtby8OzQZiIgGuCY+2oHYBW9arfRbWl7+tGgg3uxmxc06QLniFjZCu3Gkq5
MpRO2ZVT5PwQSer8UMKF0Ka0w7GxNfc5AtrghV0tNNr+jurR5CBpuHSX6xGoqQX4anzJKH3I2OhH
JohhpfpMDiY/h6d2liHvuVVB/nvQENH1GIqp7Ry7aHYmwqmvjh70j9RU0bUKJ9fvY5qZG6IT0R7j
8yFvSGjOdy1t5aHGW3DRGePw1OC5JFkzdC9HNO23mSsRkbSto3hjrZnHAfTIldGn8zasGucqiZuC
FBtzuG7IU7gak0hewB21zgi8nc7b2jWPaWUUO602+3U1SeumYhC8kfM0+/WgOP3aVHUOUCPuIpNJ
D+R1M6s2RZMapPaqsCxzEzs0SPpgYLJI/ZyvIsQHNyhVkhdztlpf61mEcDa2Ox4Nc4N6xNxWVOQQ
pwGqIpuJ2w07O+F1qqiP2WAtEPmyjm5nQDoh7bCM32nS2Nkkro1xyi7mA39tSA1ezocpneoj6SHT
OjMDot9RaSCoNvPE3QMJwqBDTNPGpqO3XwhBMAFGstvVUNmhrompoS0E7WvHIJqBnbr01Klp9kqj
EuVN4O20DVAdeXawxMDpSONpACBuIwmWnYZeOOMVESj181BLyTLWp9cZrkScKXh5JavAI3LpGf+M
bftST/pXWy3mLVm25lEvNJomtHaclaMk1VObltqztAtazJkbBz9at8vup3YcLkEJkHm+/LheWOZN
Hgl8JWNIROhs2sPlMCfjZUsikNc7aTl5PMMzVxfYrdBCXB8/DxljFOEb3pJ11026u2SyS/U5TWX7
gG2b9Egz4kdFYyjE3VrTeVGFyVpvQ/2LKMbgWyKi8r5HubiTLtgs05wDL55paCcKwqqhVt21Onbp
wSq7J+RPcu/Y9LdXYYc3wwlS1YdXSIjn1PQXrlS5fEhWFK9BuHhupWN/riko+uGElaNfggXXcVZq
xIKClWFS7/T5AWPBmNJ7t2S3EWQ2+ETd8wcjGpx9vB/WjTa26lfZ9vN1TG8zX1W5E9NRdAo2FhB4
V3PVcdg4HYLDOIP70gB6YwKqldsqtgZIaCO33jFm7ay0DTzXmRG9uBo/nWaJdZPjCTwGGvERIUOA
DboMDGG42J0dFSFp85WS3gPLclGK1daNW1uKZ4K5XjtSFrsQj/uagJnZb1167QrapKvBQjVPkJK7
Lt3WWDHbH6+MZhJPWl5nXlHxgFtkhxxmnui1rQrp5UItXhO+4Xu9VdtbGj7g3UMnvLIiBTVf0rk3
RZL3a0hSLnauqtg5jWF9lRSFEOZwumEAA99JLmnh7nTkkldSpgReK2r/2heBcpeDeIfsw6Rx4yjW
3/cpZZL3Y1L5Y0dhDFuVdsuFGWfKbRikLDIYZA701zpPMcf4G9E+Dh3nftzSOTUfIMCKh75RxENi
VtMFXyprS26ospkw0W2USkS+HQTlOfqt5kuJpc0jACj3lNQYL35edWnSsypbx7lEwLJViwLmZNMm
R7yCGvnIUbkuuhmnLg/idjRL/B11VHgFAQP7fJLk6dWkzo+NKniJIXsfOuI2LgNHC/daju5u/fNZ
nmmHX6OOIj2FLsFxduLxwm4JAslBJK01Ift6ZZpFeqnWSb63ptH66qKzI2hBRYTl0MXaqLPg9s/1
fJ7SzTnX6tZdh0RD4X2a0oglUNO+oCZ5ZhAzXrAoMFXAa31JsMOMscXsMJCjdLxXx5JmHeavxJu7
qd2ifnXPMhcqQZfayaWRRsq2M/T0ILqcOIJhHq80e2AS1FTjZW23fLoJlJY7YpcUA5c34V0bHV4B
c1vymTy+Tf0eGSnkvkC0AFEkXcV1QSLIbVeOxbZjwWEPhP7jCPxKXtYh6p+ms3qsX9l8Pg1adaiD
n4G7GlYs/IPKbauqzG6wTLJjFqies55lg1BGXk08GglCqZhhstPXxqqu+mIntSK7V+F6e3k1s612
Y+0ZsON0LvK63YhhUJ8nZusdqZolUHHRBoeo5cWMNVPHgT7M101q2wdrEJPnyKnBXo2VC2tLX5Hz
5Vr9uJI9ELhV0RrztWqNvPOKAR5/HfAvtwJzrFy5QdSfdVJJ0Dal4ioxtCKFBV4HfqslYhej3tkn
ToDPHRvGckaXdkTiNOaj6EKbY53xRJzf6GPaeCUpKd4MHXVHkQ2JwjAn/XEioQBva1HfGP1iiUlj
5RgG/VVHIhbtRqx+Q6K8OrW0t5oovhpdphFaNAVnnEa6yVRyORDctc3WcZrBKzMme0EQowhmX3LE
z9N0a0KPbI8dYnSoZjzAMpqu9Cou11gV8+/kK30nJfRy1Fu6pOOQL/u2eu9Etk6DPL4dymheN44S
+qxWGFOVnu47nsowoM4iku8rg4dmLRODYOK4rYONM5BllBrkbaiOVPaFWTGTsyvOt6hMwk06cHys
2MU5+O3zqqA7n5Jz4lmokeiBAr/fYVSKHsOuN/0UvvsMMAGPF27t8qbCqQBaPlRr8G16dIwSq7oq
irT6ysRyiaue8m8tLMrvVW9bN7bWiHGTOWjuun6a8d+66U4AFfOJjzDHDb4fcSUcKPpIfJubCsOc
1+edDWZhbPINwa+WN9pMeoIG222G12YLgpO2GOlQhzDRJnLmZP3sNnN+xIJk+KjTSHfdDCUW/Grr
QOFMj23xzPZe+zZSF59rbifVdaPDK+jrpFGIme+Gq2CGdynhIe8SJWpp2ANK1HMc+KvUVYjEJg6i
6TakVjyLSNQMFaJ5uhSaTK4LUzJqiqfmG+A8GEQjETQXzAHktzSL7AO2r+IhmGyVeIiiM+7V5Qtp
acAC1ciJ/BFc/TGKHXEe5a18KKRBBJesh0Nmhv0RA3D6XYqESNxI4+aWJIldkT6Tv+Stra4BPogn
8BelzitC31xLdXGG7IA2B3mJYDz7grzzuGXsNzGJvzMKO/fSwNTSVUyo/UWpTK9pbztf9dJeppOz
swbeNi+AlGSdMExdsccjQ6eJsGevOmUcNtbUsJIlWeInCP5XFcAxbi9f2wMS0XxTRsZMaDjY/raa
N22c3ypZ/HVEGo8vOcGa5sJ0KFwGT6lWPTRGYqB8zmgjqAjYOrQwrtyVrpXflqizz+Sc6fumCdhK
eWFOvpCxFimhtNgE20HJfcolS3mdJE641dCYe62znHupYPul7nR2VDEENilxcJcZijzjo5hdsVVM
nkbNKO+SOq2/Vl2FqLpSzEkjYRHA164vTQx4acqWRiiyuBb4wwoGo/H4mDYW45UOSuih17tXZK7D
qqPFeja6TgFTrJy/F5VKCnlgtxtLSS/mss8wLRhKtpPQFtcDt4rU0WpADl9X8oKOXHiRsBkiMS5L
SNNyzPq8CXEMtE2if+H9f1nysgB6Mite4ZrDExhInNpl212lKk0Gwaznfmxagw+XrXlakQfXiBXK
Z/pRjyJph0cxjTdzp7fI9y3IESRSaSggZlb2SlnGc112g8hjkOSG1M0XU81gUwRWC3WlU7dz3+Pw
5on3FacUO1Ia7TM9tfC94p60gXq51KaJHj4jGEWoxErIWEkJt0442reUOnxPQjd/XEyemyp0H8SI
T16tsGDyW9DJj7W8EbF4IbC0uezpLj2HcwBXJR2cmOs2JeeuOw87WCdcMcYpuzpMsPQoLhfFCOwH
u4/EbdxDWkm6mBe2cZFaF+yppshCb6+YO2lE+hU1yD0Lcno5VrN1qBkAreQgLa/KiuCpdNN5nTWD
Q7/OSC5I952hKwLmWOm4O/2xNYmM64fiC6L5kB2uQuM3J+jKmfLrIFasK7tWw42VWPoF2lfjhwbO
bV0mQ+URdIIPE8rEZWGO0VlmpoCYlmxMbKjoGLpvCWAOwovbXc5y6/UVpnBAjep1EHSWnw1Vty5l
Wu6m3shuJCvuqoMa4jHhVHdN1t2G3Uwsk61aBwNs/g6u62PkFrafQChYD2wEDyykio/VtD9jK2cf
BpGHqOPrlP1vWfzoJJaqTSarZ6NOqm+tA/CIEgA12jMC/kQ9alUXHAmlSDZ0SwYetla/7XQFniRe
SdO9iHELEHZZ1PidjQb2xrYu6OeunahxL4qpyW4LAkhWuTm5uwhl0KaihXVr6e3rOEJgUme2Kk1t
NAd1Hr4TQ5UfTASvsFRMiqS6n1Yz/tN9HruaRznhK7qeHHj/za9wU+/zkL2xAAHtsyvMiBpzvrd6
3G1KdVrgS3xfp2FgNmk92ZQgYzKfmY16zR7KonNGm0jpHO27cLPhKErT8KzaoJGSFs1lGGh+7yrB
jwhN1pWpKvp1O7o/6lEo9yGv3h0cyibaMAeEguQ2aCdaR7NXaHmIFnPHjqE4KhY8/P0K3WD+iWXz
vUa6gdpeV12GN9oyBXs7UkH1iD5CNwgGJTbPIxJChtR0NKFsRc3qlRGy+k+RDLyP+6+/N191pk5w
zpbhlG5pkNbeHtZoXatEzd34dp1kSJD6O8ul3RBaFNWuTSP/48O9NwQh9RlbKlx15zdZGdNuVVOc
icO10ryt9XpH4TF6NRFMn4xbtOWC/dpW5sxcE14+wz0U3KcXdJ7/bmqDqhy+Q0aks0ZQ3QvBcONK
aTPtnHaWurOcWX2KgqWQBZT0H3TvEQDj9BXgeFGS/Xp1U9uQ8xCqCLxgNF6bXUknMaQ9++cXlVu4
tM5VBp+nqShiDARoaGYwP8chfbLwYFzMRZpIqk/u33vjCKGSkC4MOoIAG05OaES3MqGRIHS2Bgw0
lI+WUz5+fDqfHeNkuhObUrdYJBpf0+X5DDOIDL7rjw/x7sPB86dxc3g87N8eDjdxhkaXBPvy3TwP
O1U/6GVBk74f4q8RSVFeXfTqZcjIf1MhiNsjOfpstPP7q4fK26R9y/vnUjadzD2EWXWGUrq1H2oN
GNBSLslMaX2WKUm9h6f3Gan49+v6U1WOxJyEFM0+lXTWbOmcqTJqPyc96Sis6dqOyDv9+Mr+/oIb
CFBhf9NWQuSOhP2X9cQNNQleJav9WIbduq1QZZVVf2Yn9FH/+EicBCZ/scA8hX3ymMDjiedpckqf
pQ1AqdIeCem9rZrk/uPjvHObNFug7+desXL9BDi+mXVbAPwNt7FLf0YF2GRPhIcCXCgwYwSfoLv1
34eNxi+HOlkuqI8tELscqutdmoaFCFf5YEu5Gt0eoFJfzHeTyWDapPfabGpBZ1Ft6uAb+eqKJ2dd
egmTp53eUsLn0EHwiIqZJD4nqQ7SGMFLDtF8Tu4czcQaTVuHnsZjTye9TJeJPNh9Nl4MZUf3jMCu
DAA19liUQ/MnJ7ogN0/WZkaZzBRQM5vEOZ1+7LIMrjJR4lzTNpIPbr7AnHvnCziK+CmfO/vQZXAy
miz41pAktrURjTEvAxKJWxQFabXW6ipd691dDtFrLRHiFWX+hXDK8zmgqM3LtPYIkKHXERs2IP7E
0CEJlv2q6TEVKYnSoVcqhc9cbdhI6WDBBim8oX1gn6UCLUMC0Wo9sl5vXPx+eATHjeAMXa6WDlof
0pD6bAdD8clH651nDTmyhoKDbxbbjWWT8OZZC1AsMoaduC6J0p71pGHtueujT7AMLukxMAb/44f7
98kvSDkA5ljw0YwT4/DrAetS9P1Q5VAoHSn29HoIKw8beWYZldwFDpy3iLbPrYjd8JOMgHcWCsba
KpwDtDi/iy+acOqVqLMKnxJ7+tpbg/ZY02u+RTGfvP7xSTJcZjWizuJ/pzN0ZjLsdaeO0Im+oSPb
L3GAdKFbWABFsyekNHbWLcO9iRxJGoYfH/yd82RfhfgfnTwX+ZRSD3iro+QtCr8F5barh+I2RGO7
BD02f7wNEMsipdkojMCGn0I/qD/bsNTg3+uO8zBNxbDRHaDzDfb2P35M2W4gmEIYhQwDO/2vT021
cP9CMhKYaXbDZrZo+hjJJcnE1pai9+VPL6DAooNlCjwuE6zTz1aIfrwQUKh9RvqGr1QTub3DRD+5
zYy0/eQa/v4CcjC2NmwNTIZpp5+vmrl0ZHU5Z6aI28hQHurZeUlG4zYcrE/2IMu7/Ov+lEOhz7E4
NT4vPy1Pb9713CBOp1AYAhtV5hn0adzSBLCf9WTBF/2BFslnu9H3j+iyFcVkxkt3+nkRle2UyxFr
rT9gCn8qJ+3WaBYSeWRlq6jTz/781rHxNlRsLHw6Tz/RZkvdgcsg9ZWuO4BB84VIL2NL/eQwv29s
hApXC8eKY7P7OFVWkT0zxjG/2u8VXblV7ELsK2LRvY9P5velkqNoKpsNYifANZ889LhZxwJVf+o3
ZJKuqDLX5Nv/sAvrGjcAwzxnXhtT+ckqqf/+peSoLBy2aYKYs05fNTzy0qXsS33XnOjAkcrAt65K
5/PRZUKIGaBdtROB3SulFCnJDDP8wqJV7Z0c63CPBQ1EBNuieTLrL26Xgt+oKjYHy7YApJl5RJJj
3bngFXCUtOYnf/27N8Zxl+JHc1xxemMYh5K0KHh16YwVXjK5yUEZ6bF8fGN+X2G5ROgqF5a7/tM1
+ctHMxc1n5GwzPxC2hlA1N5XwUY4tvxs1/LOCwv4m70t65BFDfvrqmfamVFUNfQTfcRjkypBtB8t
ddx+fDbvrUAWWwAH9L2F6mu5pm+WhTlR9THslBThQpusepvP1Gh20mvb7LlPxJ/voqkZkYnyyYDR
S7Lar4dzZAzsPuIVndLgZbl2TWxd503w8PFZvffygDKzlqQeCoPTx3hs4V/PJS9PFpvOVTpptPcD
84VGb7ltQtP5PmRVAlDb+tun+G9Vl++teShiBftqJIO/FT20bdTIEH1Kppl+KQvlaU7CbUWMSDLf
sFzvPj7N9x54yh6IThhviRo7uZoZ52hbVZv6VQh3NSfI73rQE2Xz8VF+5kqefjq4iLbO58hA5rw8
Q2+eEbfTx86k3efDMVDv4ZqXWwXF8SpIjCUporWHu2RJf+hK2V/WU5FemJlt7PDoGh7xuHikwgQq
eg1zNRscZsFdl3xW3WrvXnnQ/cubaYAQOnldGnCWOHNyvjajoEUp6ydNLjBOw2n3se08dCPdCbuK
aKAWRnyfDn27D9zyMWKaPFsVER4DnFq6SC6wT/KbXAIVPylW33nXmKexBbVtg2Sc0w9iZvM3xCPb
7aGYX6pZI8ukQsgVZMzOp6ePb9o7l0P7qW80F8Uqu+5f75muTaoqHMnWPtBeVBoOm5wUqHbKCt92
yapEMyw/2WG889JpgLwsdjR8sX7TN/dNNo1NWHJ6ifk1Ig5wraMYoIfazCRlTfVd3QzER2tF7//5
ueKAJ6qRnc3vmQZCcZE6OW3pU6td1BYoSViZ18iSw1WUhveTA4jj4yO+dyfZstEGwK+Kd/XkxeNd
GWQr6hL4UVivJw12UFEY8nqo3dzPQZh8crx3vjmcIHsogw8bm8WTNzAPGhHFsLf9sQ+RcAt8SWpd
1hs4H/Z/cih3AQWQgInW7+SDUNl4X/KCEk2DoHFlZjX4Sltax7jTtE+Wr/eeUYMXavEhLJLnk2e0
R45TzHQG/Pb/s3cey3Fj6bZ+lRtnjgq4DTM4EyA9TdKJpDRBSCUS3mPDPf39QKm7pSSbbJ3ZvXEm
FSpVkcgENrb5/7W+lUuoIOWTEAAaW55fHNbXDt6zPz4cMYFhutCBFKAjP30BtZE6v97OxW6GKe6p
9nDTwAeuqAN8cKE3JmZK6theDSrP2DiW5/nLjFnNEOPgvBQ7gPoPYMy2zlzfvT8EhcHvOJmVf7vG
yZhYSGUJdjLe58TWPDOOSQYQrbjRpRXgrwUMEIcqbM2hqVatlYSfyqGxESrQJ5IO0O9hgT81RUyX
yRxR38C2wnM1ZbvY6JoDmZ7RNTnKo19MffA5qNRiSyoTLTFgbj4SvGAfCQe1tjqOV0JrFpoVrcOb
2c0RehQaZsYyb0nZ6esA/BmytWMCb3yD8C32ijRujtFoR1utaad9JpCH9UaUX/QgqXdO6t7FZdr6
3OF0k1MrarwIkdIOYVTulcNcrQNJonk3p8M5CGT8lDEOufdv71tjk1Xc1hgnBn2Kk7FpgdPpJoux
iUTxaz12X52oOpqGsjHych0sBKz3r/fWG86em80e5XuU8SfXw/dc1AbgnF1XR0vN6XLQ0/3QFR9s
Xl+X/ExqpSj82ZtQpnNPLmOOaQQuFU8bAtbrqoob9ErO33X6iQbYBc1w3LH6l7ApPjgyGW9flyot
d5TD9emGzK3yOq8GQU2knObHaFRxCTWmco3IXs3W9Os549RQ09Zd2uONLhAoKbJgIq8BkAsUxiIZ
lL2hSmWjdWbhB4jSGHDVFuMH3TM3+Sa0noP6iAwptedwBVzYovZiz6tQC2711Gx9Zxa1l3aJmXrd
XIXrhM+z6rLqCb05kA14edtqxOWNo4u/J8nKj8BvrG3F1u9rQ3z0KN564hYpQSRlUWYwFiTDr3ME
sVUiL9K+2Knd1wlfiDcN6jbVuv6DkfXWXPTLdU43Rn3V51npDsXOge7oF9Qb/DyK1u8P37cWRAuC
A30F+m3WS2brLxOeWutVWZtNsaPp5PjEHnocxh/KNELP204fmM7evBj1Ss4shM692vZaDZNRkfGu
KJGVcxKdt71ZbVCfoePs4g9u31sTgUXZn9UCy96rzW82TYRMo+DYkbd1rbe25YPbfyiz5qmLMW9F
1gd3UntrXNickjjA4qV6FUI4t1XG/WWflpBki8NE1zBuEyiiU4tflYYS7cyq7vyxco2bWA3I3wgR
VIdlXFw4oZNuiGaZPtnYEZCGBxAmP7gfb348JkTKSNRv3dOJcRiDFvc625yhrp4MN7yP9P42M+hh
vz+i3rwOLn5E9rjXXm0OWuDPUYUWaMdJtKKa030tJmVYlbL5YCF9a9tKcQr3mrr84wVN8svQNQYX
9Ti6r12HXj1qkdcNxXWDgZ7gpGNW1nd55n5QqHhrAP9yydOj/cLxRB+k5jtlGLehLJ9cM0NYax2a
8iM0s/HW+OVESpOM7eMSYfr7NNMNjgnd3M6ZZvTpC3iC54FIdR/2o0P6XgJ6s1JiP2dGXsf1onNW
tEUV1iA4cvv2waSo8hDUTruTOmppHDV4HKKuuQ1nMr6cAkhZHrTOZrQH594RzJoeCAjEGko7rmAu
UNos9Wd1IDrHLiETVOqXBFg+nsRq3bHli51+APFixGuZT/ptheCTxV4XH4ymt+6Cuzh1KXEwbk8b
sBk0/rZAG72bAXrM3ax5nWo+iEqcUTN96OJp+OCCbz3ixRWCY9Cm2Hp62yuSxaaazdAurl0FTY5s
qs3M6XdlgOMIoPGjh33/hXnjK7KuL25jOHbs3E/OJK41OXmnG9kudUNzHTWTRTINO7SJuNaHpIHp
gvzp2/vXfNFrnGxCkfxAegEfTenudF0PlQnsgZPlOyufAXEN0ro1I41wBoM4+ajMsnugpkSWmyjF
XuTRTtRl97mcu3WHhGmrDANK3Q8+1BtFTFQJVH2WWdt+dfYNRzFXQc8b3c4BMjqDFBHEcMYGVmxL
sIhleIwUVFsiW7thE5FL1Kaovk1t9f4HeWGend4dfOHIMUgxpdGm//7uqUgjgJDGOb7lxKA1smiq
YyObr9F1FuKMx2XvuwQlJPYOWDwZRWRNyemjksrSXw3GoG6mKVAfI5ONt97N6iPb4oLcAYYUbo0U
II1LcJaMniaEoEzZ/dq0kmiNTtFcNUrR7SKrtmG6SHvlhGd6mRq3ZPuNR15bDDATL8JD5Ej3kKn2
Z3XJyHn/Brwxh7NkQpejAcDe77RwRLmNaKLO4PuDl7iN8OfuyKGJH2JNiTZ/filEn2gNcKOzbCy7
oF9mcZpOdZ0vy5JbGtGqqp3FSTRW0LmjLHx4/1ovz+30uS7VX/BwVBnxc/9+sUKxMjkA89tVvQgc
r6NhjNFkJjqOfJZ+VcCOPNNKNbjqRsj7Orjva71TXFhHWbWtgIT82NX/ER3tPwvivCvRvOb/v2R1
/hhS/yQJvIKjwdwrm6/ff0vr/PEz/0Qq6ktYJ9tI8XLIc5hKfvIbNJVQToEFm2r1MqwW+Nk/uGig
HfC7U1p+Uc5ZOuP+J1MRZj6tJ33RYAlhcNZx/wTg8CJM+GWgsSFZNiYIn6jy0jM/HWgq5FU1UGbl
zOmCOiF1x3WdST42vWsWzSFRc5ujEUFsDiEpSNysWJwbbgZsK8whBdvkCJWTWYUH0w2c1LgoflIM
lS4KF6qh80Lqkz+wfYsPlKhJEQ49yFqcwkkgd0E9cy2Su3ucrBjyJFbi6Fzr0WLiPh0cKD4RPGhf
6eGI5oelaSb91BiyGKMIbhn1s140uCrxbzXVdItiGJHU2jGJBL4G9yoj9xjHHZQzCDmZlzu6kvtC
FsQBZ7KZcZvYkxKkfgjqzKl+rBN/9Nb8B+/Df/Zi/T+UcEsPWKeY9O9fm6unArdh1n8tYqrOP0Aq
++///V8/f/Dnu2OTHMFOQ2N9Z9vMWexf746j/iWWciwnW2oMC0jzX++O/hd/ZdH70Tnysl/h2PuP
d8f9i2WC2qmGUpNOFIfIP2AK/mjy/PLyoDA1Qb7zDrI3oWR6eibNcqOd80qFZGYX6bSSWhlrWAMG
41IPxtJdEwpKak+ex02+QcZdu57e4gA1nRJb2UyxmkD6TGXartsuw9zvCoByLQKLVePiSumC42BZ
0xkZterKjOWoeXOOVG3Z+rZrLCUmUoUM2JxikL20hlBVAdiKYEmsmySat4qml/eUv5rDlNQYjCDV
UGuYyQjUiTD1zMyO1g0BRsmaNJz6NkybkVpB7ZIOoI2qTWfJgEqeanDqvJK1l7iiyk1XvKDBSkbF
Lsby80Qmcfj3MCvxxcjPPIqpTOTKVVzzHOZ4QCCZ3arSo13R4uYRob4ulUFcEVyXnUEVTY5xGXUX
/dBCQwySGTNVgO2HNs/IKQn+MwF7CTZhbgo+m0F6SoMmPstzFzVvFZDykwnjk9NwmzXFThfDUKQe
CiuU64JNE8S1OlzrLnce9b52GNgvX3WKYWHVnYnHmjNCN6lVHqPAIUauR1Z9oLiFrd2Z8YwPkb2B
pqF2eJryi8LWQnU92RauiCatAJgXQn2gwtedy9J8bEXY3dLjLBzskYGLmFRJQriu0km3S0jF/ZgR
VJZIwyFNIUxGv5+D4MIswSlOhpr6aGrmCyH69sa2MH+tLSsQB0PB+NySZLdGD3tj91cQCsigGMx6
a4bqlSkl1iygZwYhHa38rJGl9anJjfFIuojw3dzCU+50vsiXpNMIXAJ7s+zgZk1wDi2ruBZqZ16k
pv4QDyYkiFJNV5Mlp01Rh8HtJEW9thTBSRwrrlpqHVmWSXITyFo9SqW1VwE2iX1olds0MRx8pEDM
cGOUq2CGRAzEsgx2iRuIjbTy9Nkdhr81MK6b0qRK7rFN124Y5KHXjmO9b2cN3n7mGmtSYYZVivwY
1J+4LhltPieSM3Y7EfN3ba3wPT3OOVl8nDqVTYQI3BMcTXZDGwk/lCFISKnFh6yPlEcOFeG+yqL6
RoC4uJhM4R5sp61XuKcgoWtj79PsiC6NvmbcMGwHsgLIYqumiJjVIopXiWqyPlQWFEdHE+MNuQwL
IT8GYL21zHwKtU8OGSvxBgvuAE1OaLNpyVUyRGHk3AxAecAkQPZ35K2uQ729FSAHBeD7Oo20e43F
MyE7K4lhbqj2dedEQfQwmjNUXYn2ydgQ+IfJOAPGzvX7+JL1WX9w8UWoWPu0BmMCKLhmbWrkfD0i
oiiS/VCCFvSyck74Ngke0mLblBS+b3tkJcNtl8ZSVKQjKIlxmRpqn3zGrt3MxWru08KeAX20uk9b
1Z1XfauPzGwYRMLPuRaHSEUjDYtFqpQ5wxN+p7oep1kLSaSKR76+gzojXMGZc5x1nRtdGu4wjJuf
ZVkM3d926moplHptdmXPCtyVh7grDDLkiiBF0ekNcU6gIZm8kDMjFRfZXZFKa/LVGq8BJxQyaHmx
tHH9svz870r9EZ4Mdx1L579fqTfsb+Pvvy3StGCXn/m5SLMS86+LkIh23rKJ/WWRtv9CvW+JZb/K
PvVXaLjBBhcAGRRvfpmq2wanqZ+LtG7+RYkXPZKjYjNYVvc/WaSXg9KvS7SL9cWkBs5emT+yqf79
IBUOI6m3VSlZCSSEUqJDiEgy9chdgtSBFdiCVkRqSXKz3Kh3PjifnxxPEdyRvbO4Qthnsyc65VbV
GJ3dfh6Bo8A7XNsT87EGhoNsGo7svzyWqx9f6f/gwrmizNq1//1fb14KPhacdawor3QvOBR7TctF
tzW1Bm+xroGDbckJQRlY/w++FbeSahcbKbRQS2Xql5PwDC+hmkyTLAh4imRhzDWEog7T+2jLH+fO
f6t2WVoUvzy+lxto8J1elIUGYtffLzX2ncQmyw2EW+HC9tGvWUqt57G3VuAiE9g7gCY5BjBBq2b5
Zz3WnxdflPiMYo3N1+8X7wgFCpANd1ukaBZJVmO0LjSy4f/0wWGRgjjmIK9BsnGqKWxDx2hpYcpt
45oWtGK9aDlVAerp10lFn/yDL3VSxONLIXHl3WJzTBHvFbVN1L1uRFont5iFOtQLzRMao2cnJA9R
y/IzwK0/T0H/9hkuhZHfnyHVSbZJYLlQvL7qzOEbTAYgLnJJzRF+wdaIh+WWP2bwf3uV5WG8ugqN
cOrrKifP03QAoEB47etUbg1S5z1DUc7JSjxOtOn9EUqp9/5De+suIgX559VOhgbChrAORSZJER80
kD3gxXpW7Ip4aq90idZs0vTb+5c8VU6+PLmlwo6Yl2ORdTqVTVFKSvjAa4ei1zyi9s/uQ1UGewvw
1Y7crXQla7aIk+PXmdl+tzrVOVTC2MmwWfKp3X4tKRZ5zWBXf4+joexJS+dEEnT17YxUnNMAUIoU
nNT7n/uF0HjyZBApAG+0qJshAVzGxy/ThdMSZld2vEbxIOmMmsoA2wfcYr9WFCKd41ar/Qru6crg
7q11Ana+qDMgE6k51aVNuJEfYsk9agTIfvAuiDeGJpA47QUML3jLTz5a4mZWOous245dtOCdwQ01
0ejXjoU+sQ7bT2NsQJ0YLLbzxGcXBxSzzXmLrYFj0EgjtafNTOcX7uxUqNRHK4jrhaMCWw2ns1Dq
zSWhysoeHQFRCf2SaGeLyq+7xr2XQ6zcd70D4t0ALdSYir2h0hx7vdE4a7gZhy5tyF5QMul3JPyS
jUfB20w/ycEhoNycsM0bc7qBPU8EutIdS9cGq8ShzJvMDEoHXYBzNZrUB6Wp+21SECwIF/g5nYyb
zulS3JAhOUJW1B35zcXm/af++gVx0JsbCGGWhsir5toIDVKKYXnoLem7qaTP6Kik2Y93eIGrtZS5
9sevJFcUTNaCqvwy3/w+zPC39o47px0gqGCvtXAkOJi6BZwBoyAXx7Ue3/+GrxdcerbMNpQhADYi
eP/9em3o9gXPptsmU1aRlLGchMqB0hN+l9X7l3o9TOmtUemgZeuifTuV0IZS9MmA63zrOr0g6azW
9uUgP9JlvXkVet1sUwzKJqdiqZw6YN7hxt4qnEQaorhdZSfr0Ll6/8tobAhPZmq+DRIzh90iETOn
QhSYJQs5zm23I5zGFbFmycYac5zpLUYIM2htthQMfESY4aFxHho93CIFjz+alihIvfoYbGFQvyOz
0175k2usQjPyjXZrEpq4RleXbYIh6TbmQGCDb5izuSd2yV03avmUlYN9g7ADcLRQ+wtc8MZBpGXw
wRBeimSvPxPaTSR4iBxeOV5CU1FQYRvttghlsVcbsXZVOWCf6OrLoMVmH9my+ow/X4HTokxHWRFM
YMVoLwE7EARRZE8ZR9pLCJCreR6+kIOm+3XcVbdTIWOv6mKxE2E0HIopuyRW8aPNxdtfgLocVTFC
PZfQjt/m+kBr3HyCdr6F3n8TNna1kYMZfoqYxfyqtpNV0GoqhHWrY8Vq8sMUzV+d2L5rG8vdExON
R81pevIeSveasIXyzjHnJ0hVxcFwInczVOG0GlIEyEbSgSCP64/8wKdGWlZZQmd/+QYn0wi2ez5w
ObXbifLNIZjd4tCJsaBeoK66uGGS5zjqAR3YE6tOEAHBHh+MAuPNUYBYgOaAg8T79HV3JuaSSch2
Ibx0xItnjvjGturKNml7Z676vcz68QHhaPR3C01H9iEIbz2iZhLhGw3bja6SCtKgeeA4rQHpsXVZ
+REX3I4iSXwzCbWnqUBt2QT2rW2ka6EmJSAQ96FyEmzKvVDPYQkunfXyq92rt9bEhUJTk341kHf/
wTL8euvmWJwGTexQJMi8UsIJnFlpkDAh4Nh/KIj36ZNspcygM8oZ4MH7088b0zZZM4KTJ9Ja9oon
J4o2S60CyFe7rcLiGRZDwKpNIq45zu4HV1p+0+/7Hr4WAiLad0Rjq6cb+zoIZWUHgpHUhHepZoQP
SYabEy0CpwkxpYSyqpbiHAJL+6hB/cbqawH3xp1gLE6s065OF8a1HiQqOkx7+hx0ztVo1zfUsZ4z
u/vGkdf6YIE67Vcubw1FK7pSGtZAgoBO3hoXtzKWJYYsx/DiRhrseyYyLaYi6n2jn5/UgK5hnI2r
cKrY3JgQ9Po2bMj2/Ug99OZgoqvGykIviFSh32egWHYAB4HAbgenhCpVkZlgUlLzlLgMCX9Jnt8f
Tm8smoSlLQYJypILe/v3y1luki7wWx7y1KC0qYCUztKJPjgjvnl/F18xI4nbuzQufptXgYrghDRR
YXFGhorWjxFZxokLydZR9kMLVCvsTSJFJhB/Q0CsCtWAbD32ytmM9eCD9/X1odyxFucJh3IC2V8Z
GAfqwuQKovI1+k4FSmqHm7YB49ZP8HZzTfErSIDbyO6IQEil+sFrdSpfexlr7IYWuzWdIXjZv98L
cCWBbtDi3k6aGX2r7GaJBWrC7tgi7cm9wSpRW5eSXwAr3qV22ls13RXakanu5bUdoUxWpuGij1DK
eHrXSVKBQtF+f39kvDHR4BSz6F2pSFLtU0V9pDgxKkWr3gLqaTYSgcXaBIlKSpGIP7glb1wKEZsJ
Q5RelPOKykGsUVvVjV1vuznIn02wAddzsVA3FUv9H3wt9qA43IHyo3Q/ndWqopq7yqH/QAB5c42S
1dqUkx2cJU1HFfGfhcarHzPlrxWtNyYxrkRZhC0i0p/Tc6M+k+pZSq4UG3CLArCct3lY66BS2xk8
Zw5EuIymDxbfN28l52sYDDDJaMD/PrgACBcEz4l6O+mIjHIBmCtOcqJjVP0jay5tSn7ZyQrBTkOl
+07/HcH0yUh2UhPb8awxRMxGrTfE3HSNH0fmMK9QKheZbzWtvrLYk2d+bfSDsuHkKMc1fQ8jJ39b
8HLFBjXGfUC39V4HdBYRcpM6clVldAxI6ayjrwTSKhcp4Il2A24xTLyWTCs4qXwlw196TWQr92LQ
NoOhGtOZUGDLQYmzgcvSGUm8kD7FnSX1WVtl5ijoYWn5aK3JR4/0R5dQxvzJSiiWhF7FCSY6G6OG
PK0mTpvoUwtwHPl9QXUNsJKWkxamVtohn8cRtrJM+/YSjbJ0LsxOTsG1RSpiseHfFTIDh6aF7ixN
Ny1WyJjN8AK28ZIuS2RSsqE3ld0ScWCRaFoomEmatAi8KWz0BmdVfJ+3SJa9UZplsifKNax8R5Zl
upnSeAphRE5Fc570HCdjH9rzkG3bdqC5OfZiAvbXI4o6o80aqNQdckCcVS6WzVVMm/qrjcwL3UDQ
jf7smGVzW4lYIfG6a4E5DYHd3xax2XSg7GrXvlHLnDAWOfWh3LOJHTe1M7rxxiQ+t/Lo/syzjzES
QkXDErXOgqX8B8rJRa7eCudTEtWZP2Z5afitGfUakd6VgP8sr6nzbuAeVg9BpWePmeKoN11BkzbI
k3GnTAkm7No9ymzp5rWbMbKLG1ilXm9G4Tqdi3irmymNHDclzk72B6OfBl8n4TpJYS4KSaMFE52x
yQ3jO7aEYd0XU8tnaOyt1Q7q2oXHvDXdufTYMc9eUkBUaMmH/WZDBVyZErhoYfdf59oSu94YZ68n
wxa71j2mTbqKVn0l3LxZa2oRX6HnmH1SkbQzJ8+iC2PgeXBaAK0WB/cjuTxboWjXcUxXi1SwAFud
mQJjTyWbihasOavEqoV9cZ1m477uTGCjGIT5R3pMqS6Ng9kc0nHUV7MKSGMk0ctLoqBHyE9k+4Cc
K+bJXtEDvsmVaFxrA4D3eW6I6VZAcgU6DcGZretNEGbVFyzK6nkR2UTMd3QjR7Vrni1Yfr7S9dUK
HmO2tctS7BsgkJ5dBCOugljftxPhQBQpDro2bmJRaZtUTI+5KuvHIg52tjBvYzk9ijEgmUh1KdTJ
4DG3lLDhDcydfS9tkokVoJmzUO6Q5ASHNjDilRWWzlpNTIXngJXKTOjaRZwbbuJG6a+AXzg3rSTL
fDDa8w7iHwnWS9q6Ujy19VDtFkH7Lm7zfFfkTv9stvDOpnigE7hK+xhUN6bLuphhjrHTbMJgXcZu
d5eWTjR7OoPnIYfDMa7smnMEiymTRBLK4XPFvb8EDhFTHiFm2Um1vSrDaa2UQCgtbXbO+EO5Hnkh
4OLrYmrPnWkIh/YzZHa7rb1JD4jxW82t3nxWNGOjJhCJPUXnM29tRS//Hu05rXZGCiN4lTuN3XtT
qdnOuaJYXeKlttMQAjb1QjlQnlVbirR1vGsa7pTXpQVJBbBl7yKq+lc6/Ji7AKtEvB8Sq1kLN64v
tUF3NoQrDTPseYpxYOHUb5YasJ+kvluhtlCzs4pF9u+OsCVSA6ew9JNBxMb5OLaIVPs0eHYp7kty
4y264QhG1dU8OeMn+kz5M5h9i4DCvNW+FHBDVxzRxNEt9Opz7EK6aDE1bDt2LHcOkfef+5bfMykZ
kRWdXh/mkvN0PMIF0E2jfaAKRxskaSPS4XrJSIgMt36MAHP9XVdmuklHpX60az3eJUilsr0xdiTB
TWr7gOpp4nxYDgAzA5F3Kzm3vByZTjJWqpq46y0LeAwbrr2sRbqyKSGvOZW6zSbl3IQVsSoX1lMc
9vd1MITz2hGx5nhAZqBLlzDXXT+nNbiH3YrqdGAeOcDXjG4RniHzsBup0zeH8Hhf4ECW2GdTNzoL
9ZmPaqX9fY8xeLgIgyA8xg66lFKt5ouyc5xzWI/8VqOKt6YaW7d9p4vZYydSHywsuMdkaKsvlO70
NYUzAfeKV3UNU2fezJBWMYmNYIfISAmPKLdJyahEJI68RDUvFU+XInx9SJG4AeiNqm9NHzbX5txo
d23M/Y6TdNrOwHi3TsRNVRpzOlMYmteVaKpvYjlh+oU1V/0qrZN4y52Nd4I4BqY9CVm5MetDpSXu
+dy31beO7IHHHgzwerYJyig1mHKI4yJuaw0l8xAuyETpdu13d2jF0ZxrBZV86YbHETkdPFErz6fv
aHVMYj8qfTDQzxgDFpJzwDP6kkq3SPAjp4ZsWkRJwQwlgxbItardVdokjrEog0+VFYWXFt6aL1Zo
patuiVAHSYq3lzxUNpFCGvo67Jz6MOE7XIWK7M+WJPEdpIfx04KZ/wJEOIb9wU9XKtxwCascKYEj
2IEXqNjxttXZvkmDPPA6lyLO6gWZHuUd/0MAHwpBwpB1q2SuSunNvOeUsYoW8AtFa8fu2+8g54Qf
BBNxb023jHIJPZWeiy5u4zzq782yI3F4KPmQmVDTG6drqq9GElm3ijvXMGCLITpOVk6USYu68RHn
6XjlWK28V6sxvYmXx01Wo3MuEi24qc2eC6XKtHFtmzQ3NhnR0Wy5a04STeTTKdOzOoPAUUYTNxJF
++BGzxNzX6tRAW9o4DeWc3rDln38hMmo/T4Pvakc5oaS+FoBE/5sV5T5fKyGyGGot7R4fMlbLnxL
AXPLTD7nig+4M7gxI45cHoQfAN95T04j352RNCt1w9RrmYw05qzomKVJqfk5rv0rADYUcWHb8azV
1okItTBKp/DdtnsuHYUzU6/miV/nQ/2slIl2b4bVsEKIpT1ZfSKlz6tXXzNbzM+lnlQEPusFYPMm
EfJJdyQujKC3GftVxW2xWMnbrTqQ1OlZbHlJV8iUG3j8zGa21T+NlVNfdwFMUImP67Lrp+rzSNr0
tdY54TGwoGHDxnRWcesYe+Yxl8A+h/e7UMLuoY7jQr1uFKdljge3K/blVHLzHMO+4EwcbIB/EliI
lsCmbtohg68Dw/kyI3y6DJBabftsIbVYmO9rls1zozFTYLF2GF9BtK820HjaT03VBwRqRs9dWPJX
bVVVq6CvjG/CDcXGrLLZr8ypXOnGWPiiN6ytxv3y6GiaK7QzvIeo0KcbLW/GKzYhA3mVSXCvZ6Hp
Z0p5i/r0oreZEkdVJZ6xawA/Sze5JMT1QGhBf0hyYlcALVhHdci1y8jOmTeMmfa6GisXwF+qYzGJ
4NYK9HLvjjFkd2T/s6cVNBuJ5lDxMHaHfpqyVcy7eaGGQ3NehHZxCKNi8tjqswUEi+JRQv0Kbhwg
n12MN2nZG9/7zDzUsaoxpTn8w2jrdWFpSxyheTYStvXAflv1JiDy39xh6TOV3Saisryvg9KmWxax
Ie2TcnpwxiG8UYto2BDXs7PKrF65JBuGHr6fnTPMX6n/5Z/T3J5Jwyy5Sbpihkz0nHB8e5pMMg/T
tN2nimp4faCoxzTHdtdKiZMhkBDLgK5e8webonyg3EmiiJjq3PBGtlxEisC+kiocVwrTk8eh1PxK
cIJ1b6Gu3MWxfY8WKt9SLo3YB7KV8/IYsH0ZD9FF7FC4KTV9T5aC9i1Sg2HTO4q67XRtXjmxJA+o
52UkDabzhpRSYThN1hmbCxIITLEFm1tueJ2YgMuE02mI1nPrZq773KdSfyCuV7t0c3dGtZCbd1U0
Jv7IHnZDtMjy1drsHneDfQ0/t92gABzrjc2+0Gu6Jlxj7q6eZlpNul+FXXxZJwyDuMjCmGSJomJa
Q6vmmXnS4tgj2YkGAji3TvclSkWfLLHkazKN6SHEoNmlNSmuwlTOyykZr2cclF1MnDWv4iY2ZsJB
6bGxIbPlZW4KcNRpyTbD7Deg8Qk+qaCr3DhqM6/S3HDOWtLoEWxG60gAt4PiLo55RVIpLh0XqWqR
zftpKvsLS8AlY4+mpLxwVnGowjE5ZokRlV6dzHiVmqbgWAomkteIHlp/4QZd8pjrprVFBVyw5Iwl
K9a85HLImHwJNzDq84liNqc6u49Tj/AmjBhDrN6AVzw05GDsgn4JJG7TC5TiJWR1wo9bs8xojg6d
Vwxth8g8mQguSXbaqLiPLj1Tzjlfm7JY/Kti9usKN01i43Hy+r7THseJeJRSt79ps/UUNGX9hR1r
9gUQdcmk1Sqf7Exg3+5luO5smV9PFjuWbGo0mt5uN/sh0bkEmKrjrtfzPj4oRjmYq95WW3tnp7An
mDSs8qgMIfm1xWSXR8o3yPx0JwlL2gBQBhmjpDXnOdJNvYYiiioQ0Ws8MYEm0dB9z1pd/Va0SfSd
AKG58nWFX1ijAjgIgHu3+GWc4bFhx8Nziznk4C7NWCUUy9hnFYkzsztWn1ktqZ3NmaZLiv78pzKI
9Tv2x5xMyXo1D2E6tt9zAuO/t7KliNBOMn9OzYKqQjt3wRe1TbRvadSw0mMVHa/aegy+6GnDIdyE
RO36JDS03xVRKbmnI/+313MqitusHpkY2ohwYZJ+SVvYmO5ARQNDAMMj0iUbnLLIytvIkilJx2EZ
fMHvzs+41Zg1KztxUwFlUmUYYQ/rUtSLfMp1IpBLrQpUWjaHmJGLJrFZtGfxLDrOjWrRa2CoiZEK
N2xe+c2z4ozl3hwoP64i052ULdxitgAdHVJUoWPunifRkmtgobUlMiGweErKzFJHwpYMvvRNH0VY
GWJUykEo8mddSq4qa2PSVgOknS8/bqbolVB60Nu02AfAiDLN1uax9DhPlFtQwKFvgABHGvxSFDCI
dLgV6MeKbRYnlHtQFsQcMNMRPI9GFeio12LUNp2YxdnUdOWtGFBU8Ajpt/oD0PiQ91hQD8HenJIO
h4qh3+b466ILt+/6596iNupJXVTRBVz+6C6den1byKJ4yDXXvk5ttw78qnLUuyGq2gmrlakFR5OU
QPR1vcrwYFfOp46LgIdHoElBrMgABc7nmfDuUvuPphV1Ge5ir3T8/3Oht99jTi8xGAl2xFPbt09x
Qu7t1pVNTQPDzeNkq6axPvoZCmD2uzzOeVdQ/zsMMUHaHuOQHR0ZTwCXVKuhiAKvNQMvWcei4VWH
6MLPKqxffi6X4IMC8Aex6fM4Z0dA6ETOL1vIzC5Ib8vQBn7SYFat66xUD/SkQQPn0rjOQ2c8R8sU
389zNHwadPKOXuqd/6tB/UiDiseDyug/S8OvTFbnpYzb+GtB/fhfVhGsH8tP/UOF6vy1WJDJiwMo
gwTEopT602blmhiwbAdRCF0LGjVLb+WnzcogDBePv4pbhM0hjTpK0P9QofILcUPhK0RKAvHP1f5E
hbrIWX+t9ILWoRG3yFBtzF5AJk/6N5RTB4k5pNmLIqBwlCSKdqNGxPo4fVxtyjpx0PxVtvqtVezg
zmYDvJ/yIjgoTUyZp9F7385sAqRUq9imL15N+jvkVjupcuf8X/bOozluJE3DvwgT8OZaQHlWkSwa
ibogSBl4l0ggAfz6fcCZiZ3WzHbH3PeiiI6WyqASyPxe21Z95HEIy7aNLoPQSGntMmpt+JkLk84H
arZfbbOT28/iqiSt4guDeTpFtemN0RprH2JsEGovq7XJt6vcp6Eepv8umoorAHdlroEDayorJNYf
gfV8htdvxrY9TsKYHtyYKqlkHoIQ/mX9Xnzuf1ki/4E9+A3I/3y/AMDahqlApPM7z4tGXJ+SomiP
ShOIoZKSxgaFOTaGevzzd/qNp1jfCTIMaAkGEEDh3+SwA3BWzz565BFLgVfOoSKYHW3vW3H2NJql
vZ/TPL79+Zv+h69HANynqA6NMVKB3y4ndISq6r48Dm5KMo7GAWgNxPAcdss1+PW/fzei2WDbMAm5
SFX/+G5J4KusrnLmYV05xaUW4CiTKwwFvBw8//l7/a7AWK8n6ZC8CdmXwepr/uObkY9cplWhZ8cu
nUortFLOxxHeW8IA8JgDAKfT/SAG4071xXhYoLTbbdZjC/rzz/HvVxjdMZlRNjmM/Pk70VUaPXrt
wcqPHXm3aTT1M10pIFHPgbt6L/78zf59DTk6cV9Ir5BGkef0G2stUB9ZUrj5sTWW5bHxRR9JjTu4
TdsiPc6fXVdeTYPSX7zvf/qSZKoAhLkuvnT9t+dSkeScelw2zpoaixY3VfCsqJFnfM2G/L97L3rK
eX2kNToPVewCv/N5dqYpY0yD7JgZXUKlyuwVm1YX6CRnZb38+fX87Xn7+V5EcHEpoV9tSMg/rqG8
kq4mNNYQVZPKiJrYq05lZo1/ZcD/jQr/+/sQLQbR+7lczT++D5niKJeaKTvGOhq9aFI5X8qeaxN0
xHKe0ixDFTxxFsO9Ldo83upVkl7+/Lv+tnbWz0BnPA86gwBFFCe/rZ1xNoqscySfAUlF1BpjRzb4
oiWX2JqrU0MjZAQXNv/F8/zzEv4Lebm+LUHbfHHy/tlDf5ckjIk7NkvsZceUKoEvInerEye7+Yqt
LN0Lq63prtFof/uM5vJCitzn8ajcevphuGUn8DcG1amI6/iQ6FpFN3DMH8SEP/751flPn9PR2dsh
WfGboJP6409UOFasFk/TDgTuuh/zPNgiHLsy4CcqXWJia7BLbzPnmufBTqjioo+U+W2sGhnpUDT2
OZBBTJK4b10Dze29nTumTU6BVOCN+z//rP++atdYjVWRjPIL6cBvHxXoQjY9JVPHKqDeLyw4chZh
3fdy++fv89tdz09HZvjqSUEBxZ+/742ZBl8Qa32GirRZHoNsnSPqonHOZW87T3/+Xr8/zj/fzMNe
zu7oBAgbf/tSs987vU0s5bFrBHyCH4+RTlUxYcNesYvNNgnJxJrPBrAOPdN1sqerUP7FhSU1fL0T
/7hcUbWSHQMLzw+NK+ePy6AUrWZyZ0C0DUrMR680eZjKAMvaEZ3W8ogpVP9wUiA6dEyfs0oKbp7B
Yvsbt9Kdc4/u5BQMw/xAxxU9gj1VRAKpvRyy0Cyq5VKma6cgyqvbUlrxr5EW4FfS7pbLUgqwrqAT
7pPXgcSQV+KcR6HzwO0rZd6coXCfXIz4B4lx+S6t7XmI9DZbo5/pJZyTGEyzREp1XwmivMp41j8W
JtFLT3j4sgmmOv4FuuK0p5oQtGVTj21MEYFh99hnAck3lrem52lUEqJM70z7PQ1i4ztmI+tFWRb9
hlP8iW7Ru/KrHKWtokpOVrrtQbovicWdbTs8WjAbZh8DIRs0ZybOr4TobTOs6bvWcHXofkJKXpAM
Ox17wl7Z1O6RUwFQ4HuDua3zznvzOwUbSSYQ6427P4GZagLevm2F9ugTfVUAVQ/e20IVYTSRMnPx
1n/bO9TMJDNhmdsuU73aeGtNKDEc84V9pnztupkq2/Xy0iEpt2ad6o+tRTvUCQlpmR5jI3Gtkwnl
dClo+aJ4YklzGLzPp9VgzGchlzXBHhjoW90UrMhGn5CplsTfkubfcu1mx8/6UOh6+mxPmf1loMSX
9FHUIg9WQWkw+TO8jkozJmfZJlHfeZRywuLWlDWIOdkHC9Xim9W38pQnFpblehRkXJtc2wrR/0dJ
6e7OEI39njudVm64aQBmKExfHh2lTTLEDDA9kHU43WezPaa0DhvZt5I08uO0GOCHs25D+K/rsFJN
fPKHXNHelYLYRctkcIAxqmbZ1WPJWvIquVwSBTewiRm95o3sabetHE3Xw6XinDOkfTuHOV+A6kTq
QOl5Y4FtdQxl7yn9P4dm8lm9TmFPDyJOJwo+UiYG12m0ZzctuGCf1ZuJVtKD5ROCs2hIKyhYvIe4
7HaSPMlDopZmS7e1A6/ZiMdEptlR90V9hgW2w6wqobbNXr8YFo21Q6e7dA458XMiPXQpQ/HeuXVx
mXk3KCHHu68Wb1/QRRx2MO57PcutNx88eoM+d683s9xgQrAiXZsWSp4xBRmQdLtganADirosQq6q
+Rpk432W1PMpN4IdPXPWjvCg5kTKAMIDjfK+olLBpqv4WmWBEC8tCsx8mNQw9tvQWo79JrzeuiRV
di8mueKGcONYcmABCHvZOV324sZ0ftDKap6JBwp1kKywlbXa40zUw2JBC5ouuhsFLaKKLEhvfTp/
BK353uK43uZaharStesVNzOPmu5/BSGCYB+ttgzniZC/eGjNb5Vlnxasf5vRzK6puxp2bfd5HONz
U3vJV9mayzYFmjvByvIAttczUmXOVzezrItcepiZrOxP2gjni4LwjlLA2UeuUuVeH4CgdGbS/6SO
vj3QrJwPuHfHGM4+sfKT0dh06MZa4t0NTskHakobmw/eveXFWWxrN6mSnGY5msFZGkZ3z0HJTiNF
IGZUeHoJFTMnL4Opq6e5QXm9afoW5r8dl/lC8KK1XRtldnYh6TEgWeGIv3o6psTi8qacoqkl1G84
yNXNU/O8tZZh2K77j0OvdjtiQ2m76qGX3hJ63Gnl0dbI2UbJQEe8mDmLIJ1nL6zdPkRAmPEoqtUm
sekv3XhJ4B3anNFnYP0ROT/XO5BSez/A67WhIIfqvtflq1diiDRUNl5tyhbyMCmx80fSLex8Bfyr
swbPs6vzwnnQUY7uXG9Ivsg8UWcLjkNmsTrlatCJcvBV8M3Kpz7eOOBkSGZ5Th7rQKQnq+PcvjFx
Ah0WqhHbDWV9Mo+8UnsEcPa21Sy+1o3vQErI8W2wa/+XJJoTuLs2zGezcrwvVN4Gy15HuhTOgwKo
bAbOY/XUHdplCa5IBtxHUfZzSFlri7al8w5M0MEhmAxwstYYxM+WbKZtq/L51Enr4tEjDXIvVElb
l3GHuI7wiKT2ECGXwWMZdxATsRVbDP95agNTQKdrmQb6IMvgxI8aPE3OgPQtjWkLrrXR/j4tev/o
SQ3UoKv7yG86M/JdloCb1+2Gnk1nrzyt3Lm+HLdUMdovxdw3DyT/U28fG/kxzjvzwhXMIouyxW6M
jf3oOCzsoL64wAdhXAXmQ4I+9OCgYLkLkqTfCJpvn2KnM+AsVLMvAdJ3JXTi+yD5SjxounDsVWaF
pF+LbENPKbXsY22W0Aq0cCeEIr7W+mRdB91v7nViHrZIIBp30/YQIdsZ77yNqnAs9yV2+zf0AoA4
TZecJ83xCU8gAeNIYMD8UzKO30lLDY/Q3ZO/sVoC80KtqNnTgcYRGTSjc2Vib/eQah4DgNGcSoO+
djnK9qLyqnxoXUfe+0QsHKwOYjXMAv9QTYs4Kr/WNlTHoMQBnr/kA8EVdjJWH0Xdee6Wvq7ui504
yBLdnPAGp8rAfr22ORKbCpaUl+LVQ2NR8dJbgZmmDAMH2jfs42V811ub7AHOmFQ0tcR+sbmSokGH
Nvh8vgxn5AkZiRL5ll882xaV+V1pQRtlWEBoKA6sflvTmnjxgqH58MjzpqEZ04cfsAd2NLfu0QTE
ke0X8sHQx/4jp//6lHdEjpU8BESB0xtpX1c4L1IfqJ3+jn/LtzdA9lP6K0UlHcqsL4HobVkzJknt
V+emlAw7rXnNlDO8aLQqf9gi89+SIRA12duBViL1WnyCE5yZAu8KlLsiINS15xN1jwGaQnf8Mksj
u+pF1UWaTwDiJu/AoTN48ZBTVHKdzdkjELYD1TC7+Og05WTxqeR0sOtcv9gqK6OSmicUiOY8V2E5
DGiZeTil1Avk3XQwYiVPhqjaIZJUDfA4m5fkybcoMw6RZg5HJ5jYRgzQIdZlGfD06RftOcM1Qv9y
w+/GprC39DWNfsmoPmY2YsJIy6jWKq6C8LNvtNiylEGU9EvqtWaNfURMB0LZ49cZ5/67ZrbaL9Md
1F3sz8mzU5OEYjS87GRPwYtR0ydtDo74Frd2xnFSX+NtshcOxmTvxq6O57i7udZrklBfOi88XjEq
sqiqV93BQ6n7GibWibBnr15C3fN39gLNK2pJiWahV0g6U+BOZDlw30i8fGZs2B7M37DiH6jBUoR4
zMlUwMiGrTKh3UIzSSBRP7GSBntmeTvshBnsCqL9wqJyT2ZfOaFBjRIFoAOVsAFGAXKiIi9mOev5
ZJxnB954Md6XlhdOm8HfkzZfbBDelHtbZtNT55ppCEGVXPJ6/KW1ENjdUtUbdxzNUwawi500nU6Z
IP060IEHzGl1Kbdi2EMp6x+FNIINMz67Dgehkz009rZH0oEKVvZ3upzyu8KY9oVLzobFgSsk79qN
pJpICNKNTWpP7sER9H/r1egzmrRRiQuBDaKJHyaj1zeyzCmZlv1PKbRm266RtoZLxkbVBd/EDAUs
yPs4yxbsYKEdEPnU4wAZmrn2rolT8jcGilKr/lRp3ZuqlvuhiE+ycV9aEV945AIYlZkkwmT5lXfJ
K47JmwdP1XKaDuu8fA/0TO2XApDSk8EHcoU+XAQ5R4FmOC9NmYmt3pgfU2BwsNISHvKpeSxdasFJ
3yEzp0VU7NFhnLjfqzHAbVmBam8cjYkgUcPwZbGW79OYHd0cPVnnlZkK52BOvug0SJEuL3ya7VF4
bGb6nLMms/bGsh07+p7HqT8MMr1zuhfdH4fnzkehn/YZrqgkPXgogkPMs8NXzcSTO6lRHkZmmLth
ENpBTPl6m8/6ybEy76uLpmifVR2cYZ8qccw6F3hU5es44QXptG8UIU16JuiQh5Bb7iTyAbFLq+lG
ZFXwgzSMWTtpbQmgQ+Ja7+t7c0TOdZZ+tTandOk4PZSmWF/P7Ir8fQZ0VgAXRiyPCUmPwc5TRSs2
oJo2DdZ6Xho7o09g2QvOQwfPGjztKgfpZVGP4qejnRjQFC0vI2cRUJ6N5PfNT5At9rHLDci7QjEQ
P8gggpMKItZcg6uweFTMpw2PF3CmldOYmyF++6zei7WOGWOt4cmzZUKqMDICd/F80WyHKTnzaPWb
O1e/5pqTjVtJM+sj1b88lmictsLaWKcTTMLjz3wx1X3uzsadbhTLDlFccUoLFb8llQbInRDIdTN6
R6LUE0wiyTLqH02jXOci03EdeQPZzGHqtP0Xii85OpR4IfatYYkjZ3temkwljdwrBvTImZNlh4WD
+Uq58ptbovfPxOofsdP2wUEGXBhjfaxJ6gkXtvyjWdCqlvVWfLJSB1CgZ8j3Bw+MYGVqPt9vbG1t
OzeuOMauBWdTlOOe5I7q6+dfCfzKvOkuY38Dab33HGc5mFbRvveVZAabhAlK4FvqXi0cezSGTbie
pXafgoKLiUfdoZRddrtPoLgtJ2iUiezbAcM4HedZi6s+Q8WvBXzEKlXFyV1kvXcrp//SZJIvAH9c
0eg8LY89wMsDsmzjK+Qov3pdEB4Zq0kchVOjZZpWyaSW6vTVD5Q0tXgUEDHxvSBx4+fWYezrxrRt
QoeQsT1HNWb7YShRtCKAVfS3L6AigJc8DAYUDrEugqixRwcBUgzjzfrXF+0uaJKWvDEtg+rNQRT9
5RwIzA9kUgQSSKaLJY6FZGl2siAD4a7spH51DIUbOl9gyBYH8CqmA+pz3WlZvezoFtI4/hMGWwoC
UVPZo7cdJ239fGkb/9Jq0LWNxpj1iIuba1IOsGwG/8lvNV0bb+SyAVKGtoHmlGb3et+sUFw/kNPl
zbG6/0zbbZps2bk2K0DaOq8djOsLlrn7lJiEqH6GyrRlA57vtaQT156O5pt/UtSISbx69KO2kVwt
w51YsEQVzJeRF9rOiwicqFMa4ayGY+eozAp8GT3rPtU4XhseOGv0CTwZmhn/WnCznMec1WQtvGg+
ac07UGJtRWzn44s0J+OOgKr4NKI2fI9TfXqY45RbR0u5hW1rgJtUMj7FrdG8F0Q9HoNu0sgY6MdS
p2eyjI0bwwHfsMapPqBrSApOwGtlZFBn5h1zi/gig/XyVnpZnMh7Wi4j0WQ37CuYSNYb1uyL9EdF
ZN5752e89TT046lElH4kOZoFie+jf19WFxky30fZ8e8CfCRnHr4fg9OPIdFTjB6y/Y6gNAjJhPH3
/Sjik07ny17KmJt94g6MhzkAsaiDvRSj3CaNO18sIPBLW9E0IRQl8DTyLMa5TEzjvrbwkDgk2uKX
YfJxoprH4R4PFOAHtKgfOesqUC3QnNOuhiBselgHfMlMqKggO7lowT/WuMt3qEitCeFiuacb4cRR
w3S6G0jpeAtsrlTiJtrzwkDwy4tbvnAg1zUodIzE5ELEpywxkUb4FoXVmoce0vM9xj7fTcefvsuc
HDJgTF/7Jpu+kXYAC9VzIBdAqZQNpBwr2BnbvLsz+rG+IgcanjNd+T/aEedn1kzBCWtkOVMcys5k
ZxQRzI43J5ugZgWMaDvectdZg/WFJeLII09ijMo2a+a/w8//L3T4K6GDqa8E2/8tdCDiUyR/TMQ0
/v5v/ilz0P9GSCO5Wd7aHokCFhT7HzIH3/mbC11qYjZ0P4OZ+F//lDmA//9D1mDpfyPZwSZUiywW
og/M/0bVgBrid1DdC4jaDNBPwe6bjrsSDf8S7RJQMe3HjV8eLD95U0U6gSQiuMIN/ZUI4ycxaod6
Nbj4lfGVkntjN3jzrscDI1czDPJl82ipaj72q1Wm5nF+5H4q92LW28hbLTVA7eLXHBP31KyGm2a1
3mirCQfvvH7TPo05q0XHKpljWj/LdrFWT9sh8W75aulRSxatd+q5VpwJMUes2viOLl3NNKN5tQXh
3gEXqO7nnkj4drUO5XiIxGomcgAno8ZTXmjMang2M06DyWo/AuYFC8ORpFZrUi+TLwQBZpy2sS15
q4FJrlamfDU16au9yXB7XCWr5QnN8tbGAzXghRpWUxSnIdxc+KQa0v5A8UYVidVEla12qmI1Vlmr
xaotO7SQq+1KrAYstVqxlI0dpMSdJVeblr0atigrtTeoN9/NETMXfqQTkrhqV2U4svLV8sUxINnC
lG2ItqxvFb4wiT8MO8l9vBrGBo0Zs7UwH01eY9yAHcuvHFPbL5CbuypQj1SKVbcCDvsuK30xbHKs
+wCwQ3kRtIqrremPyKnqrvg6II1/JJHAPlq9JkOL4EnA2GQUT52l0ZeCVuZsF/OCSbdyBGWNboe8
qs2uoinV1zhAFwYDGbxOlVWAATb0sroN9p4U4mDbqwIxN8EIj57ijFFTnIrZxxydg7T89s3LcqR4
Oe3Pr0B5ztkpOQzpZmlc7fpT2miUOAHZZMQdrhh24MwyuHiwOoxSA0aJ3mzrk+hj8kuXRq9PnbYg
x+382us2GQO6tjEIuLzqWJjOM87Onam8/JtnIqSMpjipt5hj49fcRKuICqTaTlXWPBlFY1wttvmz
vUrd0PXm39o2ZtsJDA9tXgb4u6tyqtoljqqH2SHscSA/sWbusadtj0Zqv6hKHCypiBHgAD2j3vHt
9063ytcZP8+HGDzrqFnWsM79kqsqGv7OOjhwAbUQB14GX0QWwzOmGNKMJC/pmcNKN9XJ/GDSTfvq
DDEx7ey2fPluTuabV67nmgpO5EZQHlLaxnGL0Jr5HVq/5AUNktK6LUnPYFtjNUeTrNq3lPtvn7k4
iMl6YiuLJzQaawYpgf1gBNe5wxGREf68Nwar/elMQDvx0LT3n58sJ4bM342DwcuX9Eo/JkuKF8IR
jhsy//qP9rR6gDRZ/SpXRWrt1MNzn9sqZK8HMsnWL/6pyMesLl+8qeIvEkdrHp2Rh0hEHtkMKNeT
i6Ts/NvnSsvh0KmqJdeHGWRmhskmRT+2HTT3qqWmdIMKFTMXTpJXwDfzi6pXw6asbO9ROIl9ZCKa
bgbi1UgI5NdmMng2+e38qAMA7Emr1vAHM1aAiaqSP6SXZtdab9x7lG3zuSO29xbrOZGhnVZtU1Zk
seE0En8LTAxByqlSjl7xxAuNPu/o0YK4K5NUe2oW4p0WF3lvlyA7b0oZbD9/rUpVzVOWzD1t0BDt
EqB1pJIj58rNnu3cUZcAaUG5QjqibOHlB8XZyysnVj142waz65sv7Dk0O1rv+3y59nV6Hbv5ASri
eewQJY9O863OsO5UZHQG/sWUAwaG5CElSndTyvRQ5eKXo4Iz+Cc2MaS/iM5uU28hk073hPC+JqJ3
I0ef/DsXJyMuOWdb9BrnmLkJfbNubpJ9DH7FIkDOyAz3hszzpTdy4+qOPMMBcZLI9Vryf6nJhTaa
r9kURGrKI/qpT1btxQ+G1BDETWa+85sEWyoNkenebYp843Na385tgXsEA/1hHMs2lH7Rpcxcxo+a
bjIo458MdM25S7P2DHQJMmlWxtEyne/CkIfadx6RM5VhMQ4WAtwkfgO/+Npr/vd5IFOP+a3alSOA
djXXJJ5V1hzhEEAvb66zYuu6zdPAeBSOab78qEYHXSpG4zVgYdfK6akG/DgFXrEn8CYNmRP5gTPX
2E3dEG9yNReEVxov7ow6GXXusZjmChbNtA6Kh3Ck+0O7neoi3ujBcMJr3O60pnnr9AFrdN3od3Oh
eyfBwsem6eqRw/FYN6ou1Co6lI35lzW3tzbzvZ+ZidnHVp3+zcOdFBlF8SxJbnqfZ83acq/TBWd1
PjARsg+0ffJEILzdbcZl4XlAiechyRcLlS7ChHDBRhPET13V/0hnCThe+/MV17girTLBcxrW0tTn
Tb2IYQvLVd81hnulta94ZFmBFLmx8WAts71V5lA3iHq1/FDURRvZvTZSfGK2P3vHLLZLZaKibApw
tvZ9KBszomUmiHJj/KoDUoM/s9sHiKZJvBq+k0H5Bra8p9coflFGCzxnFePGwchFfx0WemE7LzEx
b6HLbYiEvE6+UnreA59akUSAeKd8lP8cEvwfSEDHm4eYHD6iW88QXrDat92Z2tBYYb0yY38isiN/
yb0BwVBvVz/72MtB5wTxzKLyGHZ7xodRw3vh2mpX9PzbhLpTKjX0qxfnzSOdh+SppB0nK2uNwGiF
f23HVn2r9bn8pkzDuroSXNThhLURbrZEJXcRT3KZYZMDiu/CGGMxbaRTntyNeEKNU2/GxkSh1uJe
Sc1ewdAOOBmT1qt0J+3eNYRP+D7OMH7EBvZEJFTPFPlw5znCZsXUcbJpOmD0jb0otsFpaK5Awx4C
AqrXYgrYtnHfxa8BoVQMhkuWbyEb6xolRg04hVbpyEmh2Bt6022zqYzDUjlgoamYftWVad4bVSJf
lMjUoU297ovbSfznPAsj9O+I+D0FXGK3cAveciwqTmHY5bSTzpQetobZHRoCecJWyBxT6xxj8DV8
PlZJ3oNdfnh9CXgqGO2hZPSLiKGIS6sR+84kx2ZQRRxyZrhMxA/YmrZPzATBv7+85UI0bQTyi1Nf
dSJcjMLYZGlf7qDEqCYA8tsvDehJls5rEjPbwEBbjFP248OCnHdTjE3PzjX697Mi1qDLe4Uxu9De
LBlcjbrtfyqPHobOneUuaN1kN5TxGvveJYCbWRbRZMAtTnrgata8sYM290gv8EYGw4wsVDmvVjvt
J8rrot5anmaK1q5TZtJR5Pv5niiovYuWPiwNsW3GJvmJOG9vSba8sWvK7Uj54XaihvEERt6HQ97H
R9XFd3Ro3lBqOADlfn6cF3c6xzkxXXg4tbQwtvjXbkHB09U4e4PmAvjlbVoaK1ml8uSR1rMu4hbu
VYJ3Wdkjk6imJWwJSacj6w/0BArEU5S+QvJiJr2D4IBKypOqcGDQ8zGa/NbEzzQUU16CvAxDE1Vu
RswLYp10/p4WPtTsxrUo5TywG37BNPCo6cG4AxtYvS2Deoq9Zdka89Jfk9xpdvno2BccFF+7hcao
pXVvGfnbYb5IeUuxZ0dl4OT3ndc6H/0K2ORmvXwYvSEvqiKMPDPGnyKZcR075oi4e7TWGd4+2RPT
Dx6F/gFHi3mHs6S7rbDE1oxRJcya9w2Rb4yyYMjflUxmbJ/Cttjvwe+0zN0kObBg0fV1OI7ZFMYY
Kdgq25LgShvMzA+eA01OqyDjvFgctAGgfnimGjd2V4mraxRh2djf09LsMR9mwQnEk0z53FgP/Qle
kQ8dV9QPr3DyO6XqnnN8bx8s2j6OIg+edNJD9U3HWUYjFEAWRyAMetqXxZ7vbGIGHsEyli8lMOWl
T6vvDKBJtQWkhpdWcjWj1HETZXX6vasqdn2tq354I8HyGxVLuRtgjHbC0MUbxxd3a2KxvMk4WELO
QDcry517K1+gZQ2ztE66HXSRNy/caUOtXmGhhnPXWvXdUo4+4o9ZlvcrgQnA41vpR931ekKNdDbt
KiNlK9ADgbWW0bDhHFAG/g8/0XlwjIlj3DBV+l+k8Nq3xarqjyVtdCSxsWVrPPI9qN9BV/UzGr1m
S4C5f47XLAM6UagqMJZjtuYctGviAYhgcc2SQb0Zax6C+xmN4JAlj3s2p9cTGJ0llHAoyT9jFOo1
UQF30pquIP8RtsDpWZK9MP09icFaUxmww4y/0jWpwVszGwQO6cNEjEOx5jn0a7ID9sG7QgwVcxY6
K1Rr40OSkgRhrZkQxZoOsaw5Ec6aGEFqPNn2a4oEH+yFwQ/EJ0jp3c7JmqAnitiJTyjj/1Gfv0J9
uHPBYv5v1OdIFVZNTskf3C1//0f/hH28v3GGNKFmMRgAuaz6+3+6W4y/OWtO4BoZGRCoucav/7NE
yOR/MWAh2ncpkMYE878wECVCLqJMgo7o7UMU+1/hQKQb/4YDYaqhwQO9PMgUqVyrj+ZfcaDMzWzY
pj49TR2jLEeRxqFPFYds23lav5knwyYRhidJW3QY8dcILLbS0Xc4wPQs+YMwYBNCvynd07J4dryl
vnBRVOjpEzykXdl7I4ceeyyCXEDo2IRSYM6Gj5kR8XKTmv14x1Tld5sydgZzM8AqgISQAnYX5K5H
1aAS1PIZi7Q3dU41C7YBS2zHNdQ7pMUACqGPIQhtX+s+AnqGv39ORdKH108WnbagtC1lH9L0bTqR
kSjbvAtMmUZ9ULkXxI7ephqHW09wxs7ryfrb0H6jWxHS7eypxRLyOKW6vArw3ds64tdbb2o0/M7+
lDgbekQSVKZ5eyvBmnGWq26Lh39GI+cGJ7MV2dlI/T07tiD1oMmanVMzCJt9ivlT0uNrRJODhdeW
nvmlDNj/MkuUT4ZJTFOQ2t8S/Pb3FDUFEUEu1sNg5uC9DfUxqWE+pO7SR0SUoH6e2WmmVisfLEQ1
V6tWN0dXfeiUMCibljbl79jP271N6nrIY7Q4G1WF39ydutsoLI/LTin7BU+ofVVpbfHZhmW409W2
M5vmGrei+pWPbrAbSS/e9Q4xq4nw+hvs53cnZoswYlzYrpZ2sJL8gQf3SwDMthFeVYe06Z1GhV7P
IyDlKRe9dbOmYDpbraceCGchfaNIP3LSzd+dxlXRkkznUnfmyFm9MS5xMhyCW+1xbKbqqRRFFdZF
2V+h3dJQckXCOCgQPOXyqk3FEEIT9y88WmNO5+Z0nYnIiVokFlvD4ZNqON0jfYyT54WGqmpT+h1m
2bxuAl42zxlS2tY4WymlIrM+/Cj5+/fJYJeP3lhDpAIiQpATAoTq1R6xBsR5zEN7Wa62Zskwb0dt
X+C33y+IbW66yYr23EHe0TJsn2d411ZY9s5g2V+ayVreRsGwsdXkKh2gnyMi9KXsmF9GO+qKQu0H
egJ3WjecXToPTgh0L+OIRHXDIYCUEeRpoQ9hdLDqcqTTlTWI1IVcmCEGuYM6fNXQWDEU3HxApl3s
ne0RZyvndkaPIX9ILXGvgesYM9xeUNo3o6Nyufbb732LKqnKm9d5jSbl9PGt8kS5w82JmqPKzLNj
oxZjzj6X8w80N4SnGySeLoP+xR4Cpu85iA+tGrWLomGNUm6ktbluv/Ew7O/Ntpp2Wi8aWh0S5ziD
Zrza5GcQDOX1EY32eHI5EdOte/KI9kZMa76RwdBtB68S+xLkD9f2aZHZnaxgFzsJGgswVcc93Uhu
QNWQXZHynVdbpdpsVyg6e+wi72/4HcrH1neSI0GlqB6Xwvof9s5su3Eky7K/0j8AXzDAML0SpEhK
FDW6phcsheTCPI+Gr69tyojuiMiurMr3zIcYVqRcEgkCds89Z58jiOjlrlxoeK6GHFxY03T4HRb3
WnYT+XV7PnaKHpktBrH5bpbDE9O1cTBa5ZxnKZKKD1jdy9lk4DdkEWxb0VkZG7rZLk8kaM8lK7C6
rZ2d667BY8ZcfkFTQA5fJY1ule2nNxwu3yvZyKPTMryvqXhne+mA+Mcz/tZ3/Mq67G3bNYV1FRdV
eQEllUvapNJlKvEOFyopbhW3XVoNdTta3ZHk9yr1to4Bdu2I+zMH7OGUqkW9BWrBf1imZvvQdqgU
pgtdhn62mxo1DsZYUIzNbexECCXNnABbpUGLRhpnYmW1ZvWxySeYJ2k1wFVvquAeR/AXqao5jNlT
XsyJX0Do8AUzDzQnf9O4VYlBU6bluGB/GB0sp03qUtW9wjzyraG8UAkuNm7uoNyW8Yk1F/73g5qq
4bKszGTk2WK0H7kBpgK3TAY4b0lmy73B3g9tJsPPfMhHP1tPi+zcu4UH9gNLMD4irJv94Nihgr/0
Iu0uE22QZlFoO78NXP1pKGBkJ7RPRZ6ExdN49y0oNmsbcaC9rAlhXLYqMi6GIKtiyu6Go4LYd5MU
Y/EANcf2NixJvH2SR1y4wTonr40v+91kyfJA3U7y7tPlENB7xNGR5cMgT7HdCWLfsoFEtc7w/6fG
5/NhT9O0YaPAYZxb+1eF158GEGnN18PU97dqsVpz65HJ7nCfYGXYAHKhbwfu7fhsglN4bzszfeWZ
jN5M4PmaObG8iSYn+DJp9wQpVkT2vUFi/NnIi/Vcmt7RI8jzqyxt99OpAidl4rXbcTM6EzMFdDjs
bdOx5G4b9pwf1FYVnc/KM+JV3GRZ4j+Nk3JOhdsXn0ZGk+llOVpAFt0mne+iVrpPPEeCXbOsjLtK
WQY2Gq+hCyoXSXzs0mX5yNM0kNyMYgSFvJo05ZbTfqkS4zbN3J5tqF12rwDI8rNdNHHMVTxIL7SC
cmXR1Oafcmjze87sD6Oz+mZI2G66zEVeom8lfFjZzLc3a2uTeu/n3lcbTLio+YrE8DWdUvOrM6v5
V+Qn7RtJtAmEhhVg2ifZAK2/xc3TiWy6hVnIptjuO+NDmopOCmgXUIfh2RxYhzXdwTPm5i2Il4pe
8zUayQDi+dxmadaSJPXK7JltuZQbv7aH+0yybAH8YbeIO01x5DNHPh63NH59JZd2w08e7Ah8mK9R
MERyV6VmvmzFZDj7sZDpfRQ05h4QgRdW41gh8WMW2nN7zvwNBfdlqOMMJzUP7SUlzO7WbaSJw33E
V2JxwXlFs2pEN0kME/0IwNSwA4wYyI3omzsx9sO2d5zgVBgTY4jHhLRdvKw59h4u+01ZVN0rJrDB
2zAe9SLE/ly/5Ipty26As0AShP7GX1Ag7evInJutbbm/yTgJfnpJVb7XcV9f2Alq6pZbfES97JQz
m2PS4o7oLMo8pp7pXQer9N4mpyuQiLCSI8Q72mloK/s3b+6SqyES9lOAupFufKrS5KbtkC9xLdUH
Alf8Y041pX+AT6Lu/Txqp3CxEvE+BRMElspp3rCDD3cOsbAqzBbLfB1XDpC72JxHriUCLBv2ROIz
aK0202b12Lhk4ItemPKqn8h3bn9hV8lyNfaj2k+ZYYCj6foWKrqdH7M4vzXXMX1pK+8cq4m9J8Zl
WDTYmylRqNQQ3MkhMM8sF+ItaRbcXA57uhs4HsbGF7G3bxnbMal2k/yNRggMi7JuMCRL5cEtL2cG
QGHYAq9Jn5pAauL43A/EAWaAq0fqdNklSGfYro1d4FwwxxNVujt37MpfSWaN8ElH1wP4iQlpM7EP
2Obu0P2MHS/6zZV1dDHVJiBA3s1V62xyvE6sJT/GHLMQhiOHiTrtYhh8MXb4zwYtptp0+i+NkRTc
Wuz5ugZa+lxES/GYOmZClMPBayei8dQ1S0ChIDUoV3lXBrhEOCOWc0x7PajOi6prx4OfBnSLUr+R
v/RswLtNEs0Tq5vUQWhusG/u2mhdr3JDNJezK7GXmWNxsmSafkRrOrAqHYZD2bTTRUyV2rEtYgw0
+frcKNoH8dWK7j22W++WMmDjl8DNd/zPlFwN6aD+5ykZM8K/mpKrz39CQEhff80fQ7L84RFstD2g
30jfHl6EP6wR/g8UME5gtBJ8D7v8pz9mZPHDcwKP0iwNZvgHWPsPq4T3A6gRcF7OxL/X8/4bZaFS
T9t/CSD6whb8FLgluGv51t8DiCPTWromi6ERU8sWFl7x7mSADTcj/Q3Ei9h0YFDtFTjY0ZhmohPA
G1wgOterG8klFPQb7aD2TJ/eKMqblVXgW2BmEKziIAcGxVeV26WOuIartXorncgGhyKsG8RyF1cD
E9o1STEfN2NWos/1QeGyoPUfPHAp990yTjfm9F7WHZ8ZBsungV3LK+2UkxGuU1GtDCTN8t4XQ7nQ
2WOoldN1jOdgCSrOEfZAm8yucdv8t4RPcQwPrwTao+DpoQSqlM1Uu3AHKIKRKN+C+g2KZZVbp8OY
vyMh4zFS0geKZd7P7H0baP4gBVzJyWaP7+94YKVYBarCtcPcyOuPpm+a13ow1/PYKzMc7aK/ioN+
/vDLqXrFlE24isOMusJ9396pJovfrcRiMs4s7XoeWS6XTQjWGLtl6s/nFYTXrWOrGm+Ev7TAasrZ
o+Eszc++XS53VOqsF40atridj543A2CjbSqcqhHknVT7GXfrLRtVwkSZXX4sPe5/eyn9W+qfmyM8
q+HBVmwn0p7uVjkr+xCtjSAyQpzj0hlib5spghFE1tLouNKJdDmtRaKDdE4AQM1pvZNvllYVdoYq
nmwSAA+0KXGSGgWIUkjK4iWlRuEFB+ZybGaaO3Vm4TSvCORDxWBfszEL5yVaT2ssxuciV00bagTv
aY669grP5fQVdAGt5hwziev1hUxuJlkVu6YNqmxbzUFbbYTwpmvG2U5sAihM7+23ggyxzNnHacnC
08I6/pZlwKo0cqglMtfa8W3lYzI7kNdN7zlk2c8WCbm7YHX4boR2uweBjn8xtom8ElbGkJCMdXJg
FEb2VaxWrGFqD7MS0z34ErDYkNZejSruLm2zDH7N3ex1Fy7Reo4hNjGgHRaf4B7hZ51D3Dm18ULm
0r1NZMrEROOSUW2Cfs0/ZFPbAaIFu8LYXMtt4AwibEtRPfI+5iwB++TWW7L+uhcqufRY2AY7Uc/t
KYkquTVcFZdbLldaSmwaUWGMYvM0Wv67qGN53U7Y+HW1bnPOKg85gXM1n/KXpRKZBHcWk1fn5VnI
aLPinVKTv9WViAeIAcGkMve+r4PFLE4VKlhFHAwfzcoag0KYaAJgRxPpZKvLhFKDQzu7t8LPOLJK
km22zXAGrIxAFSnradcTRX6NokBhp404PXmjDPowb6ya+G7vPIyjg1SvUgpeB0k4JuHQeJaM16fB
YVUuQc5tepLp1L/Czg6iKd/BteVS5PNyH/X0/m5Sduc/l+9xFaHCzG69lC13sJUNw/yDXKGVMOJ6
NLqeLdEah3nsniRH6Dsj9zV2W0/INqPyFFfuda2n51LP0YWeqJuxVHeoFNZx1PM2sbb46Ku+uJsx
Kt4Xv8/lWL9oJt95DW+kzfgOVi/dCHqPy4zPh57wTUb9KbsE9MWfZBstwTTUgABZwNX6gINQkGWI
WKBRNwSxe/4YrSZoXSGhYxLIOlqD0KqDp/WHFCEi0IoELrBgB7bOuM5WQYRQ360VEkaltYxIqxq5
+uz66YpgZRFGg4k73kIAEUFuXpCp/UnWmoEbmcT3FHoJwgmLU+obUkziWlOBwvnE2Hfjzll2OyC7
sHVbNpa68rQeU5r1w5Ta5aZcvCGctXADiXPC96vVnBH25sFL2AApLfaM/9B9UIDaVPSXnd1fDVoc
UlRL7S0tGIle5S2cNI9xMciTyy72JGShuVlfk6Xvr4Nllhcu2yyLy+jK1bKUGZNlNr+lKljJe8Op
jL3kpBsOql7P6lvd6msxbXwtebVKBff22uXJNk6H4i7X4pgbdJ9eTXdznsbiai2Ddmf0s1+GOG6p
nZkqTDEbn8vv0WNPsgX7RqGaluNWLczhq1VnuNYA4CfR/Vyp0A4NR6LuBemd0xktHwlkvg7VCyUF
6a8ri/JhKqLoztHCoNQSoVObaksX41XA7LHNtZBYLNF7oqVFS4uMlpYbUy08ulqChGxWhoPtXvZa
nlxGLp3MMJ8dLV0C0edsmlFdHLj8pFbufcyMFve+EXghBGJ1gcc3uBhnr/jS+d3zOu96LZbOg0Q3
7bSEyj3GOGVDiq7aJqUuMCam1WrZ1dYCrKOl2GDpkw/5rc8GuNNDLx/vuQiLc1CbxS2kSIfEJ9Ju
qkVeIUzdISS3Wu48lloKLuih2hqjlodn8eZMHedjYeQPpRaRHS0nD7VsL/pvjZnbodabJ9MNhQRG
rr71aEezULVEbSDtXjr9rDDFpMvRHXhELvnqHo2CroXtf87J/7tzMpVz//KcXM9/5aTJ7y/4/ZAc
mD+E45FiwDv8pxNy4P4gAekKiC6A/KjshZfzxwnZ1lskonCYjQN9QMbB/PsJWWImJpWLZ4eNlPT0
V/07J2T7b25iMrAkvW2X03tgsk/67sX6k5tYlcMwVV4KEbctlysj64FX51Z+v9hO/llW0wphS+s3
YDbRcvJvWedb4PnWeiKvN26Zf1GAGPunW2kP0VO+8vG+arVYlAxpFh/rbzUnqrj/h+AmkZaoJN8x
bHpPyhnmuxEfKwlgEp6wPDK/+Jy0SDW1o/8E5iBDPPtWsYZvRavS4hZazTHRctekha/sWwNzv/Ww
SktjmPuKXxVqWQy+85wFywRytZX3CH6oaiOojq9BS22xMV3nxciDABE6e121JCejeHpe4hZYIWGv
L4yd6HbwiHGodot3C5404Miv7J5Perxcrx5Erk2AY+/LKw3jrq4yHADeRPB0IiJydL81wxg1jhVd
bcuTlWQ59ZbcMNCrIB2Qb4yrQwGcbYcTLKFO3sYCZ/slMQu999uw7CoelICvzokBfY/W0UM6F/Ee
941/CfaOkFO9NPZ2LaHIlUkMwJgmmgK+jkIHQN23RvTlnFPOtpJ18KmEudCO7nce6lsxsaAIuiG0
ory9HKM822U9SbkN2yOMNu0SXHX0EnxvFis2+Y1/BslMlwYk6vF+8sr2EKukPsAP7plCIorvAxLB
dShXt3loCx2d9Xx0RBKhd3VQYMozmqq4EV7kmUA31+wmdQmzhagZ00sx4kFzRzn4LN9qT2MZ1KJ5
nl7AsdONBli+c7YrIETeVIkWRpYUwc52m3Yr54XYnZn2w+WQlXaycZMlvvWH5gtGvxoP5rC2KdlB
u/4C9lpITOmEiTapXIePquPYcYiI3T2BOs6Ok121uzVQmYbou9N7Awzq1p07pCHUqIvAsDuPkQNW
hagDBq+Fyrebdejj7AlAQ7RMd+BMU2w8YmVBtPfokL+noz25La1AieKTd9cCuEGTQcpru8gqMUic
rp2qMTi7Xhmd474NtqWoSWPJYXqdndnl/CWsn7HP98DPtaXY7EH2S7ybK1s44SDEVB2iSmi7ITod
GzE3BJrjXSJg5xdAWYEgZHAHFeGVJs4huhBBIdIu611vNmXYDiK6yBJ4BYY3WBjBAuwPsV0SjhZX
1hCI69oUGItreY8h5FDMpnNaGxmFyuxQ9s1KHVhK8rqPwJPLzSRJi1d+xxUoq9Y8G+xCXQpDRnLY
XRRcpNh7oPJ05S5l9Us9QjCfRuDb27kt833rsPbYUB3QXrl9O15a2VjeK1EB4Uhr19nDIhjujaC/
WxM+mHmdfWE9+SmMceMWfv7pA3XZwrimzQ6w6aMxWsW5mBcv7CuUqnRxxANAcu5afsn5LEDz3pgu
q6YotxIcnrEfsgwYNtOY39qyegpkV4SAGCZ4PvYhG+J7160SDL8iCyOcdGGWmhOwC6xsh251y3DJ
Xf1q1/MjBrFka7JTO3q1XGnadae9b2XWvQtZfsvtKd8xNDhHqkhKcpUBZ8xY9uO1wzl11y7ZclIl
K1m7kPLFK51sm+Sc6RfqFi69cfAe0VjGq2Z2i4WbVM89hWMKin/qRMaHCdcWkSOP1xuTfgRWP3F2
u07cG/OYA2q9SnkYjQD7kTCCZRf38QIcaqX6tjLLkOIDQmFp3p7LEVu515VaArTeTZeZZozxDy0R
4CMngHJZ9tp7bPOi3M0M0LtoZa1JrLrg1bbsjA8qh7DgI6UGiNfcntgxpcuwhAlj4Slli3aT9f78
OZkO1sYqXxlELHNn+o2G/HjjRdf75QvTiH+bDDGqe8zb/5KB2rCc0Tg7+VLdiIlKXlXE5iM1tcVX
r+Tw6olYavxTdde2FPAodqQXRYM+Oq2Df2Sp2WOYRtnYEdopuOkm6fiQSru+9JPefrd7Lmkb6seJ
PU517Yumx/vjiJu+d2jCGdAzQEmph1iUrr8pDSgEwxRwMmdYO/VOER3MxMnCKetz0pc+t8wivhEB
7OuUAMItbBzPx4VIID7mnq/bNZFKyFyul7C6kosSyeicWkX0M6nYUW3AfPdvHP9SLOrGlJ6sKe8P
eEdbTGFi+a0cxjxc7WZ9tCcb0TzKvA5LWjrEG6/tf7bxbJ1WhNkTwjmuv8I1M663Nrl33FE8WPFk
EUnJGgI6LWMSpsfkuWmbHtOvu9wmfY1oxo2pPfBEX97BCRSP5Ey8fjO6YmFZa+ehacmVAMg4wL0e
7oYRtyDzuS2G4cVsXX24VYwwufmiSBNVh3rxuvRZMgvgkh9qd+RJlJt+drPWyQSW2x7L3Sjcdqvs
aSH2YC7rJ8gRdxflijG4S7kFJ+BfyUl2c7SJEzXuZ7N8nJeF+rJ8pv8pRtbhrSy24JSLO1srSU7l
XY6x0WxbqMX/gJL+x231P+jIQLA1ge6/d1s91OT5/08Ixh3X1V9Oyr9/6e8nZc//AfHU9FwXgILj
Wn+Sk20ydLRMu7QfatLw/1OTbeeHZTJ64q+npFm7sf7vWdm2oBBrCDGlvnA+cfT/O2dlJ/gnnJ2H
7QtLF3+mawvb/BtVb0ytvOqytD4skydmXD5sTsIKJ+E+qdrmwq0sOWKsyHzwfgSCN1aKtWEmfLSl
I47Gt84exWMWpfYzVht1W7tW9TD1LmkTCZ63WW3MhcDnnANOEyKp1A+ShzEmOoZzTr3oiDxVQJQi
jnHh424/EbBPzrmoDW5jYM4uR3Iy7a4NUg1gUGoWYQ6qllriKau++hKsGoEFJS9yo5c33zVMrFxl
CDFygpLQGvZlh9le13o4iI+GnVjJEVoDXi+e3deW0UVENSw0bih29uXMI1fXYpjVDqvw9GqW/FDb
toyGX3wX/bmUVSAIqmHW3/hNC6necwu1A9RrH2nccruQPVad74CUOoeUdYJHdtwsv1Le8ANj9HKL
dMXnWKxp9Llys+JJL+b+uVkNjz+Xn+xZclN8rmaKZ3heEmbC7X3Dfr56bHowQEPfTeoKETwGgYPq
DAuJRGO/KcoC05MptOi0Jo1/t+T8XC1OJRAoIuL0ZNopeQOZLbQ6Ajh7EzHPnohK6noDx8cU2yjw
YNEHhcbmw4ogPOIdOfY0uvssuEWPSJNTJgPn0PP6saBr2c+6abtfk2Q+JWNgUQ43AZ9PHVwPQrT+
nQHL/5zlSRkGON4OpaBRFEONeIxgCOJ05d0xilQel5GSghxChvGwylIR/MzEpeznGS5iPsptilsO
QhW94vzOgtBPlba/zWvZvnZjbT03ppI2rocWM9t3A6cwSpypA4vnjT+r4G5p4J1QDBI8WF0a32F1
4owZLB05Imey36wIQWrDledY2yEx5nd/zckncPQ4NY1NLemozBjvdValh8jD4HMcRxA8+zQajZMV
6S3LbHnlziZ+VNFdwP5hOCZO7oD8mpvxnmHZyU8J58FbPBbC3ojOdX9WQsnrBPI8gD3OQgajQ5bR
VBy6olvtfcwiOog2BlZfMiQGL0R3UE5a+68tAOyNMQQzCmuDKZ33x9AW7cAe23nnY9e8iCEcW+Mh
qjuD0YFzmXks2lalz1ajQzUO/6MkiMvnxYti40HNXQ8eKIK9VU5X6TT0z0lbniPmgFMxlmnwkdG9
wRMMI0RN91CMbaPaelZh/gSTmV6kK9Uh5jqsuwhC5IXp8q+DbRbHdo3np3SwGFIwBV9TKEFmtsF+
MArK8gr2qBsvsyj6yrmGnlw3it0DH2/jsYrtaM8OaaWpw2FLEQI7heuUWe3WzRdMaIPVx/hF+BkO
ykzJKEwjBW5qWJj4fTM71qPpbBUlwvUK+0pHDTIdOgj8eoH3TxDBW9JiJ3U4oa2X/WxI45NMHrj+
iCBvtO4XX2Bo0OEG1QzeuVfLA7prvKUEcu8PmfMkOvjYNBxRMkVE62YmMUGfOdEJHaIw+gBZUhKs
QB1suFUQtqB9gfSbU12ZOonBhHA2kRVe2y6fD+Q9igfGMv8m0xkOpdMcUuc6hE54tDrrMevUh3TX
c9r6al/oREiisyFwe8UGTEOPpYVYQ/odIsmJk0ArBopYeDdr010POnXS6PxJ/p1E0ZmU7DudonMq
mGd8tnEU8+gMS6XTLOl3rkUnXCqddWHkbnWPdxoWOgkDMg+cEb14m9GL3+qUQEAscKbnOkNjgdsi
tVd3z3PWzgcWKsNPDswDF8ZM3IUMzti5xR6cudoN3SweJ2FFb3buoM3SbSLh70AI3GB/MuGSw9I9
2NTIXFUtjPsgoN8SjyOFWc2Yy0u2MHj4DcO7GxtdOMp8sM1K8qgD0wdXhbt6Z/UdDZq+Y0K+TgwF
/8gOkSKydZ4InSo5ozy0v4HtxNy/sq17abyivBDjhBEnpcKv7Acic+vUvDZzZD4HOrFEDrwK67la
z5VvkeBt5+5Q2qV/R3dLdd3rpFNP5MlDeYGlpXNQULTcc/cdjhq/g1KOzkyRrSY+FeskVfEdqkI0
JmDV6qyV1KkrR+evJosklh1Bv1vLBPsVmgMjTA27wmu8HMR/XODKowikNUbjaWjM/pkrrmqhoc3N
lcmKA2Befbfo4JedUYbqD7zSY8FlQDDMXCyKf0QiDxa7ViwZ0jhS6579sntCZZBsy62b2OUaTt/J
s04SQqu+82iZjqa5OqQGXmwi3UJwbdERNshv/qmNrDcjGL8o34pfXMtdKFMm+wYg+Gel03B8pvIQ
V8cEQ4773KpTc3En94udvUXE6Xydq1t1wm7VWTs7VS+K0RP6GTk8z+veoWiyjLPNI9iAfNcJUnsx
3ambPCNfCPwmoyVHx/ssnfRjBS5ui55yxlznACsCgVR9VadSZwT1gIY36zs6OH/HCHtRrrhntOWD
kOGYJY9Ud2mLfGikOoaIW644eCIDNhiZVsvUzc01dxhfkO98lmBdv1m+k41VlL5bhB0htdZb0AHm
W6KTkLXORHaiux8n8RXht/S7tA0Dw3utCmFuNY57v+hsZaBYuDY6b+nZ7WutE5grUcxZZzLzpGkY
Mclp+vHELK+zm/bUHB1FmjNzxc9U5zsLrnlw7GQ+RdcHe0vnQBsz23eEVS9rIqJSZ0UxQrJCIj46
6hzpoBOlgz3WD+QMKT34DpxGOnta6BSq49YDMiPJVPJ55YZqtY+I0CpYduKfrWPfUOFQhFCK71oi
rrRLfpQ685rq9Gujc7CNTsSORGO9ciYEKD7779DsqPOzotLhNWa+TY8bdZe2VAhPOnHLicW7F4aK
8RLO2YWpU7mWzud2BHWhkm3rotuniXlOVC9DR2d6M53uhfdP/7JO/NpEf5ecTFaEJXHPHo9gMJix
+h76LOWbxIaJFfHbkSOWOlFstGSLe0LGAy2M+rDZiuqm9oY4lESSrab+ctL40FpQAxPaxqK5h+mT
bgpYQSEECKp2yzdaXKvN2i+Pcz/e4sy7GYzqmtMagWiXgE4xRCz7FPNuRO9TqDI+5s53dgAomBPB
USBoXenItVvCs0hcWFrKc3pwtOV6a3Vsc/6zGPlfLUawspB9+e8Hv6v3qn//a8jmH1/yx2pE/nA4
1jNX+QB8AkuwnvjdQCRMpjeaS9hzSB/SiS7y/mM9wuD1h2GIUA1pG+HjP3KR9eW/VRmD++ivhiHW
IQBIPd8WlI3Sd/93GjzIK7/I4sW9Ki3YQ6HlMuhtXYHltA1H0N9Dy8WPXxTSY2nX0bmuFNpr55gG
K+OVW4B4KOpWs/X73rW7ZWesSyejgx8hZWCYmbgKvbZY6dlMpOt7F2WHEXw+D7QtQXJRlocsTKTa
HeKLARSce5pk23/k8XxH6NDDiWsZXigTaLyFDAISHZDBAQurB8NfV3FaITqTyAtEhU8PISxb99jn
dHfyIgpKZXsTx6LXwbU4FK0/treZEeUPXRsFrwDVbNa1qK0CdWXKmitozQlOIhW8GIzeNd9Cuetu
CQqL8wQ+Lgo4mRZ3PH79m7yt3NcWjw6H13p+SyeJ1Mgy86IeAT9hXKQVikPxgqhrJwYU+Nogk7qW
xTEbi+TN7Z32xeptfEKCsuOPOvA/ikWdfZOBezPl8Gr4S3Q9ja5NeWpqHugeELshs4NwwZDC/4f6
3bsRPtccmkqZcBp5Nm3YvgTlhp0JWpiMXLWZhTNRP7CWtyPO2aeFZp6j1SlAiaun7oLeUnBqM21F
StlY4J400kNSZOkn14Nzl+WkS3dTbRk3SQm7dXHc7tDXYL7YklWPyeqxe/HH+hZt1QunBRBgKP3B
upbOZD0bNaz/jdta9k0tNYgRRhkOVOIaUyrWq2Jw8J6moxx3wqpGKn8ZImYjWi7s2V4PBdNoTfaq
Xd8MVQKWTAtj30LzOMrEWj/wKXnHpBfNw2qq6Ey4sD7VVJ2Ve1ie6mYZV3cSMAwmOVguO4ff/47h
A7L5NdNcQz9AauJtJfM8BXS1XmaQHOfqElPHXCBCUGyfBRfEodioC38GLz0DCFh3ZoLv/uM/d9T/
zR3VQrD6l6vm63dwpe/V55+Di79/0R8imqO7tzyTm5c0KdEyucf9fk/1AjKNpkNq0OEmJ/6sogU/
POyRvh9I7nzkXrnb/nGL9X7oWiCB6OPBwPL4T//GxvlvN1i+PTd00yQ/gcvTcvVm+8+pRchUWVcm
+XrwYloEMVXJCipPrH6WgkNTHDtO+KcHzv+nk0r/gX/poMBnigXVdDDP0FPmIg/++RuCuU4GY3Up
zluy7s40pil0Cd7v//V3+dsaXf9aPMe0xOjwDLL+3gczOL05tU6yHNRALeQMrOEurztOgWRGdqYx
F3j1u3mLq8u472fam//1tyeS+k+/pnBNS1fSkF7jtdXa5Z/2+Ggsfjopb8Dvxy4I3jsZHUoGzcMk
HZ8FRtJdskyiMJjMMtT2Bii4hm6nBmcq03YeMHgJMBLQha97KhWgewo6rf11zi8UYgeaWa2Qq+zC
QNik85R1khP13NoHX6kvVgY5iWcfcP3irwcKCQECkreHMM59PWJHu9dtF3oWFViltCGAvKHlrQez
XcSja1NQ3EFsfrQWuEkcoiOM4n3z7pfEncK+nhQhbH4jgnzTUzFSAt5nS3WKBPNsF1EkSwM1zJIk
Muu3JKXomHI1vnBe0uBEESYBQuSS+4B19bCd+sasj7xU9BHGIERQEjFg2HtmGX5N0+steubp3lS1
Aga40LTstCs8FBmweANeSCrTS7u7uphY/E7eTHRwYJHTuwmtI/aC6mWW85Yesu6SHtr2DrxodLmO
3rJ3W4HKM6z8OPYwPWVmSYF7troPvDuYqnoKECsLC+3IHvVDYW4LYzbHYTpX6mcyRPXraK68M21T
mQd3DvgMzXAY7aEKTq7gOcWSS33NY6N+mh1fwl62f3ZZmp2iBVRSGw/icYSp/pwNc3Va6jo4laXP
K8LzDm+kLGckBXdcwUDQz470FGEnrSZrBwGexI6bYNuk1QP8Qt19yIh/jXMhbJZx1hofYKUT6JBj
iw2Xj7NvDGrvpmNxxEPYnJVH0TV2LXKYvV111c5ERTki0nISWHXHvTSWvQF+6T5mRQRbPmnPBHyd
sAji6VduKkpUhiG/KAsoFRq5/pYu7fQUBRA+gnbijyI5sm/KyN+Ihd84mI3mHPG0Dl2jdW6M2JxC
SZhk58os2AwBKuuEsZI1dVJNvyhzUlq+kjex5J34LkaXVaO2JbRjFuDQ1L9mdqbvHiQKcCNRRrfA
AvGUpEgU3btm1H44gbleU3auflozPdIUAeTbomvzC7zGw6fJaPmYwn/c0gwIWtfgte1j3kdOP7zU
+hItKhC8iuLai5V0Dk7nlXdCuhTRs+NSX12OnFLEXnRZ9PnrbPQjvTcdHhb/C060OW1So2Tf3UcA
eJLeeTOhZb9YUTQ+xRbX5sYy8nRvmRBrpSzeJFP/L3w9DdVRDhelJnguCW+U6xnDBUmw5qYpbXkT
DLNzM6pIPFZp37yOTLFvBhT03epBCEacqd/s0lFw9wznYfF1X4WRgQn1q7l+jyFpVmFqKwODDIbT
71/OT/gQYGw17hfVVESVMAJcz1hLn5veyO9VTR/PhnRZEQoMCZeYacvQnc30MNQYqahwXtK9s6R0
WbHC9LlqWaPqzpX2RaR5cMpM5dk7/E7teXCt2Lee/TwgvvI61dU8fKTdKF9TUZV5fJjstZIHkA9G
hRpNkugaUSpyQP7Yo7y3c7jVrVzUT+GD32U/ybAvQKZRi7e6F1yHDoRvy2JSrZeBW9NYnf+LvfNY
khvJtu2vtN05yqDFM7uT0CIFM5lMNYElRTo0HHA41Ne/hagqeyyyX9Gqxz1pxWZFBIT78XP2XlvX
KNE7nrCTS+5yZyokL2Zxb3j6xi1luQuTwLubYfyuvICoAghmRB7EN/C9SUkJeIkEIKpjaeefFHOy
LcAZvdXu9DkNCdBxe/01T+zyiAgbzpWbHJPZJ7PY0vKqLvthi9NzJAlAdF+tlDhxkaozQ+oY8llr
ncY5jzaYhYN1EXiYmKRIb1xYItdEAPTTmjbsyc/Ck5GjpEmLpppXMoqbI+ezYmMbI/h2RPGYT6Hm
YCkr3oVkhE6M7hI1ocCVUTDeTwjJtnZpROcsEZKeXjbs/IQXtsnA0cDqABIZheI4T9xI2+rNo0ni
BCRGmC4SiCCCV4PJ9aJf6NFr7xMzWNKUS/M8eGl00ML6yFws2vnMna8IYXeKrc21/6LkMDDMaCJj
XqEYWYbBRdcfbJkSHGbBZqpj8OEKsHxlm/ooSMqmJRZRBXvxMl+O1RenHvReQJRDa9mkUPAQja9Q
T3XbrAIbw2zSWlldrnYC0DWwJkytqygcX0MgjXS28vFcjQKtbZHnL5FBRPvaH/1pT7YNCMzAh0KM
pC9ZB73rMGx1mjuqMyj7tOuDo2R9xe/HIkJ7PZfYMSXv1TUdbXkmBmjGy2HaR3uUiKOThLdKbeEA
N7jneAIJP/BO0m/HT/PgZMBOcK6FqjoMxcbpjZrcAn9+k3jyj/ZUzg8yk7VYWyo6jLMXHUu4gx/S
3Jk3faybU15Kd+3bRcnjTpOxQCe1Va7j3gXKzSkOJkuvRDswHgMU2Bh9uTWWhKUBSfqGiUr2HPiY
YkJzGnZuvLS7o97YNUlBkLYo7wrLYC9PzeGYpg4ZDG7fb4QhosciFBbxyjzxvlMnx7Af4200xO51
HdUuWR+DcV92Y3hjNfN0QrfWFyuCThL8kD4OOVc0N0k8B1fRyMmGLtNAQkHBEIy0mCS/lmq2jjIp
CRBJ6QSdC1R+LzoLJrqDHgRJCKK4WJKJEBpaX5n5TZYLYAGtrT9uzMzsj3PTkJ5dGu1ec4Z+GQoN
/WnO0+zKxSvxpXQyn8Qk5fazWJlhnnkvdsLmPCQ5YnizJhl8BXwi3wWJ13+uM6ted8Ww1AWyuRtH
3Nh+01f1NuxL9LxjQYc2noIMcYNdJsfW6durqFG1u24ZvDHZqL30gG01VqiOau92suP0QCNSfuaE
atBDIzpruTeYvpcSKcsc9qElVCvzVAU/g+ynsJLdVzzsAznVgw2V08wVG45kFX6vigI252TE95Lg
H94B0sKugtiU8UZ4Cx05SZGKJdK7ndPUuDewDbzgo3CSnc7TPNwIOj3rkiIv2bj+KD+PUs+SsHpu
kgXAaDVpqsLfi6+GedEDOCT1VWZBFm5sdEDUySXRFDSC4TlRhvofxxy122opGKut3bv5Jkvs4ujg
argq2nk+uKYiOq3mONq1Ge6nUpLysUk8xeYelbVxX4lIP6Y2BnBRUmkA8ZA3kJiWbxE1z47hU5Zi
mlkWZWzm7x19w1UagSUDxt1YH1gGq6+O9Ot+YxC/yK5NJJ2PLi5elWjIsCbJaZ+gPHtMUhjcuB+M
sFqbZTvtF0Dj2aSTsqXXP2yEYC+vKbZeOFdj0J6W8jfy65egG4sj6SHmyhGu9RCW4/QeTpJu9hzX
pLilEXz+gciwaemcr2pcosccVNzdLw4R1s+HCEJ1Qw6NHGZQGf+YUYiWikQr5psHdHxgXoJUZtum
pMtUk3IFsbUaNhHKg3fCGvsD4YyMFi37LcwkXE7hbFOPbcpgYr/Rsqyv+9Z2X3opq2v6//nZRB/w
artMHq6loJl9bpMkhNRvgUx0gbOnIxey5BYeRJR6t6aVyG07ltQJBdnvbNykHIzOdHYTqihsp8Om
Xu4smgvjvhet/9EArP1ewpbyVnblYrl1FM+27/rUG0NNai8qwCMgdmolDinUg9hhjRWNGm59K0re
gEuNNFZzc1cVzJBXVrSUS+AEnyMw/vS3U/+j6+Rya48xHTy8h1eZJn2hJ6UPsmDSPwoyQJNV5NnF
K2qP3D91xRz0DHYGwUVKsQgZo+rGrSfyBAOddOICBAgKOYSZnt2hy9jwgyr7sY5da6UaR+bHwJ8L
ccQUmG7Q1fE/xBRS8cZEU+yvY4YUIcREKp1zZIJ3DQoHda87UEu1ZpJVRBsl/GJRRTVUSqxFq2Kk
hAoI22O6RHHFMcY8cOrh0YaC8GRmlPh2RVdTeWTErctIAtFrKZhD0t4/T5nOd23KqAUZdbgx82HG
VNdRyCWVrx+7tHgNAKOsyb+TL+FQALxqpyWWa7l2UY5RDNgQF5+X3bhvIcccLV5YoMVIDOMcQPI6
9Lri2BHK9MY0qH5z0ctSZwGkXVUj99PpwvYDJwB4qhBPVnrgsOUXFSoQGBFP42jhwBy7+rVbauoq
iQpUth2iA3cuRryexaCZ24jy2Cp4wHjEnBV7VnBXOq1+NC2SD+3Krt881YJ4c6lspcWpZdPCMKa0
qy31ZGcc5CEqyRtSPZAo4zyq37q4CjdO2FGRxq7bBevam3lHFGxO5s0Wf4hrsvlSVyNXpZzJGqQq
ByfszocqYS1qZEM3xCbMcTVGy9KV4KDaeRMCO5IxmmfEw+GVNXC8VUxurwTmj1M6BdWVT5dz37Jw
7SvYIus6rPpH8Lkcq4Yp3YfLyRuvgrwpGXIfAqbin0JmsO+Ek4h5m4azfEFU9KEfA/mZmBKOOaaH
SLFyySAcksVzwj+0Anp4d/nWo7tEvqFs5sGoi+UeOAMB1curOnKSZSPJhw0hR/LVa0a9G9sy81eZ
OdhbJKScSJdDQzqaHJyS0W3uzKrlztQAPb9e1kBZiSpeztjTOXcYXy3FBudpx+dSLYfBGurkeRb+
dD32dDUuj6E9cvTl8W7Mw6iN6doVnDQdNTV3l5M22uiCn8Jozbc4sWI0LI5FZaW0U9nIitAPr3QM
2epyLDMQBn7u3IYTBY0eLv3SQJnTcNrlkoP4kCTvbUgk3szrhvsIK2K8GkZ6EKGga4BVN79vpDuW
ZJjkEfUhW6GuiThpdE9TpAJxiMYFpcc484vQ0docnmdewTpirm/HfkLbJTfJJtTkBUHd4hhJw2TY
ViVvjBhL79bO/SXh2DRbGg69IsKupRMzu3nzPDuolJl+D80XQacdUXc3faqIZF/FdlscjZ6HAi8I
yxonKQJUlhPykqSzClVQEWs2p/yTSptDdjOzxDkWH385Nwekh12POT2zqkZvYJjGN9NcaLpxsKh5
ipJNqlEmGvPLo4n3dyddjuRVbcX3plVUV7K2c+azbngVdqp5ri3KI1Jy6GXopUYZUOvjeqXCBS/Q
sbgbgMjrIqpfR5h6m9ZEPDUErLP1AJ5qlXgkGZuVww3Jc21tFWXrVjFUP3REccDmLT807bIMAyNW
xOsWdIKiNKDWyFv+etQ1GJSZ1DwkS7dxaLJlF6AwfrVCHgl31kyvG/I6EisWtwE5tQyBl+cndym8
WInQzvJzYFQUx0tZEeKb3glguPfl0HN6J70QOrJlP1z2Bquj9UZIVXIbsORz3qd5BRjEvQ2E4bFV
DBFz/4gr3Ey5/TC0xFJEJVkXPt5POvvc+MTPrAe0S+B+NTcyojF3nAoT/CJ+UPicFA/lcg+Aa8gX
BXRN7tq5pigaLFYz4uUep4HyROb0Rcy6sB+MEjFEzDr2XKsQariP74Zzo7++tGL6jmZRaJOMIRim
bLKRRoZiNZFouMlQBNfBE1KPpLR2FJkXbXiH+fUAtZSXYjL7+hUiG43BgV4dMjpKtI6CxfHh4ds0
9WDxX1DMyzI7wjoC/stbjWBfPHGamvDE2ouLnYw7Tv8tUPaWw/In5k3kc6Bdnta96rmYJstb0vMe
5STXPZl+L6mtYVJKA5fuONCnQNJdpkeEE81pkAXNm2WpdEwuSps7+e0c2sgm4XbQbSDl02mwCa0S
jqq8ky1dwaoLpusgsqwH2BP6W7BEnAIrxz3eIDkh04/ijwGO/KzKlpKjYd5/zCpeslQiQrSD6rXv
Pa4aOdjO0Q4TXpU+5xp0hUkV2g/NM1UJUA6MicyvC7OOqFu0h2LUMFlkB7KnHus6RquHhmPTa274
FObzdW7Tyrz818uLOZUZW4xBNOQXb2BPlWwqx2ruxg+jbUy7MmEMj2yRFzp1m5MIPBaZ3uPJZjQ2
e6vZS+dr6c9UwgM5EaPK37U71/4WBTy/b2nQBSQOujYnAkAuJXmnDaUwI0e95wDHLx7Idc6Ggw7d
F+LF4KosHXAYP3KrPVJZMGfo8NTFMIP/vly1ls79Xzv7MBYXzxoYCQf1zDJq+L7lXTvYvLOmO7hg
fxOYadq7DXysKwJW/2lyWdqSiOK7EyhDA1GXOJs850Ca1KuIK84uldOclINCtBpk8www3r3tmfp9
YkmYd7/4ssxPfvqy0CiWKbUHj+LHL4vQMA96w1EHI3WYnClypSa464hQs+TW0BxM6FZQiMKXsx7y
TlFa0cpYskHrt0zSWr3c7L//UpepxF+voOMFthsuXypwf5qNCHBMmHWFOgCUIh8xIrpqo5gK4xEw
+n3b6mTD6X3eTrggKHQ0TbYMHe8+SJaTnNvn99nAQ+UUPqtB7NVfZVoEd6Ev5JZVlsLQaGumiZ1n
bP7+m/+bkwr21cvdh6jp0Cz5671vbYIVhTC6gzDs5hRH9G3o3FM9Nsxu70BbMIlAVbTpWRNf1cQu
UgFnjze68/6YvfxX9f8L1X+EAv67u7Z5697+9e0y47x5K7/97/9A1eja9Ev3r/r9X1Rmuvz815Sd
3//+n0NLdBycdSO0Hgx7fh9N/jm0DH4DcMF0DauUz+a2zDP/EII4IeoPZA6cVq2LG5Y/+nNqGf7G
jBH2VxQyt7SRcvyTqeXlefrrm0I718VHZyNE8Z3ll3+/1uA8g4A2jeYhZwZfivdCGLes20eaBcuT
dWBMdVImbatYP1u5gTdQ/eKRv6wQP34Fx/eRxfKb7eiyHH633NWe78uQ0+2hJqrnRocfUwtGINUK
yLUG8zw+ePpiRXwtyczb89pX4KVeXABac7KppCGuzdnAPRfuOtKkZWDdNIkPadPrV5ZE7d9TMZny
y1K+pjUuPsTZRv6aUdgu/3EChuZSwqu5JnBRrRRpaV50cKG1Uabn/lVj9hWSROJZ9MpolUNHG1TL
5FSP7FrgpiznMC42KYZmru2cITUDsMjmO7fjB4SLohainueBRHM6omhVTtKIvouRymwhC3A0j7o7
P3qxHGOrRPA2K75BCboGlNDa9YN12eDhS5KtrosNfqF1qzExG/EDotpFwFhuSed9RXdv7tNCfxAq
OGcWvGmgBV2Wr8mNLPacs0Pg2R15RVX1pRxdc59nEOgmc/hSLeQvX6srlHYeu7VcS1/xYZxncofO
UiZ+n1v/d1n5xbKCF/3v0c1P31T3r0eAZbhn3r6XQfzxN/9cUUBJ8dYTKG1dvD/fx3bZv/kes3LX
ty7ryXc6COz1PiUg6gjqCY6YARvLnysK6xCLCXIC+M68gH70T1YUdtgfKgJ23cAK3YUMYNEct34o
X8QEhrXKRHJUZaDPHNw92PNYDs7OVLqbwgVss+JcUN4DBl5PpWCHw+28KUxrOORJa8C5i3Wwa7uo
/RiFFjM2p4ge07Ar9klkAINKdVSf65E0ae0DdsGUmnhHkqLh9uhMx/PaM9zB55jqFd7KzT1/00dT
vvFkOR6amHyfMNeYeCao5IK22idEpngseq9dABvZczQMj5YqYlh3CAE+zV0/03Yi2Qp6FfIreJ93
YqgtEmsrnD8j7w1RxEbRr2cjbu69qYEB288YFVoz6PeyNu7SWGaKzgDVZOs09fU8TBWmWsd8mhGk
MWM0p4dYTs5uaoEE2ZECgBrNyy8vqhx+PjEEm9TKiCYnCgR69DCVH0Xi4RJdWmKZ4o8Ds7HOkZV+
QrvuQU/tCAyAixwSFrM2GrPeCPwiYqVSt/uY05b+ENeWcxe7uFVWtd+6Fq1QzS8uQmPeRDomQJiZ
ztaWvbXyp6bY8J1z2g8dKj64xCxbQbCKR+dJ57k8WJiCAneyiV9KGNzOfbexJ9MFDtQn9tr1Bliq
hZjdq85o+3hFkditQljAq7jsDtFQdZ9cNWUZGNbZ2hq93a7dbAJC06rK4354+opDDadg8wXzhwfo
oO63edw9xhWBuWSXf5pyeFTRZFav7ZBN0CYlDO0pTDZePm2F1Xkb1I/inlRdp9r0QV1ch1nZ3BQV
LBSucpkEKzq7Plhl5X/IyRTbGEnQv8RtbN9NDdHinvBxLM/yW0fDnTgZAiqI+kjFh3mA+ztGYFYy
FmwquhE/FHpsMCVUZZUR36GJeAY2Wa1RDeZHRjWxOA+dWfR3YyTq5q0lJv7VHBrk8Vlv3fn4Yc+Z
aJyPZLWwfRFGdeUp1XCK7Usu2SDL9hrTzuswuvrGkLaxtQfzm1uVr8EwYAApvaoBJuzqVUFJfov3
A/oQbXvyl0SiH6BAI2/u42LrN3Gh13OpdXkwGdllu9ivsTcX1TC8gluoTQareOu2Cu3ziJYeTheT
VXvrBR3u9gpvNABs0hNyMzGvZBOBXRutKb7rpf1h8KyXWUUvZovbHjXXFipDKQ+Rn0pSUIOkafe9
4okxhe0/kQv8ANrom0mUCXYawKDbFoX9wcNmEsK3BW3FATRdZ4lv00V3rHv+Cfh/HZXcqCY9g6Yf
jnQj2b9r3yXRWgsoM9cKMJfYh/HYijUsjpcyNTBiteQF8pXULjN0/IHxdk0aQi6vp97pN6r3R2hy
EREuTnLM87mH1zPbYck5wCqZ/+spo4dnZrj7FLyH1WjW3jXHr3gbLDM+ZJfWtpHdgKnYMDaW9MMn
ty0nDznIGXKHQTidSvZ5WJAk4QN495Z5YrRMFisXRagYi/x5XOaOJRv8OWTS61YdIQyXGSVBGvkK
5ql3BwlsIeQxzPSHpYUNBX2dwWo+ZcvQs9Za7nuXuM+ejJvroacrStTKPD80y8TUo9V8PaKZf2Sk
kejirM1cbErmsgUsVfIcyGotd4tQdhqRWhAOXhOfS3ePmS05M/JceGZ9Tb5yk5JfCr8N99Qy6vUu
Y9/c70NWqra5c6LWeQiX+fBS4jG7shCxTnJGNHUZJUfLVHnO4DG4YzDA7ya1kAXitcjDbLUkLxNC
EkTtzl6m1OPc3xSzmN41vSP+NAh2TN84HzHN0fuRWTc6WIxhAd6TVeJX1obxsj7GxKqvaTe0hAzq
VzYWfzd0BVLZeZmnF3HNbL27zNmRZHVf7Mv0Hb2guiKTGLo8s3kR+OHBWcb16TK4bytibooF1J7M
iGRlCOCLDXYLlg0M1zL4R4mPBGARA4CBT47+QOKej5Tv7HfMwjgDhLQUTftK4wk8j4u4YLSL+3ix
AATUgHsS4hT99jZ91ymushU9cpf5H2vvYEFc43TQHJFCAymA8NpszNH50DJ9xe5qT2TKIX5IFhlE
im1hnReSXXYRSXh2asHMQDgx6OY8lmWzNedRffXqlvioUg5bQHvyip6XoPpGhtHO0ecw6sqj8Nqv
TSTQbOTD57JEx2taEzIOzXZjtQy2WyUOmpkIoPTwpqc72qkKmxKEwVWoew9GeUoovEEszpTd60U+
MiQZhGU/PMVwt3gbixsREA49+jm6E3DgKABoA/s7b1Ytk6oIkLTX627dLsIVJlcInjXX9b7RqSDm
IesmVC7Es9Rbm50TX0Q6OpLIB2ei+nfprplbvwpnc5vALJ4/cqyJjOdB2eO0STmJz7hLlb02+7wK
ZkBTVlG426CzrOnQWOJjntdBhtt4ppRRIFZu+tyCnFHTv4FRiGFzZVpM7KfaGgnTxq18ayOlTjYy
a0FcSD0+LRl6p6DLrLNuKrWH54y+ri+DkVHEBCia/O6BpR80JkrmpDtMZE5sSUSQhzA3/LcJMuCG
ei479WaknRWi0PI+BO17Ks0S+YTjbWkkDUgaQ/G1sbVBkOjgfVBT2OyGsLF2Dh4+uuAVy2ve0AKH
eJSPu8QU4hGeCQGpWdkhm1zS8iL0UYe0nd1+Y86YYoZaQwJidyNDo3alc25h6CXbjvR4S2FAQfrC
gac3dx6WKgKH0SxlaxVoznB5kZxgp1diM4eq10cTlsEZjoZxNJrGp/CLTRLLTMeNbi0Pb8C6Xlg2
O8xTMPDCaG43iaP9TS4a80V5SxjBCNz7Lkza5j6LsoFC0p9SbIkRyakYm3ctDvfDbCV0PJt8pI0L
8i6gx9RO3VMB1XVDnJx1VWZhyVmHm89wIQVAp7w9gCdSOdMZvAPI5cHh7xMromqnPwh83HhtUyW2
zmiUcIL8bJmp4ndYl74dHt3UNZ8YRwJVl2acrIV2QmYFk1uRIJd3JjYBWBEs3jNWQ+Wf68j67JJ1
yovtmYhOqLfIGkEMCOsEkt126HRGypr27HVHrCFTTz8pb4kfonvr54nedl5yLT3CH6Oh7K4GHXhH
Pwnhh1RO6N2pgjPiVnlVsXcxo28hQzqnUKuGBGbIzV9HIOOvETX3J3vyg3PsMuFcp1MfXCmT0mwT
C0tE1yV6a1BRwXNX0oeGjwUnQ3juDqEsGOzRM4+tPc0tZtbMf3EYjIDHDAGQp07AOlDY0XWRTdM3
+qtiTefUemM9TU/pYFjbCSD7cw/mY1rDXg5i0iTS5DJJtFeiK9vdVHXOvbZqB//VgA6N+dqWKUUE
oo5JvDf2/Znp84CnUwz3KljIpdUwrjMPFkedy+QNwduIT6SuCbZIaxzgksHitrH7bl3WY7py4g4m
oJ/4O7s3g6+MRscrqdL5Jmxm+VEOFkM51vPsHdWeeogqs3hGUlvACpwQwdWTIF6bKNMT8pFmR9JV
czYb4d85c4cL3JT10Z5NPmD24GMvSmkUZBa1v4mhzIs18PkuyVmay2o3+NLbZ4VRHUfInIjTiuGh
bgtnZ5jttpMNGCkBHTtD/3STBYF9ZpHoN7yAvCxBb1OwsPI5OcyPxGhoKTCYBLxjlTUhkjDQ61Lx
rrdudpYpNUpRmnCtoq4gzsz3GJxCzcRVp/33vquHr345JuFaFtF4TR4mQcBD69a/d4z/e/7/xfkf
toNL8/z/7ym7flPq7Uui1beuU9+f///4m3+c//3ot8gOfVqHnucElhlhDPizo3jB6zmeZ4ceDgTP
QQfzp7XMvpgdcJyxpCyo6/9HE3Gt32xwfITncnL/vQ/5D3wQP53++QSTSh9yCR/2k14/ciYfraXB
vpUW7wlKlr0R1jFNMBIkvrs6H37vEP6r0uWHmugO9b//8+8+aQk0x9dGa5URxF9blyxllbuoMQ6h
zc5UmvJVQhMhBo6Ajn/+SXwGDjqX9qJ76Xh816EUnRHP7I3ygH9ew/0wb1WPNd1v5sd//EE0/W0X
tAvdGj7rrz+pDwqUOe0sDxPjqrzI33FpvWf8+3/yMR5ZXgF3/Kd71KHoV4k3SuYYhBJjeSekmmHp
Oh/T/+DS8axGmH8iCDbWT80gaZZunfCL+hg49Lhs9+QnInGosl/8KP/HthNmSR9Zss19wi8Z/nDt
IBMizY8gzSRLirevp/tJjI9YhB8lh8hfNK1/HNGFy4fRtKZqJ1CKROe/3igDYizvZs15lk15EzAp
PWQh1uraSN/MEBFc6rYQPqa4++ePYui7DlanIHBpAv7w0PttjdgLUeSBcRVhv21DLRgZ+aOR8Z/+
/ilZLtj3ffnLb2TEsPTzTAh4P4wGZnppU8ok8mDoBqQB9ottZpvxx7//lH/zFl8GGX9+yiLd++7d
WoxbvYFX4ACpzTvb7fjYl3jzqvY/u3Tf/Z4fLt2Ql0mNz4YHpNDThpzaN6Lqi/WvXy9ruTJ/uXIL
wQgCKpawhWy3JOx9/5sYAcRoL1R+6JZC0TNUvepAPKwHx31uUnoAyBHRVCP43HktxgvRdqdfXFXz
5+u6zJxofEQBUxU7+OEJhZTohWUtS0LD7XojzR4EEAyT8cOFrQOVmIS0qLV2DZ66g9kuwIyCLo3T
kC6O44vY8wGFzzYcGSS0WAy+XASyQQYkiYkWMeRB/j4Bhj2K2eqvZaBijg8zqex2xGi0lvxfpoR8
G4R0NsYfxzsEY1PeTW1kP+WBXR89Yspe+xIJwFCOHkidGSX2VEV7GmrhJudkJJCSkkOwYlbMwLNB
vUEmWcUhtCDhBR3Cx87I3JNJ0NGXJmajsTqf7+5bfErm1ueBI0e2houU1FREhfkZBhGx7zSG1oYd
uW9lzI/OmZ7s6kjIWywK9abz8MGhHIwhDliaOgiBLsgPP0Z70pjo/DPgreR5c6YuTX4d9KFmVWag
srFd2VjDWN8SGvxb32cXIjbX2nUJyT/rnjnRyS0RanAkrM8W46RNWDJyDqPSAEJr2k8i6b3zKKzs
VYR18egP+Foa5ciXxi/tJ8JN0RwEA+pDyQl85jvRw1slgYy6teNMLDej76IYM1BLPaoh9M7IWso7
w0i715hLc06yRt76Ons3Le6pznz7qQzT91EN8UdOGfVxWFbnRCkgJsWinm4RdPD4RlGRfMgI5rvP
RiQYbCodfAKsQL0o4F95Pl3wArrGKRVOiPodOt2NcGR0m/mieveNyLqx6oyLqAsPLIwxIL24vHmF
Eu4J9nx4lfhcsjzlIsQgJ9azm5Do1kjxEM72IoIL0vw1momiLZuh3sRA6jEvdfQe1/W8QGRS/A/y
Gk6LjACUxP1zEksj2mLFIK4enEs6r3w0eVcGaapPoVF5D+jWy3c7SOoTv3HaVrRFVlghm4ObWdFj
zcv94FQ1z4/Xmh5Zq0wT81WUJH290yOy3RYw7QojKLcAaEMOI9MGR7MyRG7AwPWjR9W0vHYuo8l1
DyBiOwNF33e892SRFYNMHrvKEP1eh1X2Fg00AqOK94h0SdyKadQXe9XHI8qUqH+e2znfe1J3xW4w
WjulM+d483bGlgi7lyMQcFBaFp/nSKqvNCvro2vQLtyQdq0+9UEnX8jI8c4BmVmHEqmpx9ES6BY2
2xR7w5AaMIO4E14i8tdG2NVpjEWFRJmGCL3GdyQ+EY5E3znxRQCHiHLaGJNC8ZNgzLoROYhNLYpo
TxTlsNIOu692WFiTEHWClxDOnvUcSDeJHJNvlQQdVtEihJlIWOSVa+lnqaZ+D1OKYKtI8yDMQ1id
aBm9KwyWgGw4QCur2EPb+dbpNtgkipC4hnlA3X/WyUQPpPIZ5sbSP7MbB3eJ5qXERjPSpir6675r
o63Iec9xrMcrG07OU2jJ+WxG466cUcCJeZQcDIccbCb2B46HXcFDzaoIIbLALlcRN3rrUNdiQOCt
z3WBcAnaMkps6EVzy+pWDl2/hzACZN7ld9tl9kawSXgbDpkH+l0tPKDOuqnFgF7PjZ3TqHmichZU
hreYwswCqkxf8fM9BX+OkLYmuu0qPXxRRlswqVKsOYmbh3eW34LUN0l88Vgo25b1A1jWwnMb85Xd
ttMGPBlyU8/R4R2MtRZ9LfmHq0uxp6O22RdmqUkIyVjEbFKu/YGPJqCPs7sCc2xb1vAl8SoIwUVF
HowyeYKxcLZpcetIUoqTwaGZi83jVjVLaU/Y1Zkkbh4mtF20fUrLBQHF1UnjCLUeGE565ay62G9f
ujy0vpkDq1W/PCOeOVs3THIAxHkAvXpoUKxxFDMrw+i8m0x4O4VKc93Xrb32oOjuyWgnynH260/p
yBWag7giXzJgYgTif625w6RhmG1Ln92vHnopSIL1q+oUz7q8U5q1xxCsHkPES5/3Jdc8qvXOyTwy
B6s+ha1km58jS3dnxIyUxLW+DXNVHJRv9vssqaN9GQmIRW1666RO/wyaTd1OY9Jdx9n8lJrOgDEP
g20I8hhCgeUd5iidEWw35a0ENPihyF+CBpAS1pL3WtAcIV7mE+/zY9ub4mCHtbFNRNms6V3KW3fC
3cW2KPYs7p9BDSMYCNj0aIgiWE2T4rGpWHnbihXHLEOsmKYl6/XMLSX5cilvfBdM38w9AOfnQPfw
gQWzb5P9PZFteChtz233yMlXNkMzQnIV2YKoyQsWs4xzJklidhaVa3zH+bECWcRgEJvwqqJx05Ll
1sBmK6STllg8ms7EeDY0TCtK+5MC83MaGqc80e1AVlCjv0JRpfRGW+VkFwhNxzrwz9Ngj0ToIR9u
Wf/KYIjvG/TiAzKLLCH6Ie3L5DRkEbDUlV3GfXjCMFhXTE80nSaoUVHL4HKO2gA2LkmAK2Yh5TcJ
uAdziQiOYxhIbNRT1C5aSA/4sBpZ16cwyGkddnTmPhBqIJjfuZocdxWKjL5L0roIrfQSYqcs9Rrm
Zk7DZSw+Dpkz4pS2fKSc1PfYuGQw9aeqIC8lleZnN9QHMnoZZCwDTOBWyc6GA75h4ejvkIEY15ZT
GdhsA6KPDBeAIO+p7azqDB+MLkIQSY3uUJ3Hb4y1821AWsLWNvFr1EFjPYOnGgkpUjUDEdGagM9p
9q4j8oRueF3FF8G0T0OTpI9bBGNEdWsYR7jQZrgLRMn65vos38Tg6TUHNndYDW5UeBvJDz7keA4Y
JU1e/wuIgPNTMboUxJaNm3DhN/x0CpRjWhuhq/NDwvTgRGxI+V47DVdw6AZFB5QQvHFLyg+XLcms
7gaUM6cnkFa30qKswg78xsZVneCAhZvJ5qijUonNvZi0d3ZtzPDwS1sU0iqCxwYhbtUh2zuImHfQ
GTkpbV3Y4x8d13TfIL4wP4r4lz24j+AODzDLbTyNxaOZptnrZQ2sKjMK18O8YLP/vjL/SXFFaJgJ
d8I0Iw/VJITZvx4O1DwLVyuzOKCDZe21h/66E5rUm7ClZuoos28mx4BIaM/UWHnUonVobe/cOSUe
RCv61bkZCsePh5UF8QAHg4YRvYcfz83CFqwHfJ+2tB61iWI5Z38ZAgLUCn0fT2z5f38Ffjqo8zAQ
Es4nEQ+xQI5+uABu75UC4fKhbyhIq1jHbNaUJlWV1GfDnerfU/C+jP9HfAM4U0yirr7vE/1f9s5s
uW4j27a/cn8AjkSXAF5335CbrSTKLwiqQ98l+vz6O0CVz7FIHyr8Xg9VIYdNgRsbyFy51pxjmv/0
9OGiwJawpELY/quDbKko9hyZ5SyuzWisWDErNH7lUG9Adjx3BgneWcuzJl1/vH3ZgsdKm3IfW6O5
w9VtgE/P3edKN8N+aqlx3r8fb87ZsJnIcMNHzxvCfXl1Pzrg0cSU4twIOG/vXSOqzrUz/u4dfNOx
4Co0Kixpe8TteK8bMX3SD6EkOf4gmQbQyWfVKGsmLg2KUzr7WWWv5pTKHYPH8PT+B7TenoepD1Dk
+siSzAV0/Os3DpvSGVQ+xgdorlGIQwXrpUGE1J9FT13aVqM73wSGGyy5kh8zojt/GEw3tt08QGpH
ZkO4JosdoKUm730bGXRNLUde2YHiF68TTtRvDWnf3dEIW06NL7/9f/vVv+tXM7Tmi3qnX518JYH9
ufylVf3zh/7TqvatP2DG8JJD5AnA7EhaLv9pVZMd44AgCVxQwZLOOKKz/2lV+3+QbQjzBYmbFDSS
+S3+I1WjVU3koQB7wymTl4bUmX/RqjZfLX10thCdkl1Dt1A4jrBfPZfNZMARyFvzXDK+6pr1QJDc
dFDuYtmLRSkBusRzUV2lC1uXerMEUlzPcY1HKajdZy8ZSsvE4J4utYlLQtwMT9eBZ3WOrAZYKw5b
3i3mveBp/nan/2FNW36zv3WYiDHkF/a5tYKFw2XZ+PWN8lum7SFc3DMex+meyG9j7VIjXTHEE/gs
Zo6l71+QneDNJR3B0MFx6etLvs1X+4SR5HaNdCgipSu4qjrPSNc54C25Tx2c6rBVGqM5mEpgmx6b
oEGD4wyeg+CHhWfnRrFZHUMPLM9KDx53pZQhTQyrA8Lvlwloi6rsOW0t9qXcMju9d8KyOqetGSqI
DyVbtpmFSpKv28AfJdIM4zkQL+61IYfpPtdUBpap3eeurBEYpo3PpQJ6ARHKo3Cp+AkQBzsmDVoC
km+EyrZr+34XtpjrZplYjwqlVkOTjrVe2ey9s2MEaqu72rwQ7J0lay8i52GLl3Fhdy+/uYidHG5G
HFmPpgkNdJV4LZ+tVXihDWTVtxGsWxYvK/EnRr9W/dkaxkzjgbKa+AZGG7/RCzWcXTaePihISxrk
q4FVwmLa3Z6tionERWejZyCpmWX9ZOGNik+dann+ItB29LIQBd5rVVqPhs1M+1ONBs3407Y67lzS
Tvw+M2em6qhqn/JuIKBTr0OJwZnCfeDfQtDltyMpkYJq0sidV4YgUnvxotLOq1S5WN5Hm88PL9Z9
JkUk/NjPHDiGXvHjWPw4zTSJvIvp8Oi1aBtuUjI7fAvSYdT1FAPbqQ+OFkWx5T7a/dpNbG5LYuQ0
ESYXR8XDrMlEgW7rWuaZ/B90A3r5SrwZpHrQJKRoj7VdnYPGoLGR5B2wQD0M43UcjfoO1jNSIbpT
02Exmvu4WIkf3LZq5iXMoaRQ3Utv9DbVYIF7Dr1ok7sNYiNrnOZHnDUdKS4BB6MiDTGIInqA8ZJ2
7vU8R/KjMSApH4c6vyX3jeBPOhMHTlaOv04gjj6XUTZ8qlGETfhveWTjEVfOMA6dv47TpaAm/Smb
T9YkXezRlRd8NGTTdndWog25cQePx2ZQHrd3TAqpbkSH/GtHRgn5pOuiR6yhEan7sbY5sjuG9ZV2
Kd9dwsh9/DGnc18v0/ci/VFP43SfFIL+giQfY03CtfvcMtru1xxbzUdwV3w9xII0cmWAJ5UAKHRO
D9OrCD9FdLlguEteyqyuxnDXCqNun1po9feUj7wIBhDA6ZBYtSX3GbauswvUhUzCqeWwPaQ0DNPQ
mm4ZXjQHNFrzdGWXPbfeq3quQoeK6ESTty3YTlPKfQH0j820dylwyziz1GOmtWF8NHpPN1eoSwxF
0Dy4jF1OPTx+0ESSBB9QWhTZfTikePkhVzR0Im37qIelptdzwb3kQMe9nMTIKSAIIm4EMyh1CHMf
fJjDqhKf6gbi2frlQc4mgy+uAvehNnJYXopO4eMjwQoHO4t5ZT0mvQEMioFQLJ+m3O+tm5Q09AZv
rEl0rGeP5iWWPo1+Py+4ppFF6XSAqK7SP4H64o9fuT3sGpsIqeyTYoUwY2g/2lU3VVGWWAemyCA2
zMN6obZWZvI3CR6nU9t4fOddrsxL2ml7+uQjE8m+u15pQRkmWjMKt4VgTn9TsP9o5A49FvdjWKJW
RAZRofg+xhbZiCvXXJrrRhIJ6FIau2US+ZfSFsGTO/QhPVTzwRuiaVwjG+g/wAcztji14g0PRru2
e6TcKLBD0F8hGS1FMowr0zZndxN7hXug7SJHKGJpYyT0sDnb7AgvkKTBV/UcwhFGDVEjkvvYurW1
tgvxp0GfhRhZjLYEnnSrJB4n/2BmVvQlb0Pv+wT1HfqPKm+6XF71o2rmbZar6U5WUMZdeyi3BZvU
hrLPvmfoVv5pOnGxs0pBr8fTKHtE56nbIIKD7tWonThJZfl1Ukf5ByuFxBuItttpo+P8PUzTulQ4
xhk61TdDrosrl/bCFhNHfseyXv+JOjF+GJz8dvTEBCi5aSH/zs20EtSd+yGpkoeolfmHsXDaCNF6
CYuEDYxwqUafciPIdqDtoHg2Y7n4rmmdJINdPbLp1E+lW9TxJtVtCfRSVJ9iKZdbC2ofdbQLVlx6
/XSp5WSviCUimZJYuh+J8tQmx9N3sHQa7UYAAhcX24eziYWLU2UiUq3ctMoa6IYW1d7PGxSQDHdI
Go4naxe55l0aVvVewD3eKD7jE/5hWj+gsuSx5Dg8bGeU+5emc8KHoI7l3iDfducagVwbqaH93TxL
eTHirjmzYM8HUZbzEV1PcNRdNm7nVql1B+1h3SCWxR7eyschGfQ3IfL0jOdJn1WpgnzzfoXy6oBD
SeSD9xA+ry4+mzclEUYCouxV55wwjrOHedi5oS8HnAjgK9A4ovPBT62NYuDPgrbddHj/F3hTTQKn
pOOEZpNTrc1p89earKkK209z7MVThwwqK5em7mizCzoGDWGAO9U5ZJn5zVVfnR752B5CEFJiFjyj
B2r416s6oY69eHSDU4Nl9zMkNlamurMoct7/dK8O0S/XwTUiqde5u8gufr3OEFeYhAJ0Tw5dchZ1
odg0FuqDO4WsWP/+YsvMmdtpIk1xXt1Kk0XEiKhCT37O6KRa3PkvAgUD68f2/Uu9raTpCgCO4DAg
CKZ8PclvosCrjUnIky1n81KCc9i7I3ANOuHVufXou/3r65kchEweEyFBVL5qRph+xbqRF+5JT3H4
8eceWMZQktduucxU2mTm9r5/zbfPCFM4l48pEIhZrnh1zap0GoGuXJ5Q7KrDOOLbnsyx+gkL/z/7
LP94Fc/EBbyEEnEy+fUJyUNrBHDfylMEGeAw43Lae/78L7sly2uO5tv0XXfRXbyZrcsO8bNr8Fle
lBcSFR5iRMTl79+xf3gq3ABlEXJJlhWk2b9+lgwlPW73yj1ZqLD3UJ75ToYZvukWSYd56epp0L85
0r1dPljTeZn5WI7Nn17dvjIZwnnMpXMi5VA+mZAVmI0OlCJ9ToOqBGhhrWSrWbze/6hvX2w/sBYz
GZ82sN48kAG9dqFr1wLqycsVVixTHQr+jU5BiLx/qX/4iDwcSJuowVGvvF6rPIB9XKqwwB/gWZhJ
gTzrlvEk4fAsmMsJblqemvcv+k+f7ydqXbjIMV7LxAagLHYcSPOUS2QsZYFkIRd+vOeg89sX7aWL
9uu5PKA7AfLd8QLPf/umLTNPwevMqLRFFp2ahTviYRD5fT1odanghDK5mCmTp5G6jsHb3F6GBjDc
jvmVw+GiYloIQuebCaeAqlOXDN/9TNb5b27L2yccs5/tLXopFEzma6lZmbgj0UtQIS0ir6A+hDA2
0iVAZoV1aImMCCjr3/8mzLcrBCJD3qqlFYnO7XUfMMrpl4RsMSfDN6h1J9/m/EBYD9A2ZbJjxXW4
PO9pgoW3z5vPcCa0ubGTYLpvWqvJ902Etn5HlQSIAXxS/K/ferrRKCfRqdl8dy99zL9pkUQDinfw
eesL7VN0CzclH4tJeZuTNQW4QvyujfPm2URUuLwNtHJ4RGFO/rrMNEm7FP2zPg1O6Dy3IKrS1dyU
PKbTMt54//b/08XoGyEyxo7OdvDqYkgpAhE1wXyaIubaaQlUFNQWpxxX1JyS3r/Ym6+aT+ZjXTeF
vdRi7quypMgMs25DMZ9k6HKwJJudJ4sXkVPi+xeylnnJL68ccrjF2oqPCAs9fbFf72Fux8kkSVRn
A1dxeys4w5HX7rdd9iE0Kt2ea8xuautEUHpivFITJxLPxrKUL9tg1Uz3cZLRJzBGDksM+yBHaY/5
sTAkrSy6XvZO5Ev3Y2wyDscj45LbroTgWPzbhVi6+GUZk7GvIf58XYkkJZBZr2jbk6WZH49MKc6g
qpJ9JOZ/XfRwKZ4Bh1EALb03ExHAIVY3TPB7lJA2TJyUz4+FK9ga1lSdnXL6bf9w2b3+9i3R82c9
tHj1GQIgQH79LZW6sM1Guc5JNpPzXUprOBEfEXx8aYhIr6Wr0+jc/VBNk/Wblc56/Yg4i0gTsSaU
g2UMwR7w6yMCO6BL0LmkJxOUbqGhX/oygxgOWYVE0RE/xBdofZmzIXXLbC+4MnkDbYzaB6ubUVJY
Vjrfi76gi6izpV/TKG+p63vFn18wOKqQbQpG00xuvW428JhWBMocsCtnjIkzspnv3LRlxr88XrnB
ZrCfO2XWp0HNNSYa2U637jjRGmtDhrfnjMYR+olmiDzyfBgBX7vCyNRGmFlxN9JtuCjZGfvJSeRt
NZuG3ldeyXB36ADcCg8z3hVtaVGuidrug1XsKIxdmYMjDW+lhjA4N7gEQWOdANeZa6hWbg9zzowb
7Fd9k7hYDuEJwjq2dbqoqnPsxxqun5mb30blZzTFjZT3JZjqpRkKZTS+HeaJP3tGg5aMUCCa3oEK
wvggh4xDSdlo/q1uvP8Un0MW0nkJ8qWuaWretbjMXYjrZQtZNjOjRdo6qynIjpFvTPf1RODVLSqh
vLrCDzR0dy3im2KDnIe3uzKLOiPlDTnJRvWd2ewYQU73mUBqHElZZfeIANpvE3NXTYc3dfV3Qn17
51o1mKzWHo512Jwi4Qf56O6zC1RFP5CO7TAbtFLnaliIqXQ0cDgCRujwTskayOCGPgidq07HNML9
YpaEaNghfyP5dSGKrNEuj4Qd98bDVCVcusk0u1YgGNs3qzi3W+umxJ3Z3ZuJEbcYndA83HJcBENn
zh4cU+R7znEYFCYXGC+DsdZ1CQdOWizhro54gsoSnxyqkDHxrpwhNAmQh9wWsq+ayFmwktDT8uu+
Jcwu5wiJMy6gy8jEeVKPZumqHJieywNWxsirL0ai2Bte6gB69jx9UOloNcQYg+MT4Bo4leSbT35D
t62afgSdDm99Ddv+ZwvOzXt+GTuezEcHp/ZzEsYkrbR9iy7752slF8kcPlj7OHqA9Z9LN6H1xgTQ
fDQnwuNQVAN5Xlsdwoa1ki5PUePLRWyWu9xXq1165nba9l8QJ49kNSNMvP05mgFK8By69lJIRA61
nV95qDzNdOnEKtrzqzrl+DOZgg78y/bnyZ4mY0zvyrtyPeYRqwwUQbqDsiPaMzofXtOiNpg05Fhq
xqNDqoO9SwMrSu7asuEXMTECq12dW+19qc1m+rOfPNuAMOy5WXbvV8HUX7tTbj7KNC2ddQ/Tf/7u
G0wytujFLeduNmu6wPFMbWzz/o1ewX7MGIDEd5yKy7PiMM1Blul0tveJwjwj99hVHaxU7N1DDa45
DBEKrFnC3fSUq5Zu/ZzTlATuVmqfjgBqM1yCYqLVRoe8W6xvuh/S8eeO/9856W/npOwqf6tZ3vCC
rpOW2CEEKXXy66j05ef+GpUy9BQUgotIZvHO/H1UytDzxcxjUdH9BQjij3/hO8QfzEJpJwQWXQzp
uf6/mYm+3qcR/XAYZLoKwoNe2oIJ+bt0vRedH3dDHLFqlfqaxvm8t9NlhuXkRN9uRBSrrygXm6+1
SUTD327LPw01/VeHEqof1MQmehtp2wEumFdXT8jocbO6zY4FGajXXgRVE2QiC4EuOOK7XSwOXbPk
eTAhXPRXoAUdMnxJyKicClQHFs5mxdwD5G2VSaiRgTmzlGbLXEIlcO282aC8qzOlLTDSSa/PYeLN
/bZsawsyZEfoggeJaNE8h6s5dqbs8hKkAMaZvblJwPmq2A6YL1KU3jOM8iCTh9PeH0eWwIUCWi95
DaAzwlPlTtw3WQKC5NcEgRaOZf1sB1h8aUmBykOEe5xpkULYiB0DT0c+k9yoHky0isbJn+KR2FGD
b+nbENkRvvXAM6yPYgijZFv00aRSUv8M93MsAsSGC3Gxi89VZ1NurEbk0+NtY3k94cSRP0ZEWxqx
v6uy2Yzux0hIqtqsaBwM/wXiMKsdOgH0gnn80XSW/5Ikz8B7mlRWl3vZCGp4ghZcYCCxIp/ObBmi
maOvbR/1sDSjBBqpDLFqMe+OvhR6jm4Gb662FUTNZNV6c1OvzKjxnzSZl8a2NEfS1csGyr7Um45/
WuoNUH9pM1w8PxUtVInIPuRUdShbsTCMIbpuld/RQM73JFEK0OQ+m1ewq9WA43jgfH9WxbhrnKa+
bZgo8cDUHvjsPsEbPwdwKeAZfMhqN3vCiJytPPAfa5th37pLMve7UU7pPecGNP/B1GzKwAh2MUTV
Ywem63PqIp4DlIp0yFPlMQnK7uSEaIpMM7+PUf/dDRPNf/rOkbdGKEnoxyhPYD+OUzA/AiIlQ9QI
gvaLu9BDC4jAmwm65DGLJCaJsSvOdAnAQzHKWzMEzj9UA9jSxjBjQoCr4KvE6Q9kJFTp7cAA8Tka
UNytkSOIC7HKmqjd1DROMHf5qVmU4k61YKdHMh0+2lb+mAIK+SwB2OHddbKvCQL3j9LnpWKy6+wg
kzvHKCugSTQTCGF7/B6Grf+skZVvg7oiEZM1oXtWut2mmk0UkIOzyurxPDixe5MjkN3Zg0bwKNHc
HRTb75GRo7wmMMD8PFk9jHuvhLdgjd0xSDMYqs4coBCo2scWTcGNPbrVIbML+0zQyHRhVqcPRVS7
dwgTzQu6/vSpKeP0M99ovp+m3j5DqMoPfVmCq9ZO/rVG7huSHhl5p0TZ+pbQzOGq6GgpMZMzh1VY
+979nHZsr4Zhs6wQaHPtz8q+C7SQCBF5JQ75pEJjVftJciohod/0PlysQdnJJwpHLOX2PIrrOhuS
a+y7zWOPYPIhSWR9Yi5cbg1CeT5Xzpyi5JXduXOrwNhOvZeehPa0tTOLuLilSxsea6wM+06LiJNI
4O9UM7g/3AFhNseo+dOUQmGNAuNYZnUBMDq8ZtgK7rqPxWoMGCLjpz9aQX2eXTFDmLBXdeb03/py
pDDKyvwgON+vSrfG4WO24A6T0ttZsSAufZLNF+CMPW7lMSFoDwGsLJ3xLq1csgYyf4bB1oMFmsf5
qccr8RXNxHDHDQlvJmrfT9qbzcXOUGx4T7pNVUwpgQxOuq+dFGZR0VfZhzqhpORr520xxmYXeFn9
DRh9t9d+MZGEGgp7O8nJAVmsulvPpCe0Hqicid8ZYpi9rvVDkzNgwBEOex5ltLPkKz7CIB6uMRTd
1kMXXMArRE+Wz/uv3aDZTUSxDHj9E3Etk0xcB10WXIyqsO7maejZKNoZzUq1mAjy6SZvekAnJi8q
DfEInS/w52Idjt10TDh4nOoKujjjB2wfvV1e9023Qj/JUoMeHrUJZZbVOOaDnAsM+lBUwAQ0cv7K
tB8SymiQ3rrqccUfWkwSXzLpbSeqRJLDM9qrTWX9mTJkOOatSz/LSZJHU6XtfeR13oXTJjNJwOsc
xeas+dCWfXCZXE9fD6j/n2virNnRzPE+TypCpXl7vCtYPfM3eOIpXvqowVtBsvzJiIphH7bmcMH8
YJ+AjC8Txqb5OOIZuJ3cOdzMxDrs7WSK79jZ6s+StOYvfld6P2aON/lKdi3SjiD6NmZTupBtg1WI
g2JExX2ep9bd4EyGLEUIYkZSbWscfTNLx5Vo8+G5Roieo+VASQO81KAqjZ3mY9iX3bbymAb7bgFa
wZVp9qN0OHG1wdB88qNSyq1TRcUXO4r8fdlM4XVvhv558EvEzJNWxzjwEUlmKOJni/2N5MMuv3SO
wGrkF+11Zs7dtvfb6tRUBnr8jso6hf91GXMPUctQ9p/AlnFWqoOBEG7ANaRb2WN/V0etf6WNYP4u
7D7vFxcK2zU+tuicj53xGMcuGZBJxdKTGZWzIuQnJelp7GqE5zoMt53wKzDIME8SEZYsS7jaQPzM
5ioNXaKZu+rlmRgT9OqBgfLIJD8R9bv/nNEQ34nEfmbkVV0bxD8/+PCgOFhM9tXYBQ7L4GzdclwX
a+Cu18sXyKjPNve669Hwl8mScmVdY3xIj5GFilPFJarZyLI/eFDAtpNn5Lumqdy9IdMSSQRHVLof
FgPqpN0YlV0fZy3aOw+WztcuVnlHHkytN/04BA+mm9Y7uBPWTnCCesSyFzvrwqid2yxsgPtawxTc
5RFZOTSqqvUo7Cs/VCNfe+GI60aY150jp1PQWf6WE27zHXuI1SGNH4MDBAbvgIqsXrc5IAjIJO1t
rfP6Npvr5oA30jpMxPCsAfka63HUgd6H8Ko/UQtYj5MdQMhYcEM//MLoPxfEvO3CrH5ym9zbGmlw
Z1uA8Pl8oqPuwAqIrH5MolXapbgJamUcZWnBR2JMAbNk6Vl8TWoFDAyMyHiy+mnjVmxvc+ZHPJpO
uyvSzL0NqU0BSrBZ91Cz093oK7gwdqOpPyYW4Ysd9c0G69fHUhBhhQrIqdehFs6e/a7cDUjg8a1B
LzYS0ztYgKVvPNPjJC+85DMFmmyZsPsUIHN46Os0XEfIca2VZyozO7p5ZK55spEiVPVAoqkzpS6D
2IrydWjRSBjZeC8VsIhR2+NRihkFBWBm3hNaozwcgfeNwjfeIp219hm5TNcM0ymmJyrVkigCMT4M
MC4+iKzKPzgWNaBDVDnpyaSI3NRZF5x1JqlWIjc8AkLq0e0jfUT5V7GDYbsIj4iMld4g4EhPaRcE
8FQGM+kpMYPqUDRW1H63MUu2AJoy+vd+vQJlexUOQII5l6qTm8fNHQI9+9px1HwJGmVugixBAxw1
0ykuyeSMKPyftPTPqSMfI4lNpLeSC9MMk0/pnIrMM/8kmxCkEB6WdRNK+llewTxND9ZxNrxyNYyx
vWl6yNi1rZ9VPH/BkXvn1w4E9XiQmxwpHgEVsNWrrhz3wjZwM+EEmjginJPcLLag5D7wtdg7sgmh
zrVBv7FzihsjT6C9JzY4MOez2Tp0lIaOYKEsyzdZ5iuydnJuTDEGZB/gz/FtEEX0KMpTFDf2ruz9
XRyV84nAw5t4dqyPtkIks/anqlgLMmt3JtNdKIMT+r2stze6mkmddQrGrIjSdZLan2cauPs0ARlT
YDcMQte7mSSokVqWdHh4/J6N1tuiGAwfUT/KQ41R8ORarbiOizzZDBEpvdpXbHNtnByT2kPs0XZ6
TS/fXc9OP64ws0aXEuXeLsjS+cYVfLjUz7eQcwrOCbXq1nTj29/0xt8eS6VFfCeuftS6PufDX4+l
cejMedL7yTGFZ0IJNxEXp7TPKu0SRvLgiJITKbVUyZYNhfz9c+mrwcmiULaksKxlGmwDM3h1cZ2U
SoL+S47mRECgThUw9iSP8YUF2f37l3o1NlkuBfGX/y2n37dqhKRJUokslEvVFrlAvCMzKjQcEN/f
v84bF8pyIdr/AQ0HZNjydXpoVs2zozIvOvaQ5XaMLZ2j7F/C+pLutlEZw6EhiEXCl1481x4mEVYV
WP9GGC+H6zDmt3v5lf7bP/pd/4jRO4Py/1tnf/k+/r/Td9V+n39pH/38sf+0jzwbzDTNn4BAT9sN
GEH/j9Lec/+gq8K01RKesP+ejYuanscZuhnqfCwhZLz+b1MJADV/nRD8G9pSgkH3vxDaQ65/Nf4h
nJeJFnp/yDMe0/9Xs0erQUVs9646BAOceCR3drflqVbZGYU2rnfBDvIQuS1dE5HE/XEACXMX1ySx
7bMUQNoS3J0D3MsCtuywx6/V0/2w6ikiWhcT3h0VndgvFRiG1QYH+WSMOJNNlnpMeuHjZAESleXw
nJszgUZ58Tg0ofvQZZW+a1XwWIGWhnvJQQqAZB4Sy2Kyhimb+Ip+XHo3fuqb962kvurqTjwFyDRR
0RqJdV+WY3Zq1UBxi53+5+I3An/cQsidLtjW2o1pmOZ9iJV9WyB//dFaqhIspDarNkhPtuYhxfvM
AYH20IBwWY9tgAmefLWXG/WijFBe/IXvP2Ei0PLTozmoo8t27u99JooQPYv+qLPUWXs2h49V646t
tbHI+oRTUwRF8GlIdROty9wXT6TF6mtZD8HahZZ3KAShFxjx1BESB1c36WatypQypU26AFlyZfer
GHEdNN0kIVxibIntVqnfL+OXyPjc9wTtUoAWS8yqbV4pvw3EHgJo/nHOcg94Q9SbTwpAC6F3EzU2
+1883fh1bvzQ8bgknTfhiQCt+JuRtygekf3sX36/dvmteLIVVFD+/2iRJV6uXmJjPElHYSdUX+77
nnCRyifQBC8yGG1yLbc4BpbWV5dYV5FvMo5Z9R0hPlfMH+IYNbBJVLNsOR1BkUR8vbe1XWF5DUGJ
l0aVnbRTHQdFpjiNlaHfdUlkPdU04+TOrGdf7HlUlqSQgmfBr7NTiidzw9UT6oHWTfAbumQPE4j0
UaHKf8AzMj81ddxe+aUdPKbIDHYxJarcoDSyTyUK4TPhpPGndF4a+3gCzkbNl+1zSEKn3YEgGCo+
ZApRbOtqqy33dBJowbjNghoNIJxNaa0/63Kc977TBvs8t+wfo7SZIYWqKIift1GcbSIrTbJdkIou
vmR5xd8VAF/ZyQojIqRem/oFsaoCd0i8RNbeh6SkEXM2ZmsbBwQZGCK8LiQ2Gcwyo783u8CEExHb
hBf72b7wmRzhMSadioouKfx9Zor2oaucJ8Kv+qvCFZ9Kf5qx3w7NCNWs1wbaW9S5RUTYFtN3KXeE
N4UQYq16zVZObUSKMXL33lc3WufVbSs1Rm7Dph86zzRUEsc89aSArUyribYFxpWDJi1jC+JDnzh4
Zvkq4yi6HnPX/jCZEo8yZGDs8IqMlXECnuAgaCRBEwUWg8Aw25XMxgng7JbsBUzd635sCaSv7fa6
59hxg2wlO5fG6N52bmRtSUfjvCw8IrHASefYz30jcK5y5lj9ZsSa/jRoI7kOTZN0U5WmRA3gxZj5
6nW9dIGZXENXNCuc73PKUHIt+JlnjYUG0EiKd/FAwkfz0ASC0LpxMCHBx4MN5yMr9QeO8gIQRBNf
BpvkLC3qCnuBO++txsOyT1ukAusY1YKOKx4TElLyjiQ2NLlbfCQUzSMLhYnEbBSbQcr5PIZ1dRcj
Ev8U8PltRl56So+wkb12I3VE4g9nQLqpxCljH/CzDqYkE7yVaHq69DH4irVX1mqtcit+xFYt9HrK
aRhbqkjPA0R6Ym7UwlZILQlnQdYEOwbDRCRqVGLSLnBZAs5TyWwdq7DxLlCpjUcKaBb/3iKOKBin
1OYSeUcAja/VLbPo7OSVCNYIg9F3lhxYlVrZh59fVpYm68IfUAOzU17xhuIQMsXPt6iGSfMwadYo
NRb+RhqCZRVWDk0oJgKcoytZ7icicxYOguXwOozWvekuF+KYPG04PvKb5APJNaPAHgKW2wjKC9v2
fGkVBdamqjQmlJ45CrE77k+15X/Lpd+VS4uR/L1yaRm3VSgvfimWfv7QX7O24A/M1wFLyGJJ/N9K
KXD/8Dy0kC++wr8mbQs438TGJiz4CBwBlov/NXmTf6CDpqziPxA+eifn3xRJmK1/LZLQxnDcpu5n
d0P4jCX/10OOMiV0oSbC+uQK6JUwGOTQrRxcNfOqls7wWUSFh1PJre6Tei4veqRL2vg4ftZl0Kdb
00vEQ9plet4qa8puYrZkSGgGVozAU/spSOwTRBFzBYaINGTXZyWjlA8cInBwmMFrcuPzkI/VlYgC
01tVVn4FFyC79Srb3xciiPehF3p7BwJuBzEYSnrL6Wuvk1gdMwZi131LZ1EDlzOwjSBwWRUj8Y3Q
hOSnpLeqfu1Bk1hzeIvWdtzD0zCs7kBGbHhfNQ4wAkCr07EXX+BuV89elvvXOrND3sXJ72hboB8Z
B/jcGUjqmzGcfJQnMsjFegm/PC40hkOmLOPrSEPih1cnMFvS0mchKdT3aLLChsjE2rxNYoDRnW2r
e6d1RojZ1M2rmdNssbZT63vKQrBOXdxKhGvZkEgwgV0iUUbnttbGVyYDOJGhbCCW0E15nJPmaWBg
RGTQYoyK/eFDXHfdQxB0JI5AS1VfFsfZkzI4VK1715lXzGHSfqXLALGjXyJHRVS0skRCh9MNMm+N
wkk9N6hpeoY14ydOp3A++zL/kicdvHyddDuTffqrFn1+lQh1A5LVPWWqq08q1PpMwP2wLl2v3XmE
11sbJZOZJXfuLcWXGmVPQRKQbsJd6vnbCqNl/Gfn59n0QlhfheSDTgE1pBn2V2biGofUFfEeJEX+
iJY8/pR1CT0Fppm2tZqnqtoWNMXNDWpSwTJo2RkWIx7AY6Oc/rp3At0SFyhsAGQmXtCY7ZAsxJkR
39iWMQ0XmyYU/rsRAL7V0yaZFrllmSNZqdO4vE1wzq2cZvauIlXpjatnKCjKL65rAGBXlmFT02fF
SNod0xdvXtG5iz7CE7PIgKC//6WZRoe4LkxJey9X/FcYwg661qhbcKhGGyIqzAu+oeAuCud4PfrG
llxl8unmYSOVe0nyYPhKoGZ2FIttdEwN0M5D28/gdePprHUngckHXfkhqNLwibj66P+zd2bbkSNX
sv2V+wPQgmPGawAxMjjPfMFiMTMxD+6Y8fW9wapUZ6akqq77rDe11MwgIxDA8WNm27RTJA2ZbX24
r1/kqLcM0BSx3w0UvUXbYc7Fa4fEXAVxJftb0VfyTWGECnzQs++5MqldHeZuvmvJIXkHqllHTiMe
W7TUmIEelyb6SdRRjLcBS28+mYOeXEjSqL/RQqxTtoVpJA5chUTWxJX3lrm6e5nb06yjRub+wzLk
NVTwzI3WSscCpjgr8Joa96p8x/bjPyKW/6bpYxM6jTIBaznzV5sRlvWoEHW1jbyoesnivhVBobLO
5cOq1GvnWgrx0c2aoxfVXVhqPIs3HafTc2JMXdh06hbNlrGVJvJuC1hLgmFR1tbDkwZnBu2Yob0N
J6tJQyvxew5CHVVhtXBPtt6S+DSTzON9QHCCcM9tTZkI8BS96/uB2ss7A2TPvk71fApp1YkspnCl
vxp5An7L4o46QAmj0b0qU3qEUBKP8WzKq9yK8L75tdndKS+lDihyy+wZDpScN1J05sgdLQIkH1NO
TVXg2LwhbJPwsTCZHgDixKCW9Lm9tlqlfdS2y1GuFdnAzn7mMoj92Kc1yfCBW1nWsNO8RL6B5xm/
Sti7rzCixaXJ0rnccgKjk8e057WHJDIlO0A/ykPPaEpOkO1w6t3O1wOhN/dM5k3I+mm8UA7k35Kw
WehU7slq5g6IVIVKTuU0x66UJqec22YtLLmf9PIBgaHft4pt5doUCZ5akSdjlpyrwO8GZ0tQZPmy
kCekV0iA0+fohzxdJwNpYd1j+NVBavUXViGdqgssNTbp86LFRXWYWWTm+os356gLm0Thpujonpvb
7DqakFUNP3OuRUaek5lL3YEx1u/YTsQ33BYnVpj5cuRI8WRbVXUn2SPc9aKNDLphsuhpJNNFo7Xy
+k3Fqe+0tpo/eVC/uEmNfK08aDA3OmC2GxLzCEpxSU1jmltYOcs2qIfF2Ga2irlt88gLpnJOr3rD
73fScyX7+7YsrzJf59d1cm1H90vCG4NLk686ppuNUC01UBz4rxdqMi9tu4qImS5ddG95yjlyoBof
4GngiUuGKPlqLtp8DdytL/edJmuMmHN05dMnfr9wjR85I+gfTSpBHs3K3kMgoE82kssbggIdXIvU
lkMsqJvJrNnYTKLrtxI2OYlMm/tRn4rlwugW95ikaEjlmN0AxSDiKQ3zOqqL1uImm1NpuETH2smM
SzXVcU0JqrVin/r6JibFu1/fzwdVT+JMEQ9qvqW5+4xu0es8HwZzaxijfVv4S/Il6gg7pyxTtI2S
E+ADW++oqkcHvjVyNe792fePg+jbJxXV1O0yHx/4Pjk0pPS12piNS1dMO1JQiV9wpj0no3oz4Bgl
b0dTLzGGZCalGtibqFJPaRGVhXXd52V0ubj+dGx5MGLbM8Yr6j8+9Dr1P0RrGvXGbm35kvZFQnFK
lB/bWmv2uMs1SPQDtxouv4SHNAcYOzB13aW6J8tvIr8e3xrXHcO8E86rUafetTFXfPOS9aZJ6stI
98s4wtZTyjDq+2r2X8h4k7MdEi9pyFPKXgR65RkJkvXov6ZalN9jtW7ljaMwgR1MqtcpXXWcnLL4
TEj9bDh0a+4bX1S6JIhPbV/Ag593vsbmfa9kHE4s7+admTjurvEp/EoIBUdBFo+3izDq7KJTRUv9
SKclL3Zj2uk7Z5yKQlIj1+2tGummZEPgTHJxLoWYkBz2dQxLsT9xyRqKw9FQoam8y2h5ZfadnvNc
qz6yYTKe/K53H4SMmxOB+QdZufO2NGV5dGXbBG4P+8qtpzunYK8Q9d9oo3zPOufV7cf+N3KNTBCW
sqEd2P2r62vZwXG94kaKYjtapXbmw8F4CjYZH0Mnv5nLWl0E0BzsPVQwjxxsnwIdQsO4Ne2Rc2FP
54TcNMqP4wfP6dW2XIzlNkH4Iy0MI6bUfhcV/nuE+ssjlOuBW/nPG+fLuureq/efT1CfP/PHCQqr
4j+w0jskx9aYJnmFf66bOSr9Q7dgXMFuEaR9DM5L3xnknLvAXhGsoTQM5MuakP3jKGVZrKItIDEc
sUj2kWX9O0cpawWd/xg3IOkFZozlNstwb40M/hIKaZY6NyKGuWu34asXFFqJUZaAhx3Y0snngwuG
otpBJ6BFdkUpXMYGmKcijZMvbeQtNZ65kgUUXAk5HZNFlpQQtK7zsSjD39IyTB+LVTbzuZa5Kp7T
xZLnul30L5kZT2yi+nzqNzo7ZGp8NO6o+1Rz6ke361zj2Ep/GE6TmarxUqHLbRPc5IxNRkE1x+zk
lw3iUCD6qNvYs3bW+7lJQet6cSCyajFCOau3gUmeu3RCkfIwYQKiHkR8JfLT25sZAsbO95BptvgN
7WTtjkgvC/IIR6wN7kFTPXveusyaDcag6XaQ2t7IeoO2HP95rCZzn2hFB7Uirtffal6y58nmdmD2
ZhP2QB0SWsagXS9o0iIcc7BLIdWEGdYeUjU2j9gKgQhpW7VIlVG+CLY8a7ORvvQcvYzUPgF0bG/a
Zsyci7Vo4YN3hF701s8i9bA4zXIEwdBq1oWr4infrq1ToC6cqdkrr0mKrTEZ4yUFw0VqFRQYzBzO
q52Du2gA82clSWceMnwtJHuCNm+G3r3AckjgfAkE06uB7TDJ+4xHvB8rMu9HUebCH3B6+EBu8Uhz
pPQ+Qweu24SNgZY7mAbL/xaeSyF9bfrCVN9k3/xMtN/mSGe5eGVUrV2KeyBzYscNf02HkEtwX5qR
pD5OJ384j+jAJ6fqiXu4KqclZC767JhafmVuVZHfMlirrZ4yPUZJPl63c4GjCSAdl+WU1+HcsKQE
DCNOXpbX25jN2m5J03yf18m1SJvprnN6Kw0jrTDC1McFEhSyi0+ex1jOYpd3OzAyLzrgDUSrKMzZ
PpboLjvur+17bTTFh9FJYSLrtg6EWLlaCr3IK2jkyBQNfhSnnFqTbbNlxgUqdpqJg1X1b0lm0aqx
1JZ9o/EO2hzCmvgtVpZ+AXa23AF31vaDaVWhy8tdYuhs9mzhptuq7sQ+Gel6urZERF+b9FjG5oae
X+BKkKAJMaUy5TrVcRh1jmGgPRmIusI6E4BZTkxh+mbJdKw2PU8mxBp8tSVk6iK+chI2E2FvOWci
0RBopjx6Yybwd6zk6eTLTGubS5bLvXCbR4I5V3bl2rfrlX2NtVWnTs+E4SzF5ZJxoOSh3QWe2diY
qBrO0JbZ6N9qMevXtZ3HLzG1dRdKWlAwWGUf2sKh6zt14n2WDfmeSHS0ieSK5h0JHTWO8u9jS8NJ
C4PpTHvy02Lo15WZycDVIudM5ZiNviw5dWft+GxLyuE3WT6N5yk1jdfSnqcJe9hSo8gWunnnGPQx
CVgY3zRQ12XQ8W7schqRjgCDP4gd+oFKMXOGWj9TJZoPjnXfmOOUBIY71B+WN8cPdmbFOpZpZf/W
lTATK0QM/o1GO+LEBNoB+Wkje3rhR92pTzkg78CDcbmFwzLtzCr2DpNN5erYsIfd9KDVd6zGKQdy
+y69ED6tc6xM86Dg/XloJ3nLZV3fecZ89mn2Duw88g8aldqwO03pnjylQcCg+tj7MjlVcuMXXkp/
QF19YcHlUxTJ6LNpiDTQdFJbOh5BcYyc7I7mGO84c3YJc67ue6GBP8f7MxuYxswoGLvl0dPZU8yT
Hbsb15VQZ4mkbrDVmW91EYOXTnotnEZB7x5IAPvV9kY/NGEF39VszxAl1PicJy2uAzOrL42CvqTN
4E4f2lQN28Ewu29xPmrYReSyrYukJaBlmC8G6bfrRbCOGiZvuZkru96JIu5uDKWaC7C8+j0OnyUP
MA7lclfXFA21tdTfie1QfjX19R04eSDiM9YVoEK9trGwwXybFjyr1VC5r8CeFi1cuLS2C7ecIAGd
52yo+xvDqubO742sPVxvcC4NSXsP30gTb48wHmOJj9Qb7eRU+6pheEuGsJM6B8HZT+av6ay6e3uI
UVQlulnY6nPBKUe02CUnMEJC4KpZ1Dz3AYGmrzSomVtMEj6nWKO+RJHKAs2U6gwXabylMm2LXdC/
lFBDUpbsaRIdTdpCLhNdyBD5Jnsr2sF4yNqiuXQbb77XR0HxID09/p3lT6wKPTya9RSlyLSRRe98
kurXamjy5xK33nPsVeqm6ovoqcmj9KKfwLQkeNQfhbLmbaLX2X5Ww7yN5k5iL61A3Fj8tVjxMD91
x6pYWOPHbv8ILA7Lc2q1VahhBQyI69ccjRP9RuJ7N7cu+41TNWqsQct8nC9sdoc5mFJhALiyTN7H
bnyh086mtAx+yjyV+LUyJvCTSIXzYfDva0EdVekNrIQxcDLdf54Xu6WGceFB71Us9jZt3KY77KzO
mYa75iFyBxVvNNK0+QZNLLVCb5zOvazVDtM4sJj/2jE+S7z/Yjhm776OrP95OH76qkrm4x+H4z9+
5rsXQ/zDcsmvOISSDXCF63D6vwU9FrYbFAMLReH3lM/34dj+B/8F9E/DJQ6OzQld4vtwbND46+Od
gL3nCWCJ7t8ajn8ejQ0yNmSFsHuYvAgX2i+jsSeGfkmxSx48PNzc8SAmr22jv5+t/iMM5BctA0Qg
oE8BLQZdhAzxr1pGRETIMMFbH/qsqsSG1jpu7lNUv63i6k3pkAIF2UeiFY2sef3h8/g3OaL18/px
+v98cU4AHs026BS82fzvP+T4qbIpJlIw/iG2fALnrmrHcJgEr4td7S7jVP0e+2XjU0SbmmG7zOnX
SSO8sXWUY4YAtyCuQSHYd4NXBCZcw1O/Tlmtl8FZzAqscN2sqEWNY+whrUucwynG8P/jj+D45ANU
4aTAkennP0JXVmPi0/APcsGXNVk0cpdaaR1Td5wfpakPhHByuIlaiS8Au3DzOvp0U9h1PK/LL3+6
weE63dQtyHN9gJzu++ing0f4YvIHsFQDJPoy7bvdXC0dvGqONX+RvOaS/ZfPAcoDtJbPEvtf8Qat
ZbL/c/H6csIaqUPG1z4ReN6vxWp//m79GhxbLzfwvibYFNtbSb8/v1k2qEKUHV5pAIh54PbOh+d4
8qQ6U97qNlT+P3+99Qr6Mc6+vh4sC5wHXOIE5tYr8IcrzBBtVZVawevFqbrljgI1sIdF++ev8m/e
P0sXAPOQHgnPW7+4pnyWUACQNO+ggLTsIQd9a0w/PeSt9/DnL/TJGP7l74GsyCaMLx4+sF9vChmz
ACUU1JwaLGePi9sa24S9y36e+eDm0sRzKRL8EnXd5Xdgeb1zQ8txaGVkmRIU7guIbPJW0f1F4m2w
Of2IlLz0gOnkEK9MrLqo5n3KtflIpL2aAxNTtLaJM9ZXGyvmRabGMrbCM9JDazjt8+gs6eHP/8jf
sQY//ZUeywrB24mWu9KDVpfaD59aRPQYMKGaDkDcUUFjJiM3jtqjxtxFMq4FsGPW3/AraPRG07nA
xZsdijLrd4Noul3eKHXV5Om40uvwEMMZexZGnl7Z/my9uUT2mdadrRKjcS/8co1rjYUIlINuxqmG
NBlW0pB05fSIz9cIK3Ci+zzeIRbEb9zO8oODWEI027APgOXqC54uyaFsIowcWJ0PWuXPdI6m5TYx
LLFvzdp7UJGdHYnil2ElZAIhOY4+Eh48Aaz3+Gg1y3DdFGJE+1hc61x6QFTgQNvbZjCsABR0Hzi9
UxdBJ2ICWKrOn6hu5eRIs3FVztq17TfES2ZEJ69IurVGw9zbkZWRgHSo9l7yxgk1d7Fu7cTUH4iZ
l88upvVvDQkHKqNJJiK4cBjlcIACuCFFPr24XkUSszTUZ87ySBHFdMbv4lw7FP+GnZdi5gGCN173
XSV/qzJ4rLpsyVf51PlE+Vct17xL6JgaHPs03mquOpUlxpnCEZK0vn+cBq26qiMaKIypGrtNrBh/
8X7vsdCc1/czZGHBSsP3tA30adIWpflqJ/hwrCnR1yBcebYoZH/UihwDmKCL9Ur0GsH1eWCvovN8
wW83mnuj9r1jv1jmu4qc9oa+y7Y6dnrvB9JtzYfc2lVJwxUxwDrspWm+17TC7PLE0EKzmTwYC0al
Hqu5pRKSEx4fzYSiwcb+MM79LknMWyOi8JJ723DsinomDopRnoiH8cVUfObKEc3trIAb0okT0FKa
o/kUNCxEVGImJQkRpeunxliRkjHKVuZP8X2VxZdR7LwlyIGHpOv0u0hgGciU8zx3+bsBlDIcCU8Q
RQDySv7Moz1WibM79SNOtdzfIKhM9B/RE9xDfdx0g06Egngpt6h+hUhWGf3t9XShebG/z9uJZbXm
Ra9ak8z8MrCOEoO66iRfHXdKlwMX1wCdlcdQvksJXlVhNqZp2MeOsVdtq13YS13THY8ur3A8gaBt
9ds+bV0PbzQLwI1uZM01feV8Qux45MU8C+uYVFNxECaqglvzdXG0udbp8JHQIPstbreE8iQWzkuX
ROBCs+pDDVb8kkWi/7ICSV7MQY2n0vOGYz743WaIG+usgKJSQZITX4r04dgTK7jW5rzBQQUr1sTW
5LbiWKW+u3CikYQlSkwbm0lbpkdrYE9l6kZypHKo2VpFTWX3DP3eN/t0j9hWnVPcoptKp4rXrvk/
obHmTQjgQJ7QOPPQIW5FjMdrN7LV812UDTO9nWqsr/Q5plCjYShYhlnHu0SEsDGwNaUxTw6xRB7+
gr7ZgvQwtvzF6oRFztiOas5xgwH9x9jXPi/+aF2DoNKvSNLJPqSYBd+k3tTDV5GpMcRqsRzmLFMf
iUtbi1On7lOSdtUZr4F40HTmCyCECSrSyHQyMPJx+KTIOfYzfrtiIpzdC2xpnK3zuyK25EuWmXlI
BmoMU1icN5pNZrXIBXAIjHu7Jvb7p7priyNEkvbLopH/LjIIvRliOdAQxi+nqKPTgtXvMM9mc2Um
S3RyETX382hCO8HjlYcA95qtrwb+8jxNrn29HKkqNw10NYRBy7ZiamQaTL9YOvkZwy/aZ6AhNrgG
2LJUPmJmHYaOP0kj6LzpTJczdJdn9tb0Sb8KbgxoOm26h7u4HGh/KgLf7SElsgUPGiIoG+ZIRTMZ
16sgHv6NGXh4SgfFfb02qGxn1VdwZLaMvdBLuY8qjboHVWt3My+QhFrBk3eh1IdfG4/O2whSaW2P
T7o73W34T3nc3yndkCEmYfEC4uqixZ9MCl3W+zYzlnHDvGhe2JO+7yQ3BaF6E8OgtHbNut8uc4PO
syJLdrUZJSuI+0FEGmCcrqPfPR/plk71GxVV/kDgnNIq1VDUs+ftd/MPZXkyOYOdkLhTZ/a/3VRR
ocwuRg8VDtfo7FNF13Bnpax3g3RmJVfT75Uvn4/3/6o5f3FgZQZc4fn/+cB69fU39d7mP8s5v//Q
HydWjG8UkVhc6cRC/oDx/3Fi/VR6ANTpjvc9V/D9wGqi5sD28uh08WHdERH454FV/zsHVI68P0/X
OgddjjwWHZeoSDa/2M9zWmH2Gpp5MpzNcvGHBBMYkzBrD9OS2VydQWZbM9FoiIkJicJVeM9XDd5e
1fh21eWL0kOir/j1L9Wq25MFdM7Tp5jfrbq+8SnxG6bSdjCQ+hdrdQCoTzPAsPoCfIaQK2P1CuSf
tgF4TcaWkaYN7Nk2r7rVXwAGR+70wSsxMOjVTbf6EPxPSwKQ+PxJzeN4Wsmv/WZa3Qu6HMGm64kG
7cir/bsi8co7ZXSk8HE+0OyNB2J1QzjSXu4wWai7lYO8w3CM7SDqpq02mt0pb5AxYFPnAT2H09ZK
LGIKKWSAhz7NpnfXLSUlXnVEOHiBiyNZO98AZEyeZZn3c8AGrAnNeDB2fuIiV9gyubMnJ9sOujWw
XNKr6azwuZ492T4SCIM1g2LiMqIjgQQUUi0PVdfngS6m3/JpUu3GpMUbVNqQnmVa4TasGrt9A9fP
zlryGT4WeVZeeeOQ7LQuWU6qJJC0SRCpwmLw3BXDw/E0i7T0xvDb7KAV8fWYZ9nOzaY8XBKbJnkm
+YM+1uy/k6o/V5qgpESUcLM7iOD3nPX6XY6rKejwnVx71NYdZrJTl67UxzMbvPng0V33DrCjPmW+
6O7pYikYX4hLbiuj6fJ1nPKOJTu0ywXFfieFq4XQe6tbmufM+262ulfImcW3mZzcgzH0aeig2F2X
ra1dmakLURnrCO8V3iKoKf6NbL3yxVTpsBNeU4UVy0VQFznsOB33vmaqCUtY216TswWjNXVTQLkV
TXcZFw6haygRH6aZYYSTipl+oy0mJPipSPKtxTr8tmoH5hjHl0RoonLZlHo97DzQhRusVe+DMXgX
nxhbzpXNlaVEHPSMFGhHCyD4Np52k6BrdTug1pybBbhTETfegZ1v8TWr4uxGb8hMpnm8XOfEfxtq
wCLtw8MCWm6iuBX+Ro5OMW1Ir/UXVeq43L+S5JQihDK1R1m4koheUobmZzUx2Tt+rm8Tq+0vU7fB
yFc3crhVWry8ygJ1jdRkM100dho/+GS1rz2QJOh8MU9cF+uf3nbYuhi6c9vsSPwOS85OX1TuOiHh
QU+g5YfkONwcmwmm/E3qOWyVsyw6slohIjOzTd54UhDvZGWNLEvet3ziNtKwiIcyUcVS3+JTs7ep
1uiXPEAJfQKcwACBS21LPlRel3EZX6vEMkJHOuZbgSEQ1pqmpuc2SqgOm7x+vsfzYcYBXnENQ75I
Dggi5alfsGpsSo1cQTBo0h52JHJ0APKmEIFmU0J5pRExfnJFRZ7ddTi0BJaUEXeSlBD2UtZfCo7t
q6hSTpfm4paspXM7ZaiZB+0pHloarzJWSBEadzyFZioyPEQZ9Yi7CUsIVWxeM90ahS6eVRtVfRAj
YDVyVzg1JuNLgRd5wr5vxiXpvx2r9Lj0g3icHby1k05P1X3UzsbsPMZu2XR33WrbPdQrHrc6LY3R
akvQeVk5NaE1GPl4r7Ip9j6sGIGzonu10Ef7sQQ2Jd2t18Dt3Wl932VfZnR5kQNvEUrx4OLh9t85
4K/mAEY4Fkh/NgcM719+ngJ+/5Hvpg6BqYPlD4stJgqM6DzQv08B6+ru+3Pf4LkP5txFWLSJLgqG
j++GeHbYWC/YsrAYo4OekeBvpAaFgYvkxy0bFg53fRn2a2zTCSWvW78f9jVJZ01DpRrz0o1a92km
iIe8JzRcaEuhh3NC+S57o/pEZleKTS3ksNWXuN0CSCz2vdHKM6e03nihVSW/qvH+YpKdkKIDo5Hc
NnpUIayz1vDS5ZQZdvHM/aQBzhv4g8fjsOmyLiQ+XVHTOs7irjfb+rUaouF6gWs44QWtVsF6US5E
SLAHu7S08oPLwZyTQ07Rq4sdc++ASKw3TcIDjawirLmQZsDpxppn19klE2imAyndpQ8pyKCjuAeG
sCnmPP8ioRJcp7E9lNBpyuk6ihAG1wUPf3vZlACMaDzJ3WM9KwsvgOhxSPBd5X8116qFEwTpGQ6S
LecjXSJ2FpblPMGV4heE8UnQjfWDLEt2DB6ZH9/K4rsly4drWZDyztyiC6GlokZFbY1Tf1TuofSL
SgYZq+gYU2AHU8vrcyQyS4G8vzRz45Fmrs5dGmBNet3JQyTstN+XkRGb7p60NssuV4Gb1kMaQFSl
BzlpsCvOU2Ul2KkP2tFqRU0LcRPLBCKMY3lVlW9Tr9AKbrZNYbXm3ZBDulSYf0jQ22k0TFe5HCyf
MowiVT65yliVO257HusJNBAKwShhzCKE/VnbISMLekLttjOxqaBpu92ZppOBZJzUad896O0oInrI
kyIKpdUO64XjLgdSUDbUoCmj3TYvnbEYTl3X941+JeYy60y1YVExjNxw6bseW/ES48AxlldurnOl
vnSj7EhH2lScFNHtf294/xelzqAbgJPDn93wxv93+XVKP+ofxbo/fuz7TU9fjzEWTFh/BSP/dNPT
8asR+Cf/bPxeX/bPe6Dp8kOknH0PkP8vyWlC1UwWHJfogdDJ8/wtHJ/9i9Cg049o8RCmdpy7KW1p
v0gAEpsT2NQqOyujT+d3C5sNGyLL7aytDiRp3ZSOasxmJJa6LbVjbSSNrdZuz+oAglZn7dXOXxRc
EiZAvbGDicFhuZioPP0qVeGyXXIdtchD1cUwcXGSFuNs3YN/WLwe5n1vGDhXCvhlZPzmmKFvyzWc
Jf61nmqdezvUPUv+beN0qpnvzUpF8B/GodNfYVAW6bxZqCxiDZnUelWeUuzzAYWsuMEHjCyU0sSL
nU/JGUerbLz7xHCXeswC0lasiURpdcgDUGtKMGFAIcTWY4wv9OdUut3S76tm8AwKWvWy0i9oUGSv
R3rwI9FatXNlM9/YRlERG5jHjB91Zm15aypQK5f//QL+376ARNb+6gt4eC8bWCHq68/fwc+f/C6Y
f0bsOIXx7fshjucagAsgmnjUpZq4T9d55PsMwsKC6QAMIwUh7C1Wif1/xXK+J/y/8/Xki0Ni7+/M
IL98/SwImPxDmKTWmcZjCfLzBGJpzgSzkPs/zWewAhdMToYTP/3wptz8LkD9WFD6LzLf+iLguFHm
+Tv/pRahqwey3r5HnDyHCjy57UKz0uAGRMy77Z+/FLPZjxPV59+z3k9c7iQuN7dfdMu65AyUxYhy
05DSvFSkeO0M6pbEapUqoLQfSqHgSi+2tfGpsP6Ll/+XtxMWARItdn4h+NB+HeiMAmTL6Bjgnarx
wSjdZw8G1Z//hetM+LPGx0usPAuKGDjJO7/cMFF65l6PhDzYYnyYbPMJ32Id9NzHcaBKrtJ/Pk/+
zScHReNfX86CoGJbwNSx0ulciD+OqJReA7jCLXewRlOeUI4ETde+Vp5ym+NfMViP1mcjNhWJHclz
s87KjSRaQTTys0GbXQ1WKCPmWE22KT9SPEXb9lAPvuTIv7Zwc8KjkduQgoqmkp5uxRrraGSl+ZuR
jXtOgB0UtZWsoDrdeJppplxhl4SgsfmbV4nscbAhtYS9Pk9PMx7bM9bEMd6Y7HXwP0m/fHBASz2n
s1uTLFPg/+Lavra7Kr9zbGzTg6UIX8dgf/oBKwcHxIjIXC/Jgthyh5tkOXKEvewzbdiZZfnNcou7
OrU+sOTessUuMeV65anRp7cYdCAvkTlbbEzlpgSvEebNIve5BHCgKhHabTZ+xacpj26WXDfoyXhZ
8cVaBjIYOyDnasLZAXHOiU4MlU+uJqJThgYRYMxqCH8McL01/2FiHR/OIsvAnsr4oXOsIgBQEOj+
EFNrRmRrGqPhAGcz2mYUYV3i3w36hGKoiMqaCztGoUAd0TpoIeMc+zBAs34CL+H6D9IlA55w+gkM
D+Z2Q1miToOowPpbTUo5j1blas9JPqjrqhb8Ox5M+4da5HiMVdofOMaxs1MKxLoB6fkiKqW6rAvC
HEaF6EGuhEuklAR76noOsrESBAZ7Yzekhf5k1UikwBOmQEtSo3/tEWrY8OizONPPFz+kCdbDKqUe
PILBFibSWbGl6drNRfn8OYoSddss2ORK1Z4jfzZfgZd1D1Zv5gepJeJSTKZzKCuuBQIl6Q4JdtrD
bnlNMIdiUE/7eJe55nSw2tS/1Qmy7jXIA5dLrNU3iGChQS7yEmJpIwkzFvqO4US+1o7NZgtSJvvE
yU73yrf6C0Br+Yb6KucmJakaRSaNClHnio0vYhiJeUKAyX6ehvhkldF60Btvmzl/xHXNpnLIqIYv
q+ECilVOhRwa4tATmaHYUOyNVfQjJ1cc5rKzjnbTIgl+qoN6bNfX5adm2McGO0QtivVbM5Lze7vK
i7Qjsl+OM+2CccigO9xPQqdgURNmJRhwqHduKD8Vy/hTvfSBiQb1KmlGq7g5rTInUIQqiFbpM46i
8WLCKEuOBmHUWSVSlncR333CLIals6aNenaRq6hq4iE6LUYizmsgCHHP8Z/qus7YVOIacNzknST0
s79KtfEq2qarfGsM5pvL56p5RXyf1zphNZd32kyXU2eRtx5WIZgRrAujVRyWHt2DzpJdaq1sbjEk
FiGc+y9orq23oYRq3nhRPBwjwmtboem3Eyp0t8rRmQZFsyadul9y/tk4cuSjEppLuKsdtbBZZW0C
3uZ7u0rd9Sp6t9MOhc58sO3GDyqRA82t3KG96bXGfOe+7R3TVULXRcJyc93wJUmPfmvjWbiKPnV3
c5Xga+EVZ25Iy1FQBrlhY/iqVsneWMX7ER9mgL2EeLSewHmp9skq9ZcDFvdNHFOhUJSiumpL71gM
xmNeglA1IkHsFtqcpTw8s2QUwmg1FMQ4C6LVYrDgNXB7w3rvdavhQG5ioUAg8Df2ak/gluBcp6tl
gU6h4uisNgbSTDn4iWV8qdnNYxdXa8UchMIZTwJfoM2KFiYvoBXPWDF0rJwYJihWcODGkU4RWEyw
1tiFST4ZkwWcIiwJkzN94cROJm81Y7S4MnJgg092YpO19IFRsh4u0PKsCRkZqsC2WM0d/WrzKMwU
xwfb+oEltacd4DE5gZTuhyvMGCXb53MHf5QdoRq5DxB3xB6IRwk1wJoDd5jpvchXN85qPwGeTAH9
1NsHezWnOKnID4kWx2+evaWQHrl2Tnj7V1ML/iuAQFgC2fXPxYNJQWZg6wLWqtblxr2FN8ZZTTId
OOy3aXCSK/x2y3OLlwa2DK6abDXY9J9Wm9V00632G2ADalNQoxvy8PxWrSadaLXrABpujzwfx+Ow
mnl8CU7Tuej+h70z227b2Nb1q+wXgAeaQlO37ERSMiVRsmz5BkOJVtD3TQF4+vMVFe9lK9n2yX0u
4jWyYokgUKia859/YxUgIBs774a3uuJfWPGXsKLlUdT8b1X0F3t7bU/2jFPXj/X95Ye+1ffWB05D
O6BAwqn+zV3jGyFWfvCx1hCge2+aMArW/9b4EGJ1hpbHsmTKSK36rcY3PwgiFl1pQSx9czv7Bzjj
X8rvixWei1QMt7PAe18xWqPXjKYZYfdEMEMCJBW5tw7C5tOSq3+YK8fEH1WHtPBsZxaD0f27fgKT
MjwjAqs8+CQ0nOBqEDOFGvZp5g7c4NX9q6Af/ft+qIZdmiqwWCjHUEn/EvSD95QNkd7k8wqdgqzM
mp0pxfXm1E8EoZV9iB2sMwXWo9Jxy9+tg7+pjv9SGxO1o6nO0DGhNmgk5IfauDFMqEwd+/7S9v1r
kRfAC7k1BjeztUxnInDlU2ibv/rKf2kA+FTuliM8QOO/Jhj0HXIlFfi4mBcwfjM21FeSrQnqkTra
JPrHYUqabcwi5eNItKN2e9/UpKYxMQhpJdtiWF37AI9A0z0ywcAhhjscveef31btDvjjQ/XdS29D
+6vZp+/FjXNngXKH07gfqqmBWOaFxMgsSwPhMlCC3LAZlfgpyImr93GaODejWz6Vde2rdexlS4nE
ofPP/Wzbw6od3WFc4bLe3XC+Tl9m+1fcUtf/m+tlSsy7T6eES+H7cX6JFWmUQkbbuz7ixEejsN3w
uoty5udRpR3am8hSRxyw5hw1ce9aj7yD81lnMu9tE0f7YwL6c8Ay1X2JnK71VjC8WUvYAxCRtQTW
aUriIj6Opk3QNE771qmwgZtI29H5cQwCyIow2oT099kmvpYppHUyWp8IugH73OvamKez1TMvDxOO
xtXSjpX7WzA69Yz/xzKN2yBr7PS6dVxI1ewS3iYJxkzuU3M0PhPpJ8Nz0+JwdWjDtHEwnO1mg86N
eGzL+g+rdMJ42ELzNGGHLEdxP5WzuinNmNQ1jFMwAcQZgsQ9vRG0CEkYKI7kQRkYkt/JrGkD4qKb
+nlIbbIrWtM5vAUqTeNYPwdkP9+ZOCIVa9lAb9JMNj0RbN2XoDWn81v+TzGGpIQzKz0bJAo8uj1E
8WRJyDki7ZW6bJbTs1f1AHUIF6CgXVK/B9HyTQEh6DvzjgQnZpLhk51msPYHNEMv+cB9vIT/hK2w
HgcSl89L0Mgn1Szuiwd2ck4i5pONo0hNIqKCIB45GWT+dRAdz29rNQaOYC5NxcKAOJvAGtOKZla4
fFl7HuvuqlPkMq8NqGrxUfphUhwyKPlw5DxqwGHb41T8OR6VfAqgJVkb9G/EdBbYm3orlO/iBQY8
4VJRzcuPEPNGzq18qim5KL7LhJWB7aKxFrQs1y2MBWahdTXdDchuEQ140HvXvN3188TEolhHFWaM
9LyX4PsYntqAgLhG+Ka/qxKSUXNEeNjl/oupx31gCMQ2znx/Q70Kf6QppXm6/J0+xP6lIKWLfWOJ
9wbf9T72+3GjIil3Q9OxgBGx4kxGqHK977o0DK8t2od6PXYKcl4zBfJMkJyFOrMHMB1WPeaO6amn
56vdVQCta3pAYGxqshiiqXGXI5ZchfhoIOfME8s8KKv3x4mW3iDdqev6xLiazSFVmyYidehc16Wb
r+KKEn5VxkMf3tiLnPGKt9XrOBswvhTayeROYTusGM9oVhjE+PGqw2EOR2KMpFdGMCJ1It8W6dLo
cp+7x1qzzCZtSQSlbN5JbOIbzUMDQYGRFqTOyYVIuh5HtadDnWjFqunRI1zgEhDJYzfmk3Azj3Az
6G6dJr7RfHmrfp6sW8Ri/VnFDU1ij7Xo115kyKljp8MCMJLJdD36xrgXAUbzq8FEp7wyq+UUtEP0
2nRsm3gb+scyib1TbZaSfPpFzDdwAgqYGRPWmyhOIwSS9dK/SpptAnuNIUo2LG5JHgjkNxKbxg4N
uO+HT07Z9SXmLeJTH0cGArHmpbT8FNkhLKx9gwXGyF/USfOtqdNI5wyaY2zxLyv25enMMcdatsms
T/aeEXJKL5ra2CGZcbFefCrmmL6MfBcyndxxnM5YPIZPOjjmVAurfp67bMpXY6ZepgqWQep6bJhw
Q4kDMdPPKf5AyxqvSecQmtAXE7QBh6CWZozzf1huOEYrsKFii7U0ieJ8DbjqThG4GHUvKNaWrra+
Fq1hLIclFkNwcIoW5/G1VdP7Oa2F94RnO85vSzS6kKBLPPhkHd4oo47u4BfHhyiQj34cN095377M
xaR3/8R6otcaNinBGSfaMfZ5FzHBEQMV+yscbPpofHOI4ZDKf6CDzxhhjOrgwhkbN45qrLWMLZ/5
ZtUGO4mr4+002NOwW4T9VMRBvammDi7IWKCNxGClwfwmF+4IGBWWJ4Ab8VtuOfz9mhOr/eTG0g5/
k4FKCIxs6rDaLQFBbitMtAZswbvMuGHqOHDrirCGSuxGX2Y/wKZJlFi7Q4nfpHwlmF018tfZDrvn
agqoReoeCYWjcLbPrJHH2kjZbhPcW9gsRB61kNG6mWF3GpyMaeZYKAAOL0TQV0LUJXNtdIC4fiws
GpwXp3MXmcEmmjRHnaWMq1YUV9aJSRV7aePZ7OkpXi1Po83VeH0sbzrFo1nnuWQfLBA7LehDCWtO
SPKI8NnVEeqTg6LFy+uE5Hk7Y79vR3Kd45F9cCRxnng/uAA3oDyIooKKT045TPBQw478rnb4eM9V
tKT+zDletXywEy7iZcHlclhftkCfjr8lMDDSS1+ZJN32qgwIIKyVuFHDgKNv7i4jyKbRvZZOxslh
OVD5OFkb94UJ9XTXJS77dHEJkZsbNLf467s+FQNEAe/q7bLeUu6aOKWSCA0do+jjinPd5KR8gqxN
d/1I7Vug9d1aCzqVI+RwxKHIPwoBRcaLyDk0W1k9KxsL11vb1XmiSVHzXdWo8/xK/Cr9s2jqnEQB
RmECJCuPI209qgJz9P11NAnSt7MOkTcRV/MDyaTus4dQA6V4i4mZqtspYfY2pB1HhhU9KgZhiD3M
3LsRixN07Iu+9ZBXBnT+ITb+6NtGXsWDktOKa6bKSQxfPtkTzj4oNRgWrhvZW49OS441+ocJ8Kr1
BcF30ZToO9qQ7rIib5FjfagDQmXAA/vyIdRPFFI2j+kSd5l3PEbDauga4DabcHrxgjASsAaYFU+W
McMp5T5RWj54TmIMD6M3IX9fJyqO4uAMYCI9jipYi1jdB1EzJ7s5S4zI+pQGVMvR1aR6MgwsdzoT
cgMHyxQh6VJ5kWx6RQSX8mb7qsBPVQGSE6uciTY+IYsb14kRz1v+ARjEV+SYp0sNiBo35ypgZ8nG
2PgyGTI5Gj1g79jFHD1zUOwB/QjVIhRjlw8Qm8FMvE1pEmVh+vJazF24bmBERAFbOgGgw84yIxIl
F6tYtfCpDtUIJTLqc+tcCrYYcFpMDlMcTQn5pCLpvSL7g8RGjALGKsRbryrQCjVjteENVGt2hT9K
rAmNfL6Vk1AH1jWFwdCYt7KvzVuMacfNCFfP6+ZiD+bSbKmNw4fJG7CD4hDd4PSqtpMQt8LsxUeC
lcp7njbnMlqHIydfASiaIfU2HAwLCm8byfzjkMGYd7hVtyb5Yp9qwxuA0GznVI3ErK0RzFFATs1V
Drtj4413TmGdqfzKrY0y/Q9obO7RefMFLvDwwiip9JUIg72RLv9B78QDEQOv8I7ploo3xWDmFYW2
MTKH4ATukFKOegeJtTqD84rdsIeAMjQ2GRwOsWAfuyxnkRYxu03itazIZSSQCroeCvq7OVMp5seU
3b8YFIn3XVTAFAybTYAFCwjifdtPHkQqOfHqfQ17jqIfIxVSI0JW4s/btb90P4gfdbg6FqTQomjc
fuyCCUDth7TqSXfDhgm/Ph+pRNO1JO6KiQB0T+jW5bId/vxz/9L687nwtjHToTMVdIo/fi4teY5J
wVTvpzT3XnqjaPdFN+XTTvkx+1dVlPPZ82Idawdz71f5z38ZNPLp2joeiyCPi9Dk8O/nYri+gZ5Y
XrVXREjZKzIl7Ee4udU1Ahl2e8iy/GnWLW2Jrrxtgb/W6nID/kXsfoHYMRG3WAz/N2L3UA19/D+b
l6zqX75H7f78wT9RO+l9ECShey6j9G9uTd/ogCZMQbhXDjur8G1cdL9H7aSgrCC7BL36OxU78JcN
ncSBHsPr8I/IgURH//j+giQgl9d6Tth9NitMv3ffkQOl2YFehY1xLYQ13jOhpU4VLaY2+ZJtSafp
Nibv+NnJvRFdmli21jhLYqoCaqOsUo/4FBbXTgd/xGr6YI9j2uiuQmJa10ztmNhAtcZzLzpHtQMI
3RMhJ9p8LUT5pIbsTtmih+oVBWsjQ0mGde8EUU5gW1JotF4QXrhqRG4/IGGMwVds7V4ZFSehxu4R
C3giZuDwbOahzV9Ng5yzwPmUIvB1aqwpSDi4n+Xcn1MmYFeNwhORyNuhOCfpMhyrOmCc5ceMODBi
yfDWWZJNmkPdn5XnH4oI78Y0XYgnbEO567vBWeMYtHgUcaZ5aj0iYlZKYNQ7ThNTf39qnHhFZOC8
1wf81qxFuK7dxr0x22CPjfy5NhmeOzi9f8Qp6boMp2KTThK38wAJWRYzNWqaINz1gItrFky1xU+V
chkrlBVziDWTsnbNwyoQmQnU+K7hH4sUO6IQY97VIPx6N9mYa+6nEsoA1Lwp2mb58tC4ZbNRc/xE
8Kj9SRWud5iEPz6XVoWEANOojTk7VXiq2xmCfV4xdkF3yQzTvB7L0FkeCE/IoAQlhJYZv2f5ZMHT
rPLBWHYDad3Ie0s8u9amWwnSwTAC4fzGyOMMghNgHCnxTFdB40xECY2NuirA+PaQVNFpoJCEIW8J
wnWKsj8bfm/2OP4YBQLcYOmckf0tcW/8rMVI2IKkuTWyxcgQSkryB9NBZCdjRhNvbIxiwmL8qqrb
pWUInOaUNfjVV/rsIpts7Hy5rkeiWMujH5a91z5Xduie26VWCVrGrkoMRBfEAbepug+hsZKbVgV+
dAunkv55x+ljElovlrrtz/KNya0utG5jvHC8EQHkML7tN/43mTQXOnj2xg5XSTnDFW8uxHFLc8gJ
WZju1YVYPl9I5vaFcJ5p7nlyoaEbg6akJ5qdHl+I6vaFtE5lNBHQBstmVcrmlehqHUCOqcy5zGMU
OewkEODTrI6fwjdafDrb1hqPNfN2GZUHeHEh0Q9NXOFvi1nDcdYs+0rz7ZMFYBHfXlj47YWQD8SB
z2GiafpUKM7XRnP3c83ibzSf39PM/l5z/CnBoftzAeZHQtD0RAs1wKR1AYlWCHig1094OyMb8C8S
AtIdkRNYWllga40BmdkhLbOP8ABKKSKESOsRyPvoiWHXKoX+IlhIL+IF6zLl1IoGaKflXaNVDj5y
h9ga3VuJCPwxvGghLrKIRisk/j0Q//94ap718xEW3Wf8P+uXtsqTd7aHkAr50W+DLPcDuKPnA/lr
Ytrl3PvzSAwwMKSOxBfIggrEyccJ/Ocgy/E+8NowknAxqLD5MU7LPwdZjvOBv2pRKTmSSajER/Ef
DLIgcP14JgpY+3TtEqa8HVim42tC/Xdnoq+duXALTfeoxHWzLHXM7NJFwFT22CL6YdGb1Sow/dg7
hPYciQMIiQzgBOAvvrYVx9jOWYhL2FYYiTTosSpLtauaCYq5MkHRXosE5AJxnjiQBGadmFqLQy8G
arzZhumR155Deo9FRa1SWNv0tKTcIOMDKIhD6PMajK3NhQp0TMnMXkFvCW4sDA1e3oB7CRa5rkr0
t6uhgpl+Zed+3G5BWvSPOCHgQ4ZQ6s5uwL8GZDSg+rVJYd13wXSOJhdULLGmc5vawFoo+UMA3ckn
8d4us4pQ5rYKjp70u9cuMK3HvNR4uxVj7EKsKoB8LbD5m/GPGdYIf/katdRIsm1H7d60HOtR83Vf
fHvCWqUyhr0zxs6nRQF5lA7Ib+eYYC1e0VmnyG74/mRnhU9IgvnVmKzWeKKBaWEDh+vea9om3IFS
EGiY4Hn1DA/lAru0/LVLc1AAvb7Mke7hh4gLcC3F1aqcT0N9j1NWGAP8D46H+AudAd9aZHxmkDn1
M2Av311eAJRBmc7JE0lxXaJ5PzkZkEMwhhYGFcn0MQ2T8eBUEqdWjWPRPer76U2hhoamgiEA65r/
5+2B5mYEgoKzNHDDoJ/wBULhkXbdF2+ucIhURIpZyBkgqW0IBM2Se0Y+fIVqTvktRBfyZ9DlYI9u
PnBfVGoAScSToRv+WRguRng+ICuUeeyEa83a+Nx6uMns8mIhXwaa/R9xiHnnyhxLZqe5OvdL5+Jj
E3tinYdMKUjISe99VAGC5NDGWNdWYT+WdOzPF3C0cgsWejaJIdzRE/ObltDmTzojri3Wiwjp33SH
JQT/DijParDbjicrnR7PnQtmyrR7EB9z36djxT6dxWfYgEHhCAV75au6f/WFxHvb7GvrFKuGlxBP
Yx4wBRytZiAjkKwsrQGcypSYw3UmiTnZMntivVm8ljcVfsBi76MWOxgp9nIYwDlcd7IMgDcFKQjA
/xHWGqDTrBiMC7rXCVghIvzI4NmNep0w2mF0pFGuwOkZormEvQZWxy/rGxNTIBdDU59ByNU8jnJ7
QY1bkiefLkv4AirNWQcDRL/s2pjtOfTAmZUzcEuUjcJkingVsOpFUxIj59xpxxwipzXw2Fc1GGOd
B3pipCdtby3w5ZUgdQgkMtEA1AUUQH3hHOBwN8+LDy7XuHUB9WrwrEeBZf6ToWdtqxrUmJCmBj+f
vPV5Ob1qxvIOHt5VHrtqhOlW8HXMBJukbuKBag0q74NJK7AyHF7yLhu5P5d51QULnU1MllcMLp2D
H1fyRlW5xIzE4xH2ycxvqGqLJIicVN9gPfhd7NylDRY2G6PFD5RQmIUyNK/9vee25u4Nm20m7D0w
NmxJ1sy4Dc6Epna3dPMQbyUvBRziFhvKFbjedC5s/B3PczfhQZsOunLCu8jB4/GcSbbnoMwMRslW
zu8RMPoOOHQHm7RnyzChuT72bj1wBwEqzzULnRiJOGueMzNs9hKi3BUhAfbjhWzgwewPsfgH9X/o
MMcRAExskc7CF56yjBVlSDy9N7nNhDA0l6U+RhXl7tYpizw+ouxMrlITT6BB2OCIo+Ip5UkoXrrE
Zmu2wpk1RVYTC3z2Fh5r22njFly1GUqWFqDHMFuPqUu29AbqK2NShKusF6tjVl6VF/+qkTeiwHbz
lJAe/ljAWWgh3tXagFtq8MS3MEHBP1aDRDYEoFc6OeYWscvqJhj50dFrryUMNL3G2qbdD5YWaV/W
vKBha9Zmz3de2yTaOjxNj2jxZJRPaC8Ys2AUzkfgitX0uOIiSyCXt2N/AxgNNkRc6fUo5y5Y100g
nwgR50G+bWlpZ4FwAYKylLBLaYdDGnQYoyBLUu22phy8Ex5vV55n8MsGxe11AGIub1wxBuJJlf1E
mHvjtvHusrNWVQx8reKgebISp6TnjKI5++yi/E7WudC7lDXi7CHi3n2RWNdu06Ep7q14sIHWy1ds
duShrWt9GDSmPpzDiB1YghSf1OKykSEr5Q0OKOit1RTHpQWwPcfznu3HwR/DigZKiFVU0QyvvWqR
1wWzLBJ//ZAxDV7nMr9fUhTDZkLA25pQ2+iJo7RFRwKKeRSlyVuT6QExKhTEdTFbDMNAZaPodprW
e63K4qmKrPaIkm4wFQ2wmqhDnPYRLIjweH0QdV6ZPyKKrq85Y4I76mkz5N0dnV3bkIDVWFZ/gipR
XXd4vq5H/C4/JX7DyHIuw68NzalhVw3yLumu295fmz7J82o1FFZhqH3fz4cuHuprP5Xw9e5Iz6jW
hLZ8JpFjV0MZ3Rnk7d3VNIdp4Z9D1JDm55lxiME5QUhKeMCxt2BXxdsYaghxXoxg7U1NF7yxPXsp
1z5chmjlNSJdkxZT7C2s1mNcJWtAA5E5u6y0R7nyk2VnDpM6ummcZWu6nHlc2SUTzd3szbm/pxFN
2nXUDYinbT+W170jlttg6v1jl0qOuWRC9D8ZNW5+yvoEGkKQtOmVt8mSBUffDlm9FhCwFwf4Bgdp
rS1dJvgGmT9ct9OI6BkM2Fl1hju95KJKP81+8UmkfpPf5E0n7pssJt2+71SwFigfwbad8Y9ubuVv
cUD0WackAB+LbNu4frIJyDbbzUaKaH9sxs089Zjg0DbiRC3oVRFRph+DNk7nj9wv7zXtg3K3DJgj
kPBqbqNEfZKS1OksIbLID9VXqAJrN0n938gAns+xOzNQzZE3O5lPAmTvtvedyW0l6NfbulMx/Z4O
9qNBtAnWr133MUji5b5Y8MSr/KHYVbMhrkI5+jfE64lt1HSPjRxgubcelRFOS031sV9CtqisoD5R
cb2NqBuOQ9FaRxAAY+/KqjtkchA3FSZmiLinkgS7hiwxDzsjPG6CrSFRNqXsWOgqiuwO1wo458HR
WDLrlkOAcAQxlrsIIskhJ8LkPqqctVM65d5GuXQV6BPCmeuRIGUJaYaemFTq2XjuEG9s4EhKXIld
/I8Ke0MfbJ4zohhvqjnvP9mTbdzMRY1JqxH4/Jyidv2tH3NozCFyxCPz6YZ84L76kuogXyZ/ZEGx
vhkJY9US7H3lGCfTa8w1J69PhrnYDb6rhw9Zgfmv778YWcFgRY+2LD9nENi23c7wWTYEvyi8eJd+
uDLDLF67kGbWbP7RZkFecBVGcX8YS/e1jiOxtXtLz4nNXO9W1mHGvfklbE1SqRC5Tl+oiLdU1y2V
YGKWmzkzs22P0uIxbNhR2PnbYgvHHU5BYvtINnEtL2LI550N5dbFdE3d4AsClbx2hhSkqvPAnptN
75rnUWW5RYR13uJp5jfoOs9JaNHgW2mh/cSXboxe2fyjXZxCLIBdVOOpPZY1Wdwhso0KV44rbJEM
NqY28fZBNqgnA1pqwLEX2t4qGax409Y9HUjcbBHXVSSW8V4keGc/1SiTD4sH9UHCZ9kRHbQQ56cH
7qmP2Svi3U8qmgKWuFNUwjgmCDCIXsmGgugLKJHRDRyWE9Bf99mI5XCN4/FHLysZGlINPBSDbX6R
qvPAtuhdsAtpmLh97rx6MHH5ISbyaDTWYg97di25QxI5NAqyEMZhq4jGDY1sL0HsavQnK3j6VfAc
NjmbOrCoqme279mEEuFiVgxVOU2rxV3buTDMVdSRFkQWKxb0zjMu1Jy69pDO3jpIAgfRL5ZFxXUD
vNjsYKkzrjTdAjYQFkjMvd2BGjRuY6qtUnUUIt4oOJsS5qnz0dRcwdlW+Ev5Ml8XjaIsl5pE9B0E
/jdkReed2JzemX4eQJssZODpv0wsfIg1bdE28b72cEPk5KMUHFZSIXye2KSdrnzAfT4Qh7nS89YJ
vWV2HIU9ngcxyo7sFyhI2AZTvKMF4pgGpEqujISaLhIL1USiuVB5SIA7Bhe0njCB8hYEMKR5y5hI
Dx9ncIrXtxoZbvx0HhbdlIDBTec41FQlMlynO32svCQlCc3l0pF+uHL9moLs57fDfj+24nZgkyg8
izZGePI9eTO2jAYQzzeunNjlkdjVAkUoGHTlVU5c/YVLBVtwNB5KW/NIpiLmsuZkWB4m6XG3Ioew
p7W7GJjlIdzmaQubPycs+6PtpVt1bD0FUm1K00ioSJTsK5KEijVGIWO0jcam3S+zpm66NjYyuK7M
jBMD6pPXn39ZneH3A6NSWrAW+QcbF7wNLE01/h43GWWUGA4ain0ZjhjwQzoaOs2VRK/SQpHjK9cF
7rBT17wg8Z/PTQ/C0MR04Ek1tecCVfwvrujvViNmDA6zO9+xODx/vCLDJQZo4LQnZpeU4dWFTNcD
JD11ADPchAtnQtl29wrv0jnUI11BqWD7XVktB+m662rdOUEV+fmFvZ8qgjC54F82OJPtgzbp//4d
woREilltn6T7sJKs3qIixfjzIpah+yJmOKg7UUiK9griGMG1KqNG/fkF/M2zYvBkaahLBzI69ru5
poo9q1rsPtq7E7xSKGQds/pBWqF9IiUrjujJwvoqcZI4uu7rcCkRJ3fhKSp76zEwB+uEhIrm6+dX
9Te3BXY1DHK6W5SA7xdQ6QwhAa4i2pcGHVIzUSTDcKto3bTYYk0KMQ3CUCz0EAZGgr9iBOtp6vc0
b24GH+/pf+hUse748amUs58N5YgrgzvnIAap1cyoLromKFIeSDy7ZBI5KsCR0g+Ng6UZRKXIBYms
kFbsW+HNYwZgzbgr3vcaaKobNOd/XGigqsTV5+12/Tua/cVoVr82PJv/ezR7Gyc/mhW8/cCf+HNg
fnB50qZpE6au0WKg6f/izwFeLOxhgfPNvOWbkML6ACJsszoszFS0Ifl/8efggzZZY493bOo5rUf4
B/iz9R5+9iVWz6hvtV4Dwvd7YnqojGiMS9c9wKWow42dLtk51u6/eLyNazIZus8Szeeubul5LDWF
x4Ac32fZmdMntwQYFl7afSZ6A/9F2Bjb7+7k35zw799Rrs42+fpcoO143vstFXPsNkSiJA7pKKoX
Nxb4o5mxNq+c2GGbJJ+vZI2DZldXxMD//LPZmN69ogzEMW8X1BgmGu/LfOD7jRM3EKDxIWnIEQy/
FE0I/qCGRH7MZFt5G692/Rt0xqXHbfL860nI5BOem8nXaSmXV3/oaKXqZXaOUY7BTeYN+VWft0O2
hcnl3fsQG+f1RKl+CFXR31i1U++EWQu47BiMplOBzAxaanEb2zMEYh/SISYLVIcrBVF1MwwLxlIB
xDJkYxDhKTQ8+xk9HVo+ILcVdQbKBniTW0Yow5n46JJOSpSAar0TZLsI/mJMaGFMc58I87OBCg/S
vP84TIsemuP0TtPs1eWpFeyMRqwrzrZyxv1M/bPOsDhbMbHGN3Lx1diQb+DF6zouY1Ihp/lLmWqC
q4GS+8ZVaQgpf+4/ByrU3ncm0dWM2uJpxEEzoB53snmn4twj75Y0dkPYiAXxHWjOus27h+eaWBsM
7zGoqEyPg8o3200AXLJVA55tuxE1DB5bvEooVIKInPCm8aAHgbQ8WkMVb8veV8NBBjKPyIBm/Dsl
QxCvLUeR85J4lrkDtsJvtWQcC+nN9cB/tiJanGvUwQAdUZTYCh9N2hKgOMFjTQ2xd0fbNla5oHRX
rvvFT+eARDyvvMvKdiLQsCF2ZsDHaCVaMvRWkTlZO4TH7a7tlcu8wjaugEHhMMf2uMvMBAvDcdzw
psoD2qvivMClhyZeDelxSYN0E7i9/wLdvN4vuBtvZV73+zkhXnXXc7ZCBk0x/YIZBIl9PTZld0WW
sEVWSTAdZWDBbE51F6FiVa9y343/I5Q53loV6t5VUvrFfygtIX/D03RWaLvLQot6m2SF94jrrDy/
9dIN794DrGjo3gOyYpiQaVh46sFqSZevV41fVjiuMhKJ1ukUIjwP8Op7LVMqYaz/2vTKNiv1Chxa
EC+QkdcKzQJDEPMjzIA2eUEtndd7WVJ03nZdi0nssJA5YDrp+EULMuTNTEbJywJTbliHcpha3orG
6H8vwwG32lb2DVJZkuuTbT+0pbGtUIZ/HGcL8/LO9HtrO4yc9Q9QEOZ5D0MAyqURlhoTLNsi2rQD
koOvDAAwTkFU7JZUlW4JjqMyc78ABHEU4JzbxiqpNw0g1ktXUcjp6o2lPpnVAdw9O5OPpTdD8DmM
ppLyFgKIf7KHqpEY+kk+rdXfbY5Dl9H3YikwmC7UzYjoPveJl2Kml4xc/RRhYtFUE4PtStVACS50
1hHPxZV0R6CGWPEibzuAKANa/DT8ZqbtYH5Mk9Y1TzIE70cGUVcvgLrS3YArEsWut3LJNwfZAXPZ
9ql2IciMfkSPYy9PeecYSbXOlLOQezRp93XCe2HrzC/uMNDsH4MxMfmfDMEDAb0keUUClbG1qPFL
GU150q0MpNcvJEkXLJ126a6rdvFOTWdxxfSolbFTJAyl2osPW2Z8HW+ZASFowJkYR35SWCdgkogC
p6p4sRLSrG5bNye9iPli5W4CENgDutEeB+mxj4ubAlUQOXFcAWsXR8gDuHUwnkSDkyEVlBsOm7Jr
/a/gAWrGr7HN5DqPFowLqsDDkhhsJ8B4u/HVc0X80Cn2ZllsAi+tVmFgikMEQLPNVFf91ln9J2dS
3mEE7XKvIPOr+8HLnXxjkJ8JYwnoFzF3kBSAgRX2fsJNw501mKTlOGMIvmPghBrnCrwUmNVjdDW4
vxOx6NElOhZWvoroNLvCny+HXXsjkNVcY6ka3wz+gm9n3wBETFAQXOwJWuvaIfTtIIGIMFbsQuMx
45xZ+Mpy3gjZwOiEA+zbyJU6lOIMZklenXuM/K9K5ZCZjIgybXGcwBjZjVxBoCkbflc43efLOfpv
4fjrwlFSUfykcMzyF2a9P/D5qDb1D33j84kPUA3YLzDAwtMGItb/Fo9A/fhZeR58WPtiWcV/+kZe
0E5XugmlcLGp9/5LXED1SBwNJoAQIqg6/0nhyDzlx+rIMqXjk6Oh+3CbIfp7XWw7ZkE5eVZzFL2B
i6XIdz0gF3YifUCyQBlXB1diYrfq8aXCgar1BuMTo48UZ6qLuGFiAwBxLwqZhFfGgMfqI2ln+XWA
5Ce9672y/QpJ2392F688xlaUX/cqtTdSiwEYgybFEQ8HROWZJP9qTLFerxsDtkJcV+z5Q71cFbN1
FallXEdLbNe7gvmXfB6RGQR7UiLBCfpm9r6MamJQMduuD+KbxDe8gTh1Odhbka8c1QHnks5xhfVH
pGtF3EK0q0mq826AJuM+2hl5YYo1b3kST6D5gGfqlMewbP0d6v6lPlVI/djeJ3ahNa9fKsI9DhhY
ym4LEsPwnSmxEiO0r7FDabsk4zFHOQU2+a1qFebcz2aVzMUAyBeSO6M2wzhieW7FoWX+rlTeqQVG
X+JSU4EquuCdZVrByC+GdjEIrh9AqbWJt1GQmSUFs9U4WBqBcUtai2WdeWMEUtpGtR1DhsIzpVrS
V+D0uXMx6C2IpiGgAHMY2PwYDl/Z2RS2J7/ojYOpMCUxCShcLdJwVgrXmVXaxeUhNozxKsLQ8CGD
uc6spTOR70Dburdy5e48Wc8vxDFi1wKZYD1nc7xJCKfd4cyc3ZAk51xVnSgODLCHq6wcYfk1ZYUQ
ecyHQzBO5NzGmK4UZbWBRhHdMg8vyRXLp42Hi+lG9NQrqUc4RrfI8L4tVPEZf/aePPkwD1YLNPfb
PPU+ZVUR3TuME+5UPPr3JMONz7gnTpsIZOLY1v+PvTNZjhy5mu6r/C+AtgAQmLaJnMlMjsWhNjCS
VcQMBOYAnv4/aKk/k2QmM2mvnay7WWKRicCN6+7HE/3A56FG86tT3ow6ui+seqZMTq2g9WFg1EGp
2U5m6l2DII9eEqXto05c485gm9BvkB6C/ei19m1En8jBwEqxbE2aJOcX9EgyFFHh/mhcs3pCl85p
N4mSGOEkw8AYIsB5OqzZz5yqFn/SJui7ckeDen+aGNAPU5HHL8Qe7ZtgoYZvYypnemYDA4nSV2Ra
twNw329zkgzCGAvRodAFK6o2aoqSwDHdc5/zTu3kPGfwUToMjvZG2tq7NTFXxLwnSdVsonYY73Cx
WDeUFNdHLOsEFrOZ3zXIy/aBib16aemKoATDU58ToU6zaceQTKN/5jdd7mYFuXPulH9Z8Oc8ULiR
nCup2+eYlpm3AT223AeTtr6yuhU3xlLxKm8a2ztPhQ72MlO/gSpFR8LczY5CSJaukZc9Bbk/vAk3
K15nBqxXe+rTtSTWz18b6HoUnPKEuUbfHtgbWrvAm/p9qtybqcbAWvppcUC6oO47qJzzpDsIJdWM
pwPiR2DQdo5Jc3HA5XENEOl9FWUaRoxi1qSi2eZTzE43cXwyeilRkK00mnlXTwPF4xEAbX4uPTWF
RRLGhsCS203nWgTVlou09SLJeNz1RvsjXdqnTBneL+1Qegt2ZKVDIxR77ObVkj2D+5Q3JT6IWyIj
asMNO9p6aXwKZOdd5qkl1FIP3dNS+MUWD0P95Q6YNNW01Pd2FCyfDVvFZmMC4MTbPClKPWP5I06k
E7pNYcnNVDYzGJUgvkjLHN57B3g2ZYoh3itBP4xpLszv7XlIVfzR2Un6u5gYlbuxubWGaNo57qS3
yTjYbxaT/dE2PJQUPU3zraVJ0svc5f7W95bBEycTcJu4K/Yt0xWaifDrhzzrOhSL3mS3vsrNY5fi
iMEEhA8hoR5dH60191xP6wY6jyf7aewj/zOfqG/aDOlqB6BjKdhBRpofpRGhpKFSfQz4xG4CN2Kb
P/erm21Y/UCxWRHz47oHf2aSCKer6WBm7Xj1kOrmTTzYSOc24hKKHfyikgl3o2YcbgalY1cawnM+
ok4d9kJ/NbzzHk0STqfYiLqQPxQBJYNqguIXUNQg9a3Rc4UNfAVRuW6d79qQv1LVWLemB/YrnBsu
7QT4dg1LYh5ymhSp9fQvAbbnW9oOGQWz5SsRQOWaNZQjtf5Ri/YJ+64IfbNNwiriBpEObrJPWS0d
RLoED43Z1jvDtRI7lN3UHWMjuRb5GO/lkEbbtmpN8IuOPGSIPXue969sqfzHxiLflDAoPseEHTHU
teo8ZTlMGSI1xcWpgVQ5XTVSPS3iozHpmaV26fYHKBn1A59cCoxEMN2naCC/Go2ctLGUWdzlhfRf
YjeSZ75D6FJUjFKBpLgtFrlT3peR4ewLa65PJpj1ULBJ2s6dSG+NlopPt6rqQz/oYSsH3b9Tt0k8
0Mc/PHr5z74zP7NG5eHC6/F2JOALG7ybknsKLUrqbut8i6RhhcB6u28Tzv1uMOfhKRO0J/3p66hj
Nh8EiX2SYkb0lI5md2X50x+mwG74LtL2DpKUbe6yJSCCDcIM3b9NjNOE7J5KFNJq+myFLH42ehr2
8eTnv0pSfrt5IabNsfcz8YvfbZ52J/zMq30hh+Dk8L8ixws2MySKIxQ/cRLIK1s8l9aedKd5uygj
+woynxY4rNWH3qnoC+2i4iHrCxsNO0v3kI2bE3l9tRuA0R1tWXd7TzN5GVPtHAg0jDdpWWPHKzSS
bG8aBl77pQ8hGY872+uqr96Z0pDv/RkgmBkOc+IeJxpFwtS5LJK4ekUODZtBYO1r0/lqhHoYBpKd
FSUB3BZxvNOkQ1e18WbS5bBJElBjab4wYRS0uuaivnqqffAEGdOuOSxTSZ02TZvrzuDRhyZ0RnuM
97Ch/U0DcmLjphUuLjD03VLE+0gWF7s0DBzvlCoV7hAcMW4jRNvlg5FX9wi3yb4vRbpZatymbjE/
BONgbmmRKA6Eq+ttvwDul3Htb5xkgI5ExoJD2LPvjB7nBGe799xLusqWDABV4Ji/m8g1dsDmy02K
pr7B7ujwIssT3gf28DBZZvCVljN6sMHHr+6Mowva+sE16MsNeqqWR2dgIxeo4aRLUCKA+GlHSxf/
XPbzQ5E6P2Xk/fjfXeo/sYPbCCTcZP79Xer5t/7o/ikY9bev+OsiZf/hiNWxbQZUn3j2yjP5v2CU
+4eLx9sT7L/B3qzy2F8XKeJUQMwt4lJSguRZyal/v0xZzh9IR3AxcY/7gIEAnf43W3h29/9ym1oh
mxaUTUua693NWsN5/yDSiZ6RGXggfAfWhq+jIb1NV8xfvraK64Kwu0sMypl1WeeP3uRf0ArZiY1Z
86Rq4wmVvjsPM8VPK/j0AkXOOM2R7UaHsc6S+6FqjA9CjLAi3Vo0R+lHHuONY8XdPR3as/0gZZpb
JRNQYXonauJ960o/k6h/dNh2wBWQhantg8phhV8YL3FlhdRSLbRac/vqS7mJojyTeCNi4YGmwWfY
/Ch8fGXI8FgRzXMSaJcWFW44/c5LhOz2SSEtde6pgyvwNdEpIsRG4wXBTlnSVH/26pmJaY47cDlL
bdYcjTLS/sG3PGrQQZw5QPnyOfWy52g2DIg4ppePzRb0Rf2RVZH/K3YzTJ/YitGAdyvNeMTbgK1D
PDFAU6rS8y10h1zX1g0pgKXDPxOAdsxMboxTzxJvP7KuHXdLzWZ3S5XjkfpBqCJVCgayqOwexJ72
dxO8q3f6FSVN2GhxaZc+xewx+WUN2aWxqvqYWdNLVnOrybjBUk0XxEdiaCyGmzJOXlOdYm+dx/RE
CP9Sy/Ym4XLx2sVlFTJO3tul5q5ajYGiz8z96nU0wQuY3jEUddgigzDX9inW+Yse+2ozB2ZGgbz8
jNO63dlRPjwt/gB/Gnb8YeBHiqW2Xu0H0wEUB1dUqzpwyX+kbfTFLaxv4hb9zULD3ibI4+vCXoyL
ZP9el925HOvqmPfsPrFWbPVSWptuZq5WSpi4+5b7JC5ryuDzl9Xcvx1ao97l5fibg969lO4S3U8B
tzje98YmGNA4Ojva5vOQH+QocTSCvrMy292OUDHCmAEulJTQ3EZD0V78nhI0D0LuiTt6CrRzcTYk
mJNwQTH9ZCQcD+XopJ9+0jCu0269U41jPMZqllyH498spes7x6AZu0/1EzWJxQHTX8rLTaXHKl+T
C6lwNyyG0V0rB5Ad6cQT50KybzG87OPSkaGTGMFhdKffVMiXpz7p6y03QAzh8ZCCj9TpZ81rOQTd
VO5QZKGPiLLbIreDXKzAkuKrgIwhxgJQY4ef3tLPplNR/VbkLxjpT8sCgaXsFJjW3nh15khs7Fxn
56RxWB0rmX7bzLg/4QUSUesxA06SCpWxcdc8v8hvyzEfblxQEaBwWr9hJ7MY3zWbFK4tpF2cTe35
gjV3Ni4z/mNtwAwUw+OMLdV7KmROeEpQJbgWI6RX5Vvu3q5JXUUeqg3EwyF77tyyZxA2l/hAHbx1
rgbA/YxbPf9vfLC4oEVT/zUUDfSFaBzvQe+b4TjysYiDsUAP0Hr+1SgO1V3syfnMJhgHXT/NE9Mz
Hy0QqbMrdAhvzVl1rKn/NjHhp5t4itTe1cOQfBPnIiIA+aFBWRGNmq7UWnTvncOnhZChpNHOHEtx
k1RBeWAdo5hxDesAN4a/WU596Jy5B4zjnBJ6suA1xEwBNtUPwBfXfHNj77hDFQdS/Fiz/eVNo+++
eKnS1yIzIHrmr9aSCnA8eU3Wvz/3RiOvmaC+ry1ATlVG+ivq/HabWip9KduMMR6tML1YhBK55KNp
bBezNO8hNPzgOpYzTsCavlW0C57NgA2aZ4+3VBapR2kHxhMoAO/DApexjXMIw0sZtBnRkoTHmJuz
tYswYu/nYhYXN4L+3Ed9t437vr8WXVJTk5Oi+xliPrTrU8vV2MVaiR03avCJG02RAOwY71lYpfjY
u+NkigRc4zrfNP6CQS5yqwf2xe/VUDtHOZbBV2t1D56WzEldjhxo+z0hknWKwoy9s+zxJAvTZ41l
2qhXpuq/oxpGSmb0xs2MHoYXlbmtEoDzoDYhEkBuYPwzOQ/8+ZoyUt8thhgvcxpk3MwHYDEVA5zu
AB+MnvUnPSo+JIHUGzFZ4KmybNgosz0A8Go5g/sLdIY1ujvPm7UHGAO5puEzl87GnVpnA7jscfAX
HHp+TWZqHXr5uwXHRuuDMTd4sMUYhchiAvkzKL/mdYAWK51hWIdq1eU4Ov+ctKka6J5ZVkJr9vOZ
6oki2HZ9c6IOiuWiob514/2ATVTvaGkc9qJTBGdm2sAMSeKWrstkPwylPht58wszx6Xoo4FNS4F0
OWFgKiyvurOYTLhW84utxJztp/XysKzXCGO9UDQKuZdFZYonE3un4fN3HvIM2E2Zc9417s9lvZhU
6xUlyfufVp3nN46KMNrSpARXCklEEcq85TMAtWu94Ux5/o2qEey1Wn7Gij81//MuRFFgdKGJI7JQ
mjn6iTp8rv3NoYAEdB/lVhQm63UKcvTIy91ibSFiJBXnWwXNb9mnxb5wGBhGLV9LlDYYuR0UIZ8/
amlZHCque98tQYUw6zKWeByiQNm42xFXyx4Cq1Yn8eetL+/5MXAZHMpIbDlMa07tdHyFfM4Lo7ef
0pRe2THGHpppn3PdTYtPNF8LXZo75yBLd5+N3hxyI6j2MA/KW8u0pl0/LzIc7fmzS6J5M7JB30wB
38OEw3sngsZ/gVq13OcUyvADXeDo0EU60JM65Ypvf6Rc8p3HPu8vKxDnufEcvtYWxFuH6ET51hTS
PR0/DF0x3Tt9lL17mfsECWIK2bxcpVV3R8BjsR3qJFM7BB1+0EmayB8BdY6hdhDD5t7fySVyrZWc
Ha/NWuQylnWjkBJVMCGdWb+cSlfOdub3vF7G67vRXPqjWLR39LTj/5zyTrwjFn5lKurvFmEbFMmN
yXjMVG/fOaU7wtPJdMXJqvqRmxRVwDjewX45Dp8IUT4SpHAeMZV2IuTUNBgxLGWFjuyK7661fbk+
qDG/UzgXq7+4dQ9KmQ6PTIUye2y7gEozNjjulu7VJ5XOQ0gU+xaQf/bWAWv8pNzrXEz4dukATeKw
ie1fdGk6TxWwyy+Wb6yxF8yPOT7iQZ/Un5uuNE8yynicWX+JdSem/tyOrXuyaN2YkV4rDnjN71ES
biK0Qw9ii1Xro2ksGR9nd/R+RbEHu83qPLAuTvrqqFZezCF1tqyPi51D8ptAgFpQmRuv3NW9XT+2
tmzTcOZHcSU4R/JCRDVL3V4NXFtbvy9J63fsGdeNI6mJbB+tm0gsPdZO8X0denL9hwyNsDw0XpG+
cprlr7zihrdi0uIpz/qIZlIvPQlnYuKNGvfcVCO+99Toohzr8lS8xFaazTejMaPWLwnJDPJsNVho
lERFlvpsrfvYpNRmvtGyUrBiYkHhBsvbftH9q/CX4Rc0pvHod3VwU2dZfyfjpP1R206b8/zV1CnZ
8Hby0mHJzHS1vARQ0OuM60M3scblhA25J0GsXwJl46Mt1Dzu0ozn4QbaRFnu/HXLPUX+4r7FRKuW
7ehr3qz+IAMexJY9Of5bHCYyl+7VhRj1PnoTPny8/0/FUhFLRFIwLsAS0ndqSas9pncw6eWiixP7
cHBdfhb7G0mM0ke/ZNkvIh09UFYCnqDkeG3L4AmHTcUQ1gyf1SobGImX7d1+iW/aP4WFPzWGvhzL
ZzNhi2sLzzpMqxiRrbIERPJkS7S2CJWxFN3GaZWzn1Y5AwxZ226dBShCNsIMGDNzuC2rZWB1lFVH
qIbxvQU7b370vayt73RMUHEb4JRq3Dz0EcIYFkqVrBkl/N+WRXEL42a69rjkXjPJJxz/f3a8DDOM
gLY7ZkEC1pr2GBphCi0NuEMUpSAzVS0dUgnnqPZZ+9YITMc+cZ1XgnblsKWQhsBbm/MsfoJgjbbC
yKL4Nh3XEkM+wm22w4oybV2LHr0wJ9HC6UMTwC3alzoO2HgedUMep8RvcVgcN9mO/Wycm6lVp5bP
5Hbo7fRWZXQCRNbgfZdtLb9ERTsvZgbsLwddqucuD6L03TTlEJa4LAhtuBWp0mVZ6wB9/zfBpvjo
0utHCKNPjLBJW+9lySaxS11O511AMHXfWd3yIRisbybgopuC+3HtKXGo+WPPCxHjB6VS9ZZoWT5O
k+mcF5VOoVVKtXUSE3ePmZQ2pejs6cHLMx00q9Mhx1zVUrJ1lbIpt2iy8kfHFLnrtQ4oCjazXcy7
juGcbb+22n43FN7JUNW4rbm4P8KOCPZtLqwPR2p5JFSlqPhlB0+3so8TvU4OaWyP27ZeGXJp6fLr
7ZLpswgQytjI39k6CX6JivUj3wnCpLDwbljzsSE3wyg1xLc5V1rAYWC1dnxumr0KtLNrwHJv8K8W
gixEmuymqCSvWPAaj7SR/4RpQoQ38MqjkUY2m0LeJNXkVj68sb6jXMiY2ezZ9r6OJPvTwDPuenuZ
H9WUHAedFxeNRxV3QGW3TOBGsQMcnvxWypWXKEpTDtomxlWMVyrvOPgHlYVzARseAxlbZAAsvHSm
+SHpRXAddYy7gfLJY+6m9CYUJChEV9fnVJj3vo9noutgD4M2Q3PwqgxFgmpzBrvGv+ZG02JWJ1Fi
FhGV6EVgvyPSQTiZVuRmmSblu6G6d5SjHB+Nf5DgYgU50PGX0LxYffrLTjMxe35+A3rkCE11o8mO
oz3abB+8GDvfUnzArU52I78twlz6jcjvTRJDBl4aPEzFW5dBmymsQdQ7KhawSmnb3tGsZ20KGLTn
LO2cjxyZcFNSRREyM5tEjSpQTruV7TbEUje3LPgrPi2ddzBF7hFQlultEcf5PfsHIbaDRIvejVga
r13PvE2C1to26/pH+506BU1T7LDaLMc488XvqeKKlvXZeKR1adhORmOxMAY/kqv2q090f/ZKnDYC
V9+ZvdY2SWYF+cKFH2cZ+RmP2fiw0A5NfrH55L7GKDZXKe6RJStP1aBG2u/Gbn5FfcGPN04XG1vx
C6PUc2o0TegR0LtJXHsKG70wONYJTsalQeoejHZbjcPPwGwukznb9KRYL5XBkYePE16oSzAXvqz/
mmgobWQLIXAKfwxRl5znpc4hYy65dVPNyW1qVO+98rrj3CVPrWt+0/fC/DczHVWxwo1WW+92AtXf
Hiv5q0PG2Yq4tbE7lS8a4+23UiX0mLjyXYQ5JLLQ0ND4NotbPvpzD/KnjjMItMqPfo5iyAnRjCN9
BME8PTYIYTVb/Shi7dRP097p5Ay3h5ArdxzN1n2wg8eKA6snteTUtN8hhA4bonK9wZNQ7lyRt2cL
psi0pPgS5zja8qtS3oUmcnU3upIlgZmTj6fgPjU3RBALkml+YXa7QSTqCr7CP/E/+Fd55X9bsfUo
s5rDg4jcGedrfp4dXq4YGb+inFTxgYZcXOzugFrvEb9wCn1eUo+IojBfWl5JOIvQwQdr3QWqKg5p
nfGI6LorvJSoaJQiKVkOk3DcWRwJrm4humb1cPTG5mfsL2fNBz4kTyBOeWxcoqBj1imA3qEqnZWJ
/4Mcjbfzcrc4K4f1H6v+LqQCoEE60VYYyYa24vEBoMIvUaZ84qPZ2QW6emjk2rtbzt6pkmiintEn
B+4uLBCX0riD3fSakoi86SODqsLWTcO4sOmOEComVlaaINO4nLXO0EFIjwWbi77GHU92bYqCh8EQ
rOEi9I+knn/mscnmrJ/tPbgfonS9/Rk5o/k0+TTPuxqBNcQFMf12Om984uxDq3ApaCOXPJzbhmWU
ADZF3TokgdY32LOkqbVrRZ4fA7e6yL7owmix5bC10ikYdl5slt4mE0l+XjtzTBCDRCVn9UFvYv3u
YPRei3+W5QsRh+CkOefGR+2W7Z0nCuOY8cJrkfA9TW4tayEUcUWi5S5Ltlgizy2E151dzvMncxaP
VqzKjzQz/bt6sqPL0ifDl5G633GLrr8JqFk7N6yhHxYNMcpJvakKVSqmH752hnvLSuRybbVfw/jw
yvrAFrREs+1ttarF7t6sMdmS6Un1Vlkpzsh0mRXaOjQtKSLjaqatM4YOL4MjJY/Pc+z8YEJwnhrq
iTAcz/2R52DeuW1ncrnyXyafIhg8w9ZTTCA/JKl/55td9FFqYv9EKv2Q3I+VbouVkHgzWQw1t0XF
arXpx+SGGaLX+5i0XthmqTuQYOb82bi9UBk9LhN9xyTZCVSyC2OmKV1zU3G5YbybakVM0a3bl1bJ
5ob8p4/yTFEQdkDBjm+GphDOnAsQtml2uU6pI55H/gB369Ng/DrkZGh5jCOWRiyoyVxXc3exBzXc
eqs8Hwo1oSk2VYqypxQBfRY8GGCHmIlpnnpQET3oyRYIS1hyyrwT9PN+yjYhHJMPWX9UPsyExtAN
Q6tPoeYmNooxJGSjn5xB0UpViVyR1ZkhyCrLCF4KgOm/nAShf1vFEWQndmrz45yPNJjaPGi7hSQu
YfyOi7e2eEUzgpZqO9rqe2K83iERPMwGY/3SueBKc7ffOmqgqyqNmgcdj9ZrtuLK8IJyYC+tY953
zRrmLJrRf+yclvcpZ1l9X+CueTVkOpztpGEvs1JkLu1s9K8Qu8VVUP99sJRPddYwdvZDR+3ZY2BE
XF9aMwpuDCOxPslC5ee+88cnes5Yhmpr4CmtK47VTen4qIY0Z+MYoniKh3KSvLHoeqWOxW6DOLuy
4QfgDJzXLm4y05qdfe9ODr/pMttFfRtnYE66ezpnMa66s7J2uGj0s6CJ6ZxJjkrgVvN3oUrzPTI7
BrXFhSXApqO9JkEAFT7O0uZ1cJ16Pxm8deNa8jLjI7XlspPuRNxlB2XAkAXhWt60kfZO4yT6naL0
6FaZFZDa3DPFbU1r4g984T3WV03SCH+9DN1WRhwnvfGg8kZdAS/4xxLv264bF3WYOoxmtqK5CzT+
1F/8orTf2N6Sbscg/CyY727buplogGL6Z53psaUxIFUk2RjCLiGdjJZBnXRXXoY++DJGk1itWeKW
SZyejtvFvAQjjwZO8WSXNvYJpIF/j8sP0PfsjGfX8JZpg5cJjxW3joGJMWTf3J47rPEXBO/8lsTT
JwWx9F9FM14Df/6I5zIJLUm6MvIz1opmVLIra+cXfF7R3mvNZKesxd4ZfNAPyag6IqazdYJgws6m
zqvZ2lC0t01sbW5dU8DncmpmWbG072lB+Q1XheU4t9rFAW92w73v1eyBTcAs28qxxuJROwnFYgkv
m8zJa7pglzG/NTxAdQ7yDTtWAHlznezN3KdxArI4la/8cxE9dLae7yYyoXRf5i9BZ73ZMYe1Y1S7
VNp0fWf6I6jwm2B0TLcTAF3Q4pT5wqSu95aZy+MkwbvGGYx97M8UgTphMOCFi2lqx1djb4qseYVb
kN278XCMDOvIYNUfRjIGPw2NDGIht8MpBVOyMCFraCEHhe15Q335RxlkzcM0NA94e4t5I2qfV7u5
XgSTwrjz8QGHkbCSU1MJ61aOxi9peMOltiqKbzn/NykyGIueQL71kwMasNS3o1L61BbN/yzAv/8T
2Rq+hItt9t/L1nftb2x3/6hb//1L/q5bQ8r8g2UWVxnEZxuZGnH6L93akn84rg2z1aGtBWorivFf
6TH3D4siBb7OE56wkZb/T7eWBMtw5nsesUPpSVcE/41uTeLsn2Vr4ciVxks+S1hEdQi5/bNsnXfD
kk9DkN5nOdmCICQXq5tNG+fuXRApKR+k27Tdgaq8qqUvDn3ewSeaumEejfWkrw0wN8hLOSJv16d5
bz9ioFmLox1SyrkIXbAzGzVW+RHLvpju+6IRv0per6Ry8LSkfsj5wVlrDWYNUaJOkFPGQx0wFJW8
gIBWVlwZgKsz765KobFic5lh4zNzVLOp65gUdO8Vjw7ZpEO81MvWDgpxB1yHKEtlu8OAat2iESyF
QjxgrDN+eML49CkZh2HONg4yqHd1E/TblJZduDwSJRdvyM9pTViwRw3cTVu5yWPr+Xmy7Wo939PA
GAW8uacSjVbxN2YdtrDd7ZpCcRVKkpsGa3M8pnHYx5P7mU5j/6Ojfiu7OhaoIihs3l2KEQkIS6oT
+DIutIweMD8zfKADLtMCFtKT5/TruzBS8xvaULUxsBoCLtVR/ORJrIIbltlYhXEOjKfUjZKbZdKg
HMhbOQdXanHi6j/uAjZQVcjQW5p7D44CuTD2oa+cuWRj4gb+ue+N5dnoKla+huMrpppo8e/8fOI2
ZBdcfHG1peQPPJ3QlIpw3bV09HnzO/mxhjLBlk9WaJEL0lsmNriUYrBJtnCylkaWfHttAWQ/TvMj
EsWwn2LWx06TDlvCXd5DsxBQo+wij7fW3GMvZHY+z7Wkz43h6sFwgmlXMb2dI+nNxqZtHffXpAJ4
AFyKr55lLmqTzHWZgIKcSUrtm8pQtzIW8E5ENQhPnelWmxASAwcWnr9bsRMqJL0EblLm0C1PS8Xl
ZCNswDfVJvFBYoOs6QDiR3nFlEQUyPfXXYa018UlPz10gJjf1WKO3hNU+hTOmKED9VK0o4f8W3eC
NxZexk0riBCEttZex3Iu7mpsVFEb3LoqTn6VjTcrkvpe7nFNnUvjFg085vbha5yLhp/ejlWf3LhR
NaEgJi5+zG4acOVyzzrpeIaw3v35PjAKVyTHOcPgDLsG/Q7hDg9lONERiXzQlt6+itP0ngJDvKFJ
MyaEftqo5MmOfLAttprTHmF5rUxUEcn222VJh2ZrGZKuRXimXMjHcg0wVka7bDKstvG9WwFrClu8
V94FNwGu+c4Rhzb32FTEdjzziZPGGGYenlJIounVqOtipA4+Yqh3sNGQZS/86c1KOyyDgW7isxTd
I3vtbHkgOfhlLEHFM2UwxIc+mFjn2td2R1yuScp+H7NSfdPRWsDoQ3h5XjAV1gcZqbY68A+BsSEQ
9f2Rk2h+kk2g65PluLAUSKlZ7oH9lYWYvILebFiw3xONIc4Ait9mMF2extwa1XHKE7OmYmjWW18Z
RHa6DmpplFkPkuQ/BmsZZJB/Y04zZwDTns9Ndli07Z8ztLx860+G1rfanIhyQrMAv0opxcH3o25X
mHGEg5TfFVcrTMNba5H2gwF8lUrXISm2bpBZN7VbBTvbz0i1G+mKZ5OsXJ7VItMtPCuL33POePKJ
qJF9ZJiQfthtMb5j0RhbcqPsaibWVuMWbrwN0QxT9amNY4B9MFq6nYv9tb3hP5CgWIwVXOVYrprh
J/mk5s8SOhGo5ll6jhKbbC4ITmqMqyH3OPYuKFoxpTYk2Rh6WrtmOC+nmK2sUw4Sz6kaWFNWUfFs
ohS94DZ6JRbPEudvlLiAoebo+pP34DqkQ+Me/k9vJZTQBsRDoemBkqIENIpD+h31YwXo+VqUbLc3
GOtL8zK1dc31eHGzg9/U9lvT67dYa+BOvZvCCjFTsgJYF0RPqcSY6eFSciW4LrPZPYLg5+ZR8/6K
H0xNswQrRFnMy3wsbcQlcFmYkuPo3HScGlfp5+b+fzbA/2ie8tyVif/v56nHpP71+/+duuKj+vVP
U9XfvvDvU5Vn/mGuoSmX2D3U1QDz3l9TFf+Klj8pmLiQQTwGp79mKusPvoJCvBU1I8U/BquYqXAn
ij/D/Yxa/4UP0Bb/QkiXjHO+LbhzSCq3hf2vUIqG/grkqqA+Gkw3PDNJTdoBizAQsAB+kuW8TeU4
XgpDsbca1FsRO2sOh3xpPRRkfpYkx6EgS8yxZXVfDOKF0o8YQ3vRZPuaj+N2IWl1agFBhXI2vD0c
l4n7tHdVxYhkrM17XDHtR2CXF/TFi21M8AgBA/RAVYi/k+kuRh5MklnfgxjSa8nPMWw8RQNMVTcb
YXCH0g5paVbuN3Ug7l2zszdBO32sz+HGydvdLOeVf51+dwVCf8lJvwO1dfVsjV3HQ2eNq+8gr9gc
j48Rl7cN64Q9AMPLMC/3ErlTxPxX+OeB4KUfs8KGVTfLl4PFuBjNLzpF35q52+OFLni7JPZr1LCP
avECTAKcT91FC5qJfzV7+y0fiw8PuNFexNOjaPPL+hPoS7rWKDH9ztSKn4wxHNjFTNionIChxXgn
x2l8ju3pcU3AhRilYi5NwRdv++BgJvII+O8mp1v3tKwMWWPq+MEIQR40PVsr7k/n+tkluzAp+ZbY
+Zng7EfbZB/Ama40EDH2uLLbSf5CbDdwcM33khfgHp/VvgnYiICiOy+AUDeaBOymsoikWDU/KCtp
6eBgG4PxRXCD///sndly1Erarq9IK6TUvA9rctllF7YpvIAThbFB85SaUrr6/8mCtTfUYpvo/7i7
I2hD21ZJyuHL753yENKKMdaYqtB2iw39LJPyGVL8tIIcjrv5RGKNvhbkMqJZ4PDRY7jvxXQ1JMvB
CjDtNEbz0Pi1sUaw/c0u+DbXSu/yXB0EL2cf1JS3QB/U0s78tEQ9BPTeK4gAt41N3nGhMUW7Dl1n
uZVudoOi6Uk6bYSGRp1K092ouQKUSiRxx3X6XOHItC2Eegnq5TCKOF1nCWS0vPU/psr8grf7u5Bo
7LU3WbtZ9PvFxTKyVeNpad09zrw9A9XexyXvyDCDYg0G1QOsLgdcR4HHJt4nnhs2oXSMBLX0KMtE
aWNSaj5VsfUS2jTnSsWxuI+LGyQbp1YOJ0cV30qqwbXp1T2WMOpkR1ayytO+QchQ42bqGehpiQuE
LMFztyoPQZjzsW4rUGbHPTau40Ne5+e4T5SAPkPR9j6mvpz3ePZi42mpI3285nMWGeGaHPV5gz5h
fLBx590UKqYb2aLemXEI2FPzjTdt7Y7XXQk6oEaDvGFyGLft0pTvKF3nHTGF4w3nH7rcRmG/9Fb3
eR6ld2sF2CMxauq0dTYSIVu2CcvW3vj5Mj1Hfg3ugQwQH4bMaasnEMcnSIKEAS1OF6arEmELWWVH
p8o/S3seIZ4WW4VeGq5Vumn6WW4RwCRk75BvAksBC9WboO7psvntsTCS+6qG9kSd9FQbSEu6wUWV
MbjPRCvKl6oSA7MyS7aF164CSHqrRrecS41eQ9yJ7q0emAWpYkucm3iBEUwmYVtSuo8cE5Ww4M1R
UfEpdAAcw7BFH7lRWJ4QvOMPV0ow6Obc/+gb3nEQ7XQdjfKbMcmD4+U3P206v7EtuTgVs4qHghY8
puJnoe1lkkqaeQ6JfDmKOQ6xK3toe12SH1O3pfizvD8YlbAp/eIkpK8WsqHZ0F+JEblMxQERHipv
9itkP6QWEdt9IwriITz0L3+40qUdC1fSligwVPCzoblwcdqfACHsLGpqKJv5Mw4D+Uovx5k1zWsb
7T6KHjrS32udF/V/4q/1b56lJr7/7JN0viakblodFoQ6Xz/rn4jxsV2FSUCawX7u3QRe1Hgijq1Y
GzbNNcMt1vp+8aU+yI7V7e3XaP/LAEbfb6gTcXEaIwtVP4+fro3T2bTA/a72XQmkmKENu4cPiWlF
Zx6oAfO9GaqXqVPYd0zjeJMBluJCAd1WJvNLwuktrpbDEOPzhRHBPgxLUI1BwrSYDpPH8o1UG2CC
g2pbZ3eVJ7G9HR9VGT+ZboJ3mnKOA72Btarr8Mp14Z7HMP+AAVge3r7T3wwhG+GBwELPMl1x2cYR
ANhkDDrVHgbUzqnNezNcMIiGwPCH6/zuiTqWrUsrcC33UjQeThaNk0CPVVgK1x021DNqoq1JJ3tV
cWLZwKC76+lJPxTjfA8zrHxItMW7s8Tf2pF1WZcqWU4BYQl1iCFCYfc3nIzQO9pyvEoClnuX9Dv6
EomHqZegqnfFfFXGotH5lelhQCvxWOXqSUm2/UGkzk2fBuV2gp52wPH2W5RC7avygrcIEnaljAwC
6/IUxAQS9h2bd2PvsefaY8ALCFkuZ7P6Q+7jmSeG5d6f8U/BlMHakR76Wbo58ewWNdbbD/I3KwwC
f/QiFvITQeft15G50GBuHRjX+2XChJhyQrGyuY3wMHy0929fiwr7XzPQJTuIt+X7oXvp3iYFIgsa
7RW2puOj06U3iFD+sGCeZ9LFLMe6GTKr/vPf+chp0gKpmWa1rwEgdl0KVOxEy4te6VOYvHDloptc
OHv4bUcA3WTrV8UNKuu/uyz7EqDVh/E6wv4tMns/ZmziScjq1MzlnWXF3xZvsrfE0Ob7wgYmyFwb
S2Hc72+L1ANubz4EPf8MBym+BuCf14TsTSsCwnoS+dpmJyQApx224mpQOPaaIv3mIhnGfyq/A2C7
yV2aFTiGUKDCEVKu1awr4j/XHB4f6wooBazg8Id38psZy7vA49FkHXYcV/w6ACrR9Kqey2pvFRwU
xqRM12k/UMFj9noHiY1zMuXWppiDIyk8DUFH0qTdVL6jOfIU0JZCL1rRSosAdHrs+TZYmn6cssbe
kDSBznr0jhFu22sYGeBeIkNnzErU4LC5wejoyRTTC4yVVeqn77HVpKpquWFpqKs8MZ9mCrFVEyXN
lV1MOHRNj7Hrae8kxqfTaOWHNyIwMZxsU0ZFqBkHT2Ejx7u3H9JvJgl7hv6PZaMovHQPm2Jolf00
VvsJd1ZKHLgEEx/HIXY3auI/vBHLujDE0Lt+wC7MskaCRfCvOdk69mwLZ6j2UnTV1vK6ehNE2U3E
ThVavB8AP9rIMwekUbBMEaf0MY0LvGApAIc68oA4Q2IYy7Gl47rAp9da8moOvnS5dYvq8F0Rllhc
gnHCXQICs5vuBanUoyrmQ+nrzZhhFtv5MxoMqlS0Ddli3rVDRfRTLdaUq9sRw59dzys9Hy/pm9rA
qHxjqHNfUS6vM7iguyYa+lUBd+BaBer+fAiKKlVvpp40jgov9LTnIBkge1kvLUc9d5lOEtLFatZh
WvaIvQ3qBiMlg5BqzaKfh/XpjPPBsDFK/oV8dQZkM4w7y5HdVk+jTrnQ+KaTRyOHjMvcYD4R8Vy0
VEtmlN0Rmh5s0Jd2W2m4H1vYM2uixNrb0FUvsu83E267NELTu5TELhKrKcUxS/yYJSO5Bw4ObZCp
CES5MUbMtMpWQxRM4L4vbjgUX5URO0sajwxMZocHtIoBz+ekm6qb3HLRpxNTi3pjrQ9GgGYp0D5S
84DKvuidj0KCQP9h5P5melPruPh5gPE4tnlReRSznbVAReW+8+eXqhsf8a86Ul/w8Fymta6/zkft
ug+tXR9S6Z3nfJX0u3nqplWb8WPEYm7yvsq2YR5uglHa/qboY2z4RVDBuRnmPUQjgwNaXuLfhgCk
rYr4hQSU8K6R2E8vMfsiShCcJ1nL14tvH4XBGpP189NoU26ZElo0LgnDWsVw9YqAyjrmYNioQwIp
f41nm26RDqd+ZAWVon+UAUfScCjuxmF4dNwhBRry1BZXJnvTTsuBiF8SUkoAd7jZ9MHnF69bmp1s
+kef0wGRb95xZBPhkDmcbOLfdTXfwzL8vr/+17ToD6ZFtmu/3WF7SmWcVukvpkU/fuif7pr7l8Az
0aZFxpJIqBFb0z+Ol/ZfyG/BHTG3dAPYlAzrf7S2ITlNsEfog9ieJ3AX+r+YpQ5jAvtk3/H8QAjh
/UdaW9/6Vw3K5eFL8Sv5FMh3db3zU1UfjJi+13Ns7YMAEQwNihoUUQcOQDZvb1NKBUUWwVwFpBIM
OqDAhJO6dvB7O2BQOxzt2kvpaKGhcv3IiraSWvc+0ZEHUocf1BVRBis6iddt1J8ivPCD9Ty0zybM
DZluoEPHH3CGqZ5Ez/htygmnilEY8tWNKkJbEmzunFm5z5WJexBkHVildgPnYoUaMXzqvdr4mitf
fcjtulRfQyw0/ewmpdV8hMG0lWwRWCBmB5NgtuDKG6PqxApIDwsO0cCBoqfLuRFJbZwMx2WbXpJq
3JLgDqjXQvnvSt0b8IWtjpZUxWZqB+OLV8CNP3T9GPBYMBLbU9DG+C1Z0FpzD/4T6DD9+2DC3Mdq
AVSiLv/ilEt1iLHKW7nB4lA/OPlHmbEzulbkbAzcq8j9sacnfMnmR1KTLIqvTi8ITdnco8AzfQzo
EucaLML41HcFilLOCx8Ss0tQ/eOfsGqXsfWfmi4de9hcRAdvF7kgU1BZhGl5FOqDg784vXjXpjY+
xwZo/Um2gfM8NMgEV14x4V8aO8Et9qzWScGY4ynnFs+CXBnrFObA3quzkXmM/z4BHI1WQfR2YWor
TNJ1OtuG2uv3HZw0u6lgfAYQCSEoJUiHcI5oCUuZUJcdLKSB9vr8ZWFlvNcIEqy3YnPm++ak5Gdc
m+7EbaNTVUSIMc7a7WHbZsAH6foMLPWjg1kfIdXAE+fQLPRrePyxD4ZP1kBoMh7lIy7woXSsk7Bc
bqMkx/dq8mvyBPF+AqnS2SONIiLiyukDWFVSdcshRGTBfZZE24rYwpc8cxZu6OyUgoAEz+E+JzP7
BkiKDzBh5xJDamS3BQONSK2adGJXHI0YgriztHGqxDDc2UDE8cQxGnWGTdfThr7umxFn8BhRyStO
9KBX2Pcg4lT61yZ1ixN2gQKlXePwwJ678s6hVtDf+PXK0zcfLJSvKyzWeYJy0h6wS4sDo+ORsqNU
wmtZ8IL4BJnGAINpuIkIf/37IB09IrK5oucP2LqPBsFFRA4wNr8H6WYTiV8TjPVgbTsuqnFnEuNy
JaXlPJs4YZGioSNvPZPw2xbAeMQhU8l9nGau83DOAMptjQNjYU2JEnkDGUqtoB+5iu2C25rLILjF
h9v7G+LUbDydP2VQLEO8L2YH8TApmnxYt/EYZQZucMdQFkj7irzDvKvj+EK0GYXh8r6nrZTT29av
lC6NfiaZViD1c6jNb7r6MMuav4ezNp//Hlhl1Bhc57XOl6LdR5jzVLBC+Rle7U5pWvMuxbb/GzIM
RmTmGXpMWVpGBLYQlFc1MjPgR6tUwzppcoUbfN5Pmz4UCwZbHm1znaQ2ZnPziQ4cyaVmPVgB47TC
5TN0wua2D4Y1jEs8Wl1htHATBM3XoawQu82S87xn+tHhnHXPy4RWYdu+9UgPlEDGQnbNJ2iSHUyx
TCiMgEJk9Ehzdgu8F0wIYhe7yL57yQzaulQgxIARiq3eB55Rrn0hGdhCAvatiB0ybj3TMbg7xJE2
pgKg+eses09744YVDGUeGdR6Fbo+MtjQf2mbjOAwq6oDe+vglMzi0OU4QsaZc21X+vnO9EOfpO+z
ggwthBFflNM7RCfOFqs0gWtuz0mTxiN8x1I6zbWttLdZESTJmhZR/FBB13osRlBa/FCxe4QJk4gP
cND8HZ3J+avjl/ZNBFayz8bAei1c/9yIUP4Ou7nstoUH/dXGiuZEL3W+xvAey62sQL2aGh8ASORT
IpxuU3G4hsceErmF8RFYAbFtt5ZCbF7AvN6ZQTlvq9hcvkJfyJkBeModAnfydXiBj4CeHof9CYss
2NcY+JIQgs389bCAlpQwgzYueQuYuqteeOs0WvxbN26P0pPlV+rbxNkugRyLlZpbQtN6FRyLyXgk
zkeoLZEO5MzC2Oms2wJaXvsAhp1cjyZq8NFTO3TK4wYDiOaOFifWAsYQ3VejZDWZfaT7RjM8QqiE
lDfRT+7DDlk6emf7tslBhz9EjV0/YSss3xeTc5+4Y/s463CGKe6sxwjbxfeVD5UOC6o+eNdy0t7T
52hgcHISjsWkDiSmn5ZYeH8PpLBe1Zh1ySt3quqQ+dHgVIt4Ldzm9rRXTUikXyPuuy5G7I2gi5h6
MzGJJlvQmERtbz4gxq63SoBNF5m0OGjYUtG77kmrwQ4ZGVsSJdPnqFFlsUbK5GY7s0QdvMcSscCm
1nIKohTbeh0osz8J/DI+pQJuPVuhbb4bMiD40jSa69HDihs+avZZsb0fMNgbjr0wP2sS9F3TLTPk
40k1Hk6EUX/beRAHRicU72dO44dZZdZDbnn9N0yE5ec5jOv2WfVmMT5AaYkw55dLfh0XOazxVn4U
8xI9JImFiwOHWLTyFgzC3rLXBYGrIzEqNwN+su+k7L1tJ8D50IOWXzmSq9t2SWHjujOClbQfP8GY
iTYx8P592ITuOzVMWEHlVcK5xMSr4ugbUX5HQJqoNgkM7QeMit2N7wzTlsflr0bHUzewWqvP6dDj
01A3H6KhMW9yUz71bIlb9CcuJnfmJ0vE19mUdbfG7DofJ5hEqIzzWULn76xtZMC86mKHLN6gHu4G
X+6DgVZK7gs6SqZF58KvGwWvJ+kd7jCw1lDmMYAFNRlgTM8GiY0MFRMbyXIK6JMX1t8RrOJVXHhQ
nEXtoL/qtcgAdqrVIPXqRAO1SXkhO0WI6DV2WrqP8IDpH3IuJD4K/eBDEDsecWmyf19LB22grOj0
4/Ldr/NFkeXTY9Ilkc0gPf3gmS2EVgkh1bIVETgVDOiwL8v3ODbQJ8soP3YCVhLYSAGJo9F2HBCG
XXSA0KrvQb+IuUK4fDKlHA9zZ2tvcH5wxFHxjhVoJLgKV7RNX4YPdm+OV001JPxVOM3BLpf2MXFL
yOpz1U3boa7SZJVMtXUzYDj8gDbb3MjIu8aaGte2PJ4/kDZJ6wPOx1MyJB85+6FLcC08JWM1xh9G
xOMrv1NokdvOvvGaUu2Vib7YARXYeYPHe8BYeoIoVtKzhog20Eaf8wRDe7wq8nWjXAIuSHQhyZDW
yQr1bnHVIFJ/akJufMTY732U1f6uU22UbdkOp31AyukGky1OujHddyRmZLl4ELeJB3I2C540B8BO
DBPNZB4OSjpQwYVQ9o6fUXc+fi3B2me9ec3awfsWFMkEFOu5yz4J++Kl8f12H8ow2ha6tGrKToKp
z8BacOvrdVFm3hZ9VYNYbkTXPwTD3dRYYhORFrWeR0zlc98XB9JVxuNCNKv9gf2NpnkF6DOuy1CV
91mf2sQmuvUjYGXsPSIzxAzLNUKtU88oC6rJ+ZKD8sQ7FCvIk0aTWjD3rJzIVfU+Hgt1i2an22LO
EioE+QFcaMqAOwzxG1be2Y4/Ih5DSLvY8O5hMX2KIWA+LhEdRORvya7Nh/nW7Vz32FZJSzxL2xqw
9Vx0AXXRH5TVzldBlap7y+27UzKVCCPaQxMsatOGon1XYpn6ggu6eTX2rbwhbTm6knHwRKE27XzY
g6MvnYdsnDFLcMc8z3cY5gPZ4jULMpyGC75kk0MqJur6CllDKbzlcbDN5ovKywJnt1AUGBXhTbSy
KxRblR0ttzmWNfg9oNq+N8J5eWck9HoQfqbu8AVu9akZ5gqmnUwHJxJXpcHidh0pYIbE9h9rq/i7
ISIwOVRF60e3dmU+91PY3CmysVdg4O1wTbQKNtBASjlO+1mC9IEej/l3WvKVnFYSxPW+blAcuymB
QwAKbjP9veiQO8eWQezfg2K09+x+1/33QLy3u06Xjf7Q9F3P0RwUkETO6RdNp5xiCYdOlFLurI9O
JLhRJg6EiMfXb19I/6Kfu/3nC5GDyo6AZkV4FxcKJMV8W3AhxKJoJpsAmXhftdRqvAadTqmTkGNi
ejx8BIC9/tOrB6YdhPB74PkQ4nyBKDbGbPkIyzAjyBpx8iZ6mSnBSZQShdzX2BJDv+h96kFjKqng
3764ddklDk3I2sIEs7V8O/zXvU+Za0QwODGntdApwySJYbtBgCbrNus4QTmWDjIdnRnWBvYbONLI
atDa9dgv9nDtrNPbH+iySQ7LyEULgIOz51gOtsS/dkNi4LNZxBxmfCmd68mm/eCmiTgtM3nLobT+
FAbkXrY24Y/aVgCMZANcUB9eIBdFQoq9i/J3X+Gad4uLEtb27MbPuNDDT4TH9JIUIB5HYNMBppIk
4wz7fsxDyzvMEsjgPOdzeW3lyHelHK0jaccEn0phhU9jQjDpmNeMJGepImr10kNoGJt2SBfH6Zf3
wtOh1K3K5T4dBs4WaNafIVNM/fsOhlcHxmdZE5JFj77s54VDZK6xe07pceSSdmvHOiSTbeJU+nbz
aSrm7pV1ovoWLGP13safURu1a1UysT/NJ5OUV3UbcyA29IZpcqq2jOhhMbqh24W40ZPSEJNBPfON
Es/7hghRmVi0RDsrIPlYN0DO6arnl/7f9uYf25uB86Yg4+/nLkmruP9VlMEM0T/2kyiD+YI3iws/
gKYltoA/GpwgmH/pxqLuejLu/+EOhhiyg23qqcb6es4A+uEj6Lh/Ye4NPMVp1SdHgcv8B/zBX6eW
w+EWdmJIlhQoPj3UywUc9QLdum7A4WkkdnvN/jo8YFvee7jztt3ntxeOXxfx88UA1jQLJHQAbS/n
cewqh5j33nlIDI7+50T0uR/DJ3AmvYLq0Y8boPMcjpnc/y8uDXnSDAIPYsjlCp4auaV6DB8elpBu
WRXis70d54lAYMo/62SjP8ObzpS03CD70SN5+/K/Lpn6zn3h0KIG78OZy7q8vLDTuAqzwn4o8O+l
RDOoUdbEFLMKpbW+nNLtnrevKX7dN35clKHiYBDjsXVcLJtVQ8hJ3ITiwRUVewXJZtcCU712h3Qo
fGp6jCWclPQONuyBVSXph/7Vozd6VRgez6ElX+OqoWun9h1Gu9F2WdhpvUCwz0XuaFqH8RwBny46
7JAkOtZihcmhvX77PpgbP23932/j3HgHHiDD4DL2LCDRbFB+Ih7oWDJWBlggqtA9uaBja4NeWB9U
7navb1/1VxLRj6sClwMgMDH43183ORqJfqZcaT1kpCidvge++VXyzcxU+4CkQT26TmMdsdSiLTwn
dKHfvv6/J6bPnoc1AYIrxs3lXCEwpELipCzcYz31mOoJg/Iec+qR4Oy3L3VRYJzvlbQIZpaucoAe
Ljb0aPb7yjQH68FJQ/VoIK/OdzgN09qObJu0+dxxnkfT07PTpMvc+BOThfBdkN4c05W3P83vbhw+
M6slKRYY112MWuEYddiakfkw9C2TxMHyvr5F/GyOZA4Rh/n21X43SUg41POS/yJLu4B2rIZsa8Me
xYPsEO3iH0Gf+Ny5HXSUPV58NO5GeqRtmzLKz9Ha5RgqfBAyy4DykS31wfBG9RjT340xNRbBbZ8T
A271YDVJMrYTvzVjlqFDJv85RNpS7N6+iTM78P9Vx+cX6JMW5yBvcdGOXXJ7siKOhgAfz4coysAx
Fgqz/XncqL5sPkkJiwzZC+vezAMs0biTwLxQr3dz2O6hvFAzpojbiqtlWrDDsCKzew2kqR7f/py/
WQV9jHQpojkscEy5oCAZyLJHTL6tBxc2Ekn3ukFuNTTILR1y3xbyTyNb76C/rB0evR7NskDw6poB
UOGvs7jsY5GZ+dw9THT2DsAj7jNiN/2HTWt7MG11L22PPPoojSjyzDFLqhW29OH7lLiqhpPe3L/a
9chIN+mImwaTILWBf4hZA87Xjwh9DpuXlYJ5d6NPM92yg1vSPPECRamM/AMs5+3H+P1Y9fP7ZrOm
/gSStBwBdH2JRy5BHvqcP+IH5E3YrTXzIjeZb2TvWljn/b7Cnm1CBTVixSVclFrrdCQpYhciiMtW
kKZscz3TgVyLTGBUWPb+jlhJZFuJ12FQXVkxBixG5NJcwuWWFoiZTMYH/FHifmP6dU162VkJBmpK
GwchHjMj0zIxtgCtGNP+lU7QVA9kTySHoCuzW2zR6+OY0QvGFldCp4E0jC04kZbkic3Fi5l31gYj
WQT79AiXhs83Jq8zcL53089JtUl79u8bMFdof62dNfek+iFzwwQJ0qSj1W+uT5oSLTbfaJ6Gqsim
jR35/vsQnpEJuwGBKe00miE4AsQoykIvpInn9SL4An8Be5mq7Pp8v0DxxnZ4GBx5LchV5rzOkfRW
xANnrGaMbggfDN/P0wiS6dOylw/Q51DyZW5fubjsCUKxS0LBmns/Lgs8iEIniTZBRmxwnAxsuzlj
xKdLguapxrq4hb8QbykNwq1v9cBE4JruM36llAlVsBBkis8lvdGGXYB8cH6MU1ZB0LcNMR2WK6Cm
oj/n32LZkw/szBYC/AZgetAqRPssSfTsur1FLIhQMf6uWmxSFVxjpJwcRxj/LwF+tuAdIjFpRBLx
hJYjPkrhEDwHi7tuOVBPprl8JOoXPQJubKRdBdgu9HXNmR9o0A9FtEOSX38uw879WNuGu2q9Jnll
oKiv8RBlGjaOq4058HrWSdRXNGcaF9KGP64ZWKVp65RXpfAPJfRqBQv81WkxRVLIE5sTEtE0P4xV
AJpyU1XQmk7+iBAvZACgs/A3pV8GEKd7pGPaIcRxQ1K6NeVzEhB/ENga0O+JV589krpyK2w+GgmN
bz5uniF/B2kog51BbuBVsbgESdAfQiCqhRBmHFAMsYI7zy3iMUSmYMAzLauo+KCMjjc2R+C6+KmA
go1+qCEzjZ6lM6MSZafFZupULb8DBRExmLLjzXrWwkulvWqsTVMGmykkgx57IpD7Lh9ZslMnfhh8
wMv1MnvOcwRiglO8Sb1KVAqrUTnBgo+W8Ik2Yvfa0fG5prXJwuOwDvnE825LCZuf5mUCFFmWNr9+
bjXAy4mjPlDWRU+DB804n8v6kFe5OLVQiPmmuuCI3Y+szyxn2H4WTkjQnWX1/Eu84I0F+4fC5zuS
uPgaWwxcHo4U7NQrwgf4Ds6j2RGDEJYYmimBjjMPb0O/Vo8/9JAGK+p5jaSGC24jl030DC5GddC9
tqF+lGdMuusGvjx/WqAN4DMbvcB9HWn0eXDT+Z4QNr7MycOV7wDpAFhjzvew+ckI0Q2RWUzWCUfL
cHsmDQwpxw27yASUIcH23KtmInie6nEWPHur1LgyU5Ir5cnYveIZrsAV+WqUM+d0IGzoBfnoPp/j
ROCCd69NwW7bhnH7iSQMql+VdvPjuVBY8raab7Dz8p6For7PuoJX2/JhlAiyV2AAoLHUt3HNaLXV
ScKU9urIPHb4O9e3DCPeHS13ive6ZePpOPaT6acezcykCK/JB4QakTefMLxmN59zOCHbSIRU6d0C
Ag5KiH9p20k+OcbkVFAoEEnhbg1Jt+Fc4GBfBSC1AK9/P/zYek+eMzSmGyitDpIvrGZRYZNq6txN
7gwmXboOmZKoPq/YdviAjVA0OAKjmrItgsfoC8INLl6dp5AVuRnouZK6DGLnQfI7PQTO1L0WYcc7
aohiET1/DbHvltvKcVnban1UIewxvbJmWBYsA/a1x5s+Vp3tX3M79QEfUe8RK1Dca42k4NOC4sk9
sKJ1xG6cuhxf+qOJ9ydmtMie5BYDV0XoRzYPd81E2gkmKQhn4FyiF10hXQKwpcvJhyEzkX4MNnj8
aRHFrcbUP2U5wVzbnhCxK1uEjJFzG5LkGZ6pwiaGI4BeBKCAE2OfIvleF3mK5HqmAdRClD80nr58
OUEXOLMKit5qPmW4OR1AzOSecr/dExfLW01Fh3iZjZznMFGChlUaPRnJrO7VHHvPuIQyX2G/l1uR
4g6+iV1mvJQdn+Q8Eh0QOZwOU5YA16JG334nkjhxG3f3IQGN03VQ6xeUtchydqKO2n0p6YSl+Hui
ZeU42iFPIm8MeA5LaTJw4vL9bNL0srMMmggIP3zJjGOIowILqhBt55UtcJVZsc6HBf4CoSZUNFTv
Lcjh/fkO2YmokTsM9uHBwIc8H3iXyWg+LTQaTySK4RHH0m2uJo60p6HlH7FX4rX0ukpbMFsovleM
521zXkxGVFOgTLSDM4vDbSAdisBA5CjKjRwGTjL6qclmVOEmmyxyKaX+OInHXeRp5Dw3WFDaKMlo
YAJQMq2WGX95317sHaa7MBLcLmY5Ii8kXaMKYnVMOklSWMKQR3qUR+oxSSPP3k5I8AlWdWHzuFAV
3UclCToDuHOgxhjSdJ9/MFZSiDeVohUIQutc522N4X0YBlNxU44eP10MiWjfI7uYqNijnAeNPs46
ptl57VMiM67q2GKRpxSJ9ZEc6zDU9SVjYtEP4PtapA/uYyZYF/TCSkYOO8557GLzxLam+kbulZ/O
XyTb0MN5fDoY6V1lNAKuxqp18jt/CBgigYlWzoHEf5PEswx+DAgMU4NvjY/v5JpuqtwbGYrxAmvN
55hAZrRvjApP5brrKSILfLNiIreVdYRFz9TJOx0YCohkob1yz2ymBfauj2lGdwUDHX5Pqm/oey8d
TjqaTGfi/5sphCThacI6Wg63wJCzTm7i1aQxFTEzy49adhiYaNhTNgyaIatZ7e3Ueuf6AoF/glUV
elMLAhYkDonZKvPLyXt66HXk87CxitPbd5/xlGwMTWkGsQERkRDbMzYFY8+iUMdyjHatAba6rQb9
abMBOunWbmeuS3yAeixnhyNBw1HtKVQzhZ+L2Q+G+yO2I5NwemOTOVJh2kkthO6f/E+174exSt5Z
IM71daV149Ic+RRu0Gv+U4pH08a0okWeenegCImNPHwypya9qoiQ4379cLp3cOl7PwSqfIf1ykti
RMY6xzZvTxgqzuSSlX3K4+xbjCH1ytfiNpughXw91jYTWMGpyzAJ0aQWPA97Wp4hFcrsPeXZzHNO
G15o7U4LnudDZu/MimDVVdzW4NyjKq/TpsnubKezrDW7ZnnNyV7tNVsFcUTTVBiB2/W3UBXUC55A
xeNQZOpgW4GJiVJdb96gV4QyhsksjcgQksARVT/qSVFUxbVRC7owdNmGdVtArHkfZ4LXI8uGP9vQ
4iHZ7qLu6QAiTrYnubdhs5CQOFLjlLqka5NAPeZxT4WHKdJ6IPHscD4o58BKh8kOmaph0oJfmZKP
ByuFZhMe4tMGIg+fVJ03kyhh3V7ctM6/1tSY7C7QD7aQfgj1xR/3KYK/H2PnqBc7E+khQrOsYcnr
WdNqT8Faop8GcgJb8DYNY+CTJrSOZ26eZfTdq1gIDsHSGByC4WTvKk+wf2JWx2gtY1arBVPr08iV
1+d1M8xyFkdos/Z2bivmRKHrzSYKg9tS4uO7wVqDNVo5zaccR/FV3bPuSQhpx75g8KQRrp5GTcCi
jj5ZLQvmxWvOdsleYIH11Rk9s8P9fWDG9QbMRjdvw1vje4XR1odBs+JKfCada9+HfnnNgU31moEO
QEqixFXdd8OucASm+0EHkdDMF+tEsAQtOzdkVaLPwyPxMZug1xQJThJn6MID8DkldKw3Z7Jegzfr
US4xm9H3ktk1y28euDMxCFVp7uK89IOtN/dix5WTUyIH9QGZ6XKbIM75AMUh33TMEFZnTjvLDmal
9rD0SjxzZ6cx7uXZ8INyGvMPW9pqLyCyvQyN7b5m4bB8xW91JOdEdZTbE1gwdRUBh2j6bi3tJFJo
TxGIytiLDGerkRYZb7sliLm9cSFwHdGoB5s489K/y6aP33vU+Go9lMWM3hkDkzlw52NoN9GHxPDz
l7qd+U3EfOB1gpkpvifL2QMFVBXpFgo30hxkOHrfQc7/Ijx/Qni8cwPl/28R8XfavdQViYI/+0NA
Oddtlx8AT+D9dW4TW6CTP8Kd/gF4QvEXAxpzLcg3Ac0a3fv/B+Xx/zIBs52AlpAj4JfzC/9BeQRB
UsCdHI/O0C/X+g9QnsvGWwgB0bUBlKDqn00sfm2DAUwkOTka3vdiU5aWunctVotlnln1esnR5+0W
1e8u6Ata147uu3nWRVc1564b0ZTuwXZFsLHGKb1adPfaK4J2H89U/m9f77LPp28QbzKeF/AKEoKL
Pl+YeUsHx9A5+HXiPWf6aHEuVjsXNvPbl7oEsbgUrxpIAOEsXmk6F+xnLQBR7jD6c8s55PoMnmLS
vnf7haUJryVWVVxPn/w8Y73SB7W3L/2bu2QkASGSbQCMdikSn9p8nE1DOodO0JauAjg+mGdVbHCU
z+Uf+vDWJXzEjTICseOH404757LJqGrSi32VOqSgAuZxBKQiwUbepBgee5/doqINl9yUbN7IFSSH
ZNbAmmMLme60NUT1p179v2/fA7/zPBq56Dqggvz65DPyiwc63c4hmBxu90xMNoHTrv6X14LPCfDK
EGbgXAwoEh1NTD1nB/+liX6CY3SvPnYMj4Muq99+q3rA/A935/bcJrJ18X8lNe9Scb88zKn6JN9i
x7k4iSfJi0qxFYFAgLgJ+Ou/X4OcEdhxMqdT51CHx4mnBU2zu/faa691DOZCKwG3p/XLtBWW1rDS
43MaZ/spjKty4X3riM4agP3zP/LU3BGE6G3kx4hSg1ULsG3YuRYaVw0qmVcbpySZafvlVM7eP6t2
qmJ2ho+kQ+nVYDwwhcOCkrPQ1bKZqPrVRqNT7KQtoKB+zOm7ZWc7u4CMyKr5SEXBqfZy7MhKZLGe
f+YnVjDsbMKeIj5VccjoL5gF/Z2LhRUYV5WTa5c6wmqT2U4cjZJJxgol8dmeBoHGWb1uaMTFD5KP
F1a9f04E+VkF+qk3YBjI9LjiTVMD799MELpWtQ0SPl76e27ac2rb3EEm454+/+BP/RRkE4cKGlvL
ozp7lTik2PZOv/JNptdtu1pQSCTUO4Lu//yP9UM94VtoHyk28kPQkx4v3wRPs3C3SyaXqLeSIUzw
aP8c6QBdTUvyR+bY+claVvshWPwkMuzIVFqIMfGCh9X0JGgMjYK3e6ksQBLo9uCgn6VZdWMhfnbj
Zwvea5sNeA7Ymb+md2BL9eDKnkQc52EO7y4acVhuI0gH9dQNaMps4U3olPEFLPP8JNF91vskYHxY
NtGUhQilg0a3oeQGArcbo9rqxmUWKlu0WfEci31rcrZWs6DAV2JbU1MkWUhjuPibpLZOVQZ7lwKu
tAx9Mk+IrsTehbnO7xs83u8rLWDpdlmtRg3DO+FkCApjqqR5M3UNDtgmPcijpNjC8L+lAkmzobSn
UIE1Glq0ze5zLqpW0IX1y3TDBKJ4sqnf4rEIlghtxb2lnXOyoYl4sVMvVBze1zNsANP9ydb1kOcP
U3wisET2dQTuoh2/IQAqXLvBZnfCodEoDTo5AZLoffJiVkhikEKB2efN+YQjt3XZ1uayfL0Fh0/V
yLsMQi+/p4q0+2wntK1fblXBtXM4tUy0fELHDiQ3/4tau7wyu9EtnIv24EO3GBOz9vLAWga+xmo3
4HAva9UFIG+Zc1YJcLsFJr1LmoV2QSvY7ia18i0UfdJe7LKNkn4Nt0RwFN3G7bxFHydQ6K/ANKj5
LYAp9MqobjCeXtzWWMOetwXytnTcZqg5jUYACPQ8UBdcN7daCbScuAIO2FqUgNQqze4DpCUQiNch
njXZAvK7U6fubZFgakPVrdZfuouIUbYi7W5y5s0oBNzb7nKYEjhnCEOjNYFIcroR/D6UxWsbowKU
+ixsdrdR3diXnjiYtDX6FnxXaIW5CaimVbQZTIANW4B05+PmdgJ121zaaLSDYm42SQ4gQJsjWgQL
27psU8kJ+BZmX0ZJiVirBAFEN21h+4yf+b0VY5bECl7XKKg2jvram1D4OqnNLZAMgD7IBS0h7Dd5
QHI0UyOdtVyS8t1m8PNhs+VoZ1UT8JpEddiL8tyG3FGH7Mszamrk94m+bq4bO2zWc9WnhFvGO3Np
UU2DshOlLo7mtZq+X+uNdtE09AGcaGvL+BKVZfTBQT3+Gsnx8GSHVYg6AxNQnTPVV9JLP4xLOhNE
KSELq4pWuwbHCyVbWKBzjY/elUVdbIY4X/3agaKJeryHgtA2cF0MkDOAfsoekNab+kNAUzbMdS9J
aCBANB0V2ACpTiWL3gEZIca+WRRbAIM0/+YYTfzS1OziNSoyWKXQQIGCfxEQmeaNQHX3SgKzOofw
8ckKgzQ7y8zauqsaG1ejPIpeUepM12eCyLHHEzOBs7+JI1xbi/i1uylxV4uazPuyFhU4O86Ta5Ra
4RtH9eIKfU57d+5ke+szeie0fUf4tVnrfXypG1taLaq90XyBihycYvTaQKAseY0OVJ95EOyjLxt6
m3JMOij5Bkpqn4vDKOTEiprniaAYnO44A85K0NezrUP3A4GJKgCOOTcFkN9L6CzJy03qZWe1WdQr
9P33ONT6k3e0oW0/+UGJRmQdIQIR+bDod7hdYrWwtHPkQB2A7pMFcqTzokzVs20SM5AzAX+mYAld
eBHT6ZPi6XFi2dSfaHHYubZuzlLIPetYvPlk/4qTrnNBn1xtnkQ+WhIGfjQUCkN3cUJ/hAconmRz
PG5oYo9rXAm3cfERVXt8AMooOyuEKkvkKXchDlef3NDXZr6rVmfZBJecIuQ+XMQo37EroZHWEN5f
WcZuP0vWCm/UhoXwCvwhegvlK3kLvY5FPUFtOV+2ZYOJtuGTyERp5zROchwhkfjigE1LLRg60Ta/
X6cKASlu6DGtEZ/TZkpOJSu1CzgnTlGZymnge5iw5fFOoYZMKa6ZU/qPUaSnYNYiXnYNWTnPXPZj
pzDx08JFiO7hNBSjqVWCsW3Lw4MpwcEMhfu3k4o8KsNbD2WhEuCmTAw+/cIzMQSuDHhhbfEpSVi2
89guqZsEYHWftXi35jznFdBj9FiL+ea9LNl+MTeek3yrk9IQpcWcbgbaYE+jjbFfwUnZYR0fTMy/
qOdjqOi52UVIy7U3i6q1X8xogfW+ZmW+3ACrnpqGv17PF7RJZZ/wDygm7/0mifULR/Oc1yVo2dzC
EeDU2+93OO5azRmKTMlHmAy4ari2sf9Ymun2hhLFNy3ErROH5TdBrgFcoTCMJo+bFqcGzVn369xb
3ze+v3+/LmzeHF/85nQHLutSirBxjig9P6hnuzCzLxEVRb6j2uMDMM+gDNfzoMjW+wtkZpUrYxfX
17sMsWqrqXwUhbeYXc4s3gLKn4j23NK+WkWnlZrjoJSmxhu6XMM3O7q6bra+s5unsZrdIQ0W4iPX
6F9R0CuvcivBktJcaD4OuY7uzwMP9sS+aPa0Du5CwoW7MLGecYxL6ApfF1gMvN/n6wAeXaFcp/7a
/BLsrWA9T2lzYa8UssNg2Gt8nGv/Oq1M/XLi7tHq88p1ttT8fYJmCDSFiOaGK9VSJvAucmSu8CWq
fZoPowKxVlXTFjMfG/MKR8dI/2DhH4aMht5g3OctXil10bzLPUSf3XK9/1yE+a44VbLM8C8rv6rM
uRPDsZk5Czw9X1sVAPe56xUZ1pXR5NXGbuKPio/b2XwS0AyKco2tBOCizv71nh3+m1rususiScpz
en/rK9jxWwynXG8Baq+SXngEt3PEs1SfkrIQalyXdvlurZV7pKQ2CxN5OELe56DKUXKqQ/NV5WuE
UTqbkKDYoSm+P9EwolzMaRDRrnO7xlIYBpXqnDqhbRAQVYx+NWS6zlyEEakFgO8axg6/iNCi87Ww
/ZsMO7SPhVpntw5tvKdl1QRzPAGoith48hroeAtb442NVMvexvll0Xj3EHTYh3IF/bzFpMRDy2Cq
3pYNeUoUAmHTvbbw38APqz4q6X5ybfo5ZApf3+lnzkRP6b5JIvNsl9kmzpGa72bnBWv3G5rI1V+J
o+d3e3Nh3+8tZGzPFAq92ZziF1WXTRza6WzhgNsje7tDiMCDzXRh58k308OmLttAK5g1fpZf6vsK
vfQ4jnDTrvxdPTOgoM3RAE/fTELqwppiLXJc7Dizr5saT0/IOwgumhDsHXQvMRzFvrz8hDJgDK1m
3WzegAvbCqI7UfgmwpgBWRt6UCEO67w1GPQqlmnJPqyK28rbVTh8tef1/xks9PAgJ8t8edrK4L4r
Vml9s8r4YrIHoFD869vYj/IPWL3mfl7/0z96fqAXq3bQn6Cr4Cekpz1wtb2n9l6eGyJccsvF/erP
P3Rjiuku6Tuuye0FQziMUQ/v/nmCrtLUsqD0gK2SNysKSBY/eDRHP5qF5x+wm87n/6b3BHcxhDbx
GqjH9cBimPy/NgeDEY7mwJ2aMHNAiEgsjx/epVMAnrAOr7J9dqFM/F95+OX91oeGl+Wpf5cfI+X0
wHQvpBNw/L4q/9kKgDcPO1k1uxUAItCbBNBy3SUhBj9rr27J/edXwI8nAcrrry2BwRB/LwHLmNJt
ZdjgWd0ksKaOJwFUbyo0RGmtgMw+sjUAp1Ty8XVtavOVi6JC944Z8PjxRQkGRR1dQ2e0u8Y2CWgX
dC9G4kOwp2gkgXtB128vvqzjSVBVd0qOAfRqdDJ2o1sJGuDXLwbDH34Jhj2l7VCnDqB/f9W9WVAU
4YHDlnGYhNHNAi1IXZyWWAoOvjwOclTUB59cCopoFAMotbovb0TBUDcVjbYOqUOBYUzpPQbbNgdx
wNY4DGggw7Sottfo9gKbIC379OqUiq5qoq385MtnEvBrOvQUjmwrYLnKBgD2AgulbMegNeqpte/o
BAi6hQ1gufYa3SeAZ4P0oUj0iNIfBpfryShomwRBxxKt0yP9EGiJdLs3IxEGiXIOh18awLtrsCO6
NgdnDDJQJ/g+SyP7IGhqlI2GmjM1XdNUNZ2t7ngrdDgZOxBLNDEF4hrdl6AZ8Atkw6E+hfbBYsee
pbv6s4AuyZTcAP3l7pdGtBeibC5SOqm9sD30EQqoiA6e2+TrgL0gQm779sf3+DgRks5LPb6B0Q7k
Hzr9Dinw4ETg6oQARXS4jzZFNlrNUblZMKZIlCj0mR8OvYMcWVWNqSUYPRwY2wkf0UegKQQpyVWg
cx5mrbMZ9r8B25raCgrxgnnRXqOLgJB/hFqz3NtXMKhCDIJ8oHvKwdt3XMAD4qPQ0O2usa0Bbs+R
3QZ1d0pmjIDtYRJEvt3bDbE5dVToe+7htNAdREf0JahQ6WR3Q74E6GTC/xWWkbgY8HgWXIdIAWgI
ntgthe7TG9EsABKo0rPA1odIiuC9fn/K41mw+SIck1MDhML2Gh9wSo4jCxrqHH8JishrDwMCmtuY
c8BfPRyZRvcp6DD3pEsHJqAgeCCyL91LJsIcLwJAQ92AIScobO01vq0RJE82LBriKRH50YHQ22sY
EECW6aQjDRnd40M/dqRTRGVKazu5sonDtYANB6dkVzg4qujEiwITe+j4SigkyrpsJDDARKmQsBAO
u8LglEymCH2eA8JoQVPWqHQRBfUszDsoFh7tfccBwXKnNEiwBnAcaK/RhUXYzIbsF0HGRJEAfMw+
oAKDgICnKcopFFMOp/IRHQ1YoI/02P5pQVnUD8ACTNs5YELDgnILF4jdt3WX+O8VlAcVkK7g/vL+
zz8wtXtkuvGPZ4GXrDka7SzdSheg9PGnwCJANZfDMpX19hpd4gRbTxo5g1wAcV0o6RyOgYOwSNfe
FP0t3KCc7kQ6om9Bo9wnix1RR3GIA4hGPQ0bOCaVBBzDhHBfe43umIwvhSJ7QhLFZRRW0YZRVEI/
W2D/WyB9BqYDpqCpuNNqHFv6jMaQaMORAhF0YFQFnIR11Z0TB9+Cowiraz4E1t1o14L0aZn0WbdQ
wXsI/mJxHcdFGjqN1gvoIXCO8IuAMiq5Ftgj2f9N2gyfBlWxW6IGR8WBFq+xfQuc5C3p52f3g0aB
69NhXxiuAndKTiGUMsdKOSJlcGVBVQP7LYf6DHnBkxFBnBGYIWwjRps/k9ZKowju9CDD+zS4qqoW
2wNYkn2AGcZ3UkCru7upf7/SStIAiE4PORSr9hrsDtSb2SEhKD7QNMcXF3VaemXjIkA7h0GXttZu
FgZxwabKYoM00KDdXeOLjhxkuqO8xFoQJwGLuorAVcQ1XAv2FO1azIbbjnwmoqtvjOjsLM5L3U1J
zAK5A0i1QQjs3vUwj4SHRhQGejska2N6fiZAOi6qMEyQruBA2K2CAYwANxlisqhDHCiZ41sFBlQx
yYhA0UkHS2EXPOyRg4jQ0tPtgw2lOKCPaRXQqNwFqH//KxAlBuqraJs/fVK0nanFEqBP/LBvjI6Q
ByVVugBL1gA5GUiJqWivQSwgd7I4TbJ1/B0xR7YWntDB+ceYErsftEtW1UMFtp87kUdTjIKphCJz
e3Ub0Zi+CAudGMmIIE5KCG2gQXBAzgbIGnkDdCTI/ASMbrH8egb1C1P1vQFo7vnhfdv646+yp5p/
fvQHDz0vj//90O/SYpA0tfT+UHQCdb/9d2fQv3oQZhv6jv7xIRS2v3P43w8P+Pine7/18FQP//HC
X6XL9M7DdlB0Oh1u8/VyS//Q/4XLr8vtsteT0p5Y/r6TP//o3efR+//JwFkwGFdUKKTHTfFMiPoD
t21U8gMHyyhbZg+3KF5j154jO/J8Gfrf4nRg89x1PEiPjTdpuryPj++6I9DLjxxFq7vcvyvy3uAt
QVt28JNVuNwv09XxyB3tV3rkQ5fVi/jbC9zIiu3Xvrs2VjO/YRWeMev+fX8VdlRV2fs/X8VYgvdH
FhTFh5l6sqXwO7L53Bd5wYz7/sM47fLu+JWyt/zyfun1FqDaUfakx0WYOYr9/hfZ8cGkh47u/eUg
inQcK+mR433/5XUkTtlhrx7Hpo4NJT0wAxR3Qd1bFx25RnboV3HhZ4+muSMtyI59vfSjXvQ4FMDl
x6V5fRndH0/HgYEpP3SWLe/oyF/leW9NH6rW0uP7d56/Xvaba7sqmPzQ7AVZnPdWNo5Yop4gP3aG
v2mGBG4vNh0qV79j9LhIh0P/lhuPo3wQQ4TKlys/Ja9XX1O8DPqz3eH2svPxelUu+/sWIIwAgeUH
3r+4WG6TzPP72/oBav8d41+u0mzVi1RUuQVq+TsGv15V/l1vGzuU0H/H4J/xC364zTY/6DBn6aHj
NPdezJdpzE7ZXy4dS/T3/MDJMhh++12nquzwbzy/P+Mdl0t62CDkRNLPag79VNJDp6v1UL+g7dGR
HfjtKoqyOiyXgzQBhVGBSMsOf+PF96sXL7NHe1tHlpEd/n1c/GAhHmrvv+cHHi/EA1QtO/wHZn+V
ZavekeJAspUfu+pnlXoHL8uO+zFfeg8LQ8QUuHsCr5Ud9naVbtnZHgZqR+56kqVH9slsBstb70BW
2aGfNxr9sRbLLyVOf62y/MXtUzffYaPSN/+chrbsveNZhQNr7212KN7zd/0U0vQdnX+MPz3IwTz1
v/XBNfEXd+Fqmf7r/wEAAP//</cx:binary>
              </cx:geoCache>
            </cx:geography>
          </cx:layoutPr>
          <cx:valueColors>
            <cx:minColor>
              <a:srgbClr val="00B050"/>
            </cx:minColor>
            <cx:midColor>
              <a:srgbClr val="FFFF00"/>
            </cx:midColor>
            <cx:maxColor>
              <a:srgbClr val="FF0000"/>
            </cx:maxColor>
          </cx:valueColors>
          <cx:valueColorPositions count="3">
            <cx:minPosition>
              <cx:number val="0"/>
            </cx:minPosition>
            <cx:midPosition>
              <cx:number val="0.5"/>
            </cx:midPosition>
            <cx:maxPosition>
              <cx:number val="1"/>
            </cx:maxPosition>
          </cx:valueColorPosition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5DF952CB-7A3A-4438-911F-6B487B0B1EF0}"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E36C0A7-4967-4C29-A89F-8D5617E0F7AE}">
      <dgm:prSet/>
      <dgm:spPr/>
      <dgm:t>
        <a:bodyPr/>
        <a:lstStyle/>
        <a:p>
          <a:pPr>
            <a:lnSpc>
              <a:spcPct val="100000"/>
            </a:lnSpc>
            <a:defRPr cap="all"/>
          </a:pPr>
          <a:r>
            <a:rPr lang="en-US" b="0">
              <a:solidFill>
                <a:schemeClr val="tx1">
                  <a:lumMod val="65000"/>
                  <a:lumOff val="35000"/>
                </a:schemeClr>
              </a:solidFill>
              <a:latin typeface="+mn-lt"/>
            </a:rPr>
            <a:t>Green</a:t>
          </a:r>
          <a:br>
            <a:rPr lang="en-US" b="0">
              <a:solidFill>
                <a:schemeClr val="tx1">
                  <a:lumMod val="65000"/>
                  <a:lumOff val="35000"/>
                </a:schemeClr>
              </a:solidFill>
              <a:latin typeface="+mn-lt"/>
            </a:rPr>
          </a:br>
          <a:r>
            <a:rPr lang="en-US" b="0">
              <a:solidFill>
                <a:schemeClr val="tx1">
                  <a:lumMod val="65000"/>
                  <a:lumOff val="35000"/>
                </a:schemeClr>
              </a:solidFill>
              <a:latin typeface="+mn-lt"/>
            </a:rPr>
            <a:t>Rewards</a:t>
          </a:r>
        </a:p>
      </dgm:t>
    </dgm:pt>
    <dgm:pt modelId="{52221E3A-D091-4297-A8D5-7ED8BEA247C6}" type="parTrans" cxnId="{BD09387D-D902-4398-B2D2-E8BDF0062F31}">
      <dgm:prSet/>
      <dgm:spPr/>
      <dgm:t>
        <a:bodyPr/>
        <a:lstStyle/>
        <a:p>
          <a:endParaRPr lang="en-US"/>
        </a:p>
      </dgm:t>
    </dgm:pt>
    <dgm:pt modelId="{2D56AAD8-2875-4643-A543-5630D571EB81}" type="sibTrans" cxnId="{BD09387D-D902-4398-B2D2-E8BDF0062F31}">
      <dgm:prSet/>
      <dgm:spPr/>
      <dgm:t>
        <a:bodyPr/>
        <a:lstStyle/>
        <a:p>
          <a:endParaRPr lang="en-US"/>
        </a:p>
      </dgm:t>
    </dgm:pt>
    <dgm:pt modelId="{077AE1D6-37B0-4661-A95E-1CFD1AB49867}">
      <dgm:prSet/>
      <dgm:spPr/>
      <dgm:t>
        <a:bodyPr/>
        <a:lstStyle/>
        <a:p>
          <a:pPr>
            <a:lnSpc>
              <a:spcPct val="100000"/>
            </a:lnSpc>
            <a:defRPr cap="all"/>
          </a:pPr>
          <a:r>
            <a:rPr lang="en-US" b="0">
              <a:solidFill>
                <a:schemeClr val="tx1">
                  <a:lumMod val="65000"/>
                  <a:lumOff val="35000"/>
                </a:schemeClr>
              </a:solidFill>
              <a:latin typeface="+mn-lt"/>
            </a:rPr>
            <a:t>HEALTHY HOUSING REWARDS</a:t>
          </a:r>
        </a:p>
      </dgm:t>
    </dgm:pt>
    <dgm:pt modelId="{56DB30DC-D584-41C8-81AC-B5B69156B766}" type="parTrans" cxnId="{DB32DAA2-8AFD-45EF-A1E5-77A2787659CF}">
      <dgm:prSet/>
      <dgm:spPr/>
      <dgm:t>
        <a:bodyPr/>
        <a:lstStyle/>
        <a:p>
          <a:endParaRPr lang="en-US"/>
        </a:p>
      </dgm:t>
    </dgm:pt>
    <dgm:pt modelId="{AFEAB3DF-DF8B-494C-B4B3-47669CE5CC78}" type="sibTrans" cxnId="{DB32DAA2-8AFD-45EF-A1E5-77A2787659CF}">
      <dgm:prSet/>
      <dgm:spPr/>
      <dgm:t>
        <a:bodyPr/>
        <a:lstStyle/>
        <a:p>
          <a:endParaRPr lang="en-US"/>
        </a:p>
      </dgm:t>
    </dgm:pt>
    <dgm:pt modelId="{12964AA6-A0AD-4250-9C7F-89AE956B394F}">
      <dgm:prSet/>
      <dgm:spPr/>
      <dgm:t>
        <a:bodyPr/>
        <a:lstStyle/>
        <a:p>
          <a:pPr>
            <a:lnSpc>
              <a:spcPct val="100000"/>
            </a:lnSpc>
            <a:defRPr cap="all"/>
          </a:pPr>
          <a:r>
            <a:rPr lang="en-US" b="0">
              <a:solidFill>
                <a:schemeClr val="tx1">
                  <a:lumMod val="65000"/>
                  <a:lumOff val="35000"/>
                </a:schemeClr>
              </a:solidFill>
              <a:latin typeface="+mn-lt"/>
            </a:rPr>
            <a:t>Premium Bonds</a:t>
          </a:r>
        </a:p>
      </dgm:t>
    </dgm:pt>
    <dgm:pt modelId="{72BAFC91-337D-4B33-B182-9CD87F0C9C2D}" type="parTrans" cxnId="{396ED6D8-50AB-4239-BD0B-6EC35F765AD5}">
      <dgm:prSet/>
      <dgm:spPr/>
      <dgm:t>
        <a:bodyPr/>
        <a:lstStyle/>
        <a:p>
          <a:endParaRPr lang="en-US"/>
        </a:p>
      </dgm:t>
    </dgm:pt>
    <dgm:pt modelId="{225CB5DD-7C91-47F8-ACDA-90095BB95FDC}" type="sibTrans" cxnId="{396ED6D8-50AB-4239-BD0B-6EC35F765AD5}">
      <dgm:prSet/>
      <dgm:spPr/>
      <dgm:t>
        <a:bodyPr/>
        <a:lstStyle/>
        <a:p>
          <a:endParaRPr lang="en-US"/>
        </a:p>
      </dgm:t>
    </dgm:pt>
    <dgm:pt modelId="{D290F340-3E0A-4F22-9628-6D6797A0182B}">
      <dgm:prSet/>
      <dgm:spPr/>
      <dgm:t>
        <a:bodyPr/>
        <a:lstStyle/>
        <a:p>
          <a:pPr>
            <a:lnSpc>
              <a:spcPct val="100000"/>
            </a:lnSpc>
            <a:defRPr cap="all"/>
          </a:pPr>
          <a:r>
            <a:rPr lang="en-US" b="0" err="1">
              <a:solidFill>
                <a:schemeClr val="tx1">
                  <a:lumMod val="65000"/>
                  <a:lumOff val="35000"/>
                </a:schemeClr>
              </a:solidFill>
              <a:latin typeface="+mn-lt"/>
            </a:rPr>
            <a:t>WorkFORCE</a:t>
          </a:r>
          <a:r>
            <a:rPr lang="en-US" b="0">
              <a:solidFill>
                <a:schemeClr val="tx1">
                  <a:lumMod val="65000"/>
                  <a:lumOff val="35000"/>
                </a:schemeClr>
              </a:solidFill>
              <a:latin typeface="+mn-lt"/>
            </a:rPr>
            <a:t> </a:t>
          </a:r>
          <a:r>
            <a:rPr lang="en-US" b="0" err="1">
              <a:solidFill>
                <a:schemeClr val="tx1">
                  <a:lumMod val="65000"/>
                  <a:lumOff val="35000"/>
                </a:schemeClr>
              </a:solidFill>
              <a:latin typeface="+mn-lt"/>
            </a:rPr>
            <a:t>HoUsing</a:t>
          </a:r>
          <a:endParaRPr lang="en-US" b="0">
            <a:solidFill>
              <a:schemeClr val="tx1">
                <a:lumMod val="65000"/>
                <a:lumOff val="35000"/>
              </a:schemeClr>
            </a:solidFill>
            <a:latin typeface="+mn-lt"/>
          </a:endParaRPr>
        </a:p>
      </dgm:t>
    </dgm:pt>
    <dgm:pt modelId="{D9DF549E-CD16-4C33-BA58-CE1109B383C1}" type="parTrans" cxnId="{A7E255C6-048E-4AD7-9EA0-C00C6EA984C1}">
      <dgm:prSet/>
      <dgm:spPr/>
      <dgm:t>
        <a:bodyPr/>
        <a:lstStyle/>
        <a:p>
          <a:endParaRPr lang="en-US"/>
        </a:p>
      </dgm:t>
    </dgm:pt>
    <dgm:pt modelId="{0C9A8AAB-564A-40F4-A27F-CFE9B5F06487}" type="sibTrans" cxnId="{A7E255C6-048E-4AD7-9EA0-C00C6EA984C1}">
      <dgm:prSet/>
      <dgm:spPr/>
      <dgm:t>
        <a:bodyPr/>
        <a:lstStyle/>
        <a:p>
          <a:endParaRPr lang="en-US"/>
        </a:p>
      </dgm:t>
    </dgm:pt>
    <dgm:pt modelId="{EBB03BB0-BB46-45AD-9640-DA8464900796}">
      <dgm:prSet/>
      <dgm:spPr/>
      <dgm:t>
        <a:bodyPr/>
        <a:lstStyle/>
        <a:p>
          <a:pPr>
            <a:lnSpc>
              <a:spcPct val="100000"/>
            </a:lnSpc>
            <a:defRPr cap="all"/>
          </a:pPr>
          <a:r>
            <a:rPr lang="en-US" b="0">
              <a:solidFill>
                <a:schemeClr val="tx1">
                  <a:lumMod val="65000"/>
                  <a:lumOff val="35000"/>
                </a:schemeClr>
              </a:solidFill>
              <a:latin typeface="+mn-lt"/>
            </a:rPr>
            <a:t>Cost Of issuance reimbursement</a:t>
          </a:r>
        </a:p>
      </dgm:t>
    </dgm:pt>
    <dgm:pt modelId="{B19D7AE2-9847-47B4-B598-296060A2CC6E}" type="sibTrans" cxnId="{3488922F-6109-4B3B-ADB8-DF1355215612}">
      <dgm:prSet/>
      <dgm:spPr/>
      <dgm:t>
        <a:bodyPr/>
        <a:lstStyle/>
        <a:p>
          <a:endParaRPr lang="en-US"/>
        </a:p>
      </dgm:t>
    </dgm:pt>
    <dgm:pt modelId="{3A923A8A-F6C5-460E-960A-5E7BB5512C21}" type="parTrans" cxnId="{3488922F-6109-4B3B-ADB8-DF1355215612}">
      <dgm:prSet/>
      <dgm:spPr/>
      <dgm:t>
        <a:bodyPr/>
        <a:lstStyle/>
        <a:p>
          <a:endParaRPr lang="en-US"/>
        </a:p>
      </dgm:t>
    </dgm:pt>
    <dgm:pt modelId="{6465D0A3-44F7-4E0C-B41D-053AE90BA749}" type="pres">
      <dgm:prSet presAssocID="{5DF952CB-7A3A-4438-911F-6B487B0B1EF0}" presName="root" presStyleCnt="0">
        <dgm:presLayoutVars>
          <dgm:dir/>
          <dgm:resizeHandles val="exact"/>
        </dgm:presLayoutVars>
      </dgm:prSet>
      <dgm:spPr/>
    </dgm:pt>
    <dgm:pt modelId="{457D2C2F-D7B4-4101-8CA7-8FE83A143F0D}" type="pres">
      <dgm:prSet presAssocID="{8E36C0A7-4967-4C29-A89F-8D5617E0F7AE}" presName="compNode" presStyleCnt="0"/>
      <dgm:spPr/>
    </dgm:pt>
    <dgm:pt modelId="{15DEAC93-38F4-4ACC-AC34-527BC679F1FA}" type="pres">
      <dgm:prSet presAssocID="{8E36C0A7-4967-4C29-A89F-8D5617E0F7AE}" presName="iconBgRect" presStyleLbl="bgShp" presStyleIdx="0" presStyleCnt="5"/>
      <dgm:spPr>
        <a:prstGeom prst="round2DiagRect">
          <a:avLst>
            <a:gd name="adj1" fmla="val 29727"/>
            <a:gd name="adj2" fmla="val 0"/>
          </a:avLst>
        </a:prstGeom>
        <a:solidFill>
          <a:schemeClr val="accent6"/>
        </a:solidFill>
      </dgm:spPr>
    </dgm:pt>
    <dgm:pt modelId="{8F164B45-C965-4520-B9B4-B88A5D0A0FE4}" type="pres">
      <dgm:prSet presAssocID="{8E36C0A7-4967-4C29-A89F-8D5617E0F7AE}"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arth globe Americas"/>
        </a:ext>
      </dgm:extLst>
    </dgm:pt>
    <dgm:pt modelId="{DACD9287-658F-4537-8223-5D6E94B3EAAB}" type="pres">
      <dgm:prSet presAssocID="{8E36C0A7-4967-4C29-A89F-8D5617E0F7AE}" presName="spaceRect" presStyleCnt="0"/>
      <dgm:spPr/>
    </dgm:pt>
    <dgm:pt modelId="{C315DB5B-6118-4415-A23B-99147606A31A}" type="pres">
      <dgm:prSet presAssocID="{8E36C0A7-4967-4C29-A89F-8D5617E0F7AE}" presName="textRect" presStyleLbl="revTx" presStyleIdx="0" presStyleCnt="5">
        <dgm:presLayoutVars>
          <dgm:chMax val="1"/>
          <dgm:chPref val="1"/>
        </dgm:presLayoutVars>
      </dgm:prSet>
      <dgm:spPr/>
    </dgm:pt>
    <dgm:pt modelId="{D1C42BCF-BC7C-4E22-88AE-7E9002674C57}" type="pres">
      <dgm:prSet presAssocID="{2D56AAD8-2875-4643-A543-5630D571EB81}" presName="sibTrans" presStyleCnt="0"/>
      <dgm:spPr/>
    </dgm:pt>
    <dgm:pt modelId="{1B4FBE0C-DAA0-4D99-B6DA-3D46644554A3}" type="pres">
      <dgm:prSet presAssocID="{077AE1D6-37B0-4661-A95E-1CFD1AB49867}" presName="compNode" presStyleCnt="0"/>
      <dgm:spPr/>
    </dgm:pt>
    <dgm:pt modelId="{63B1F2E1-DEB8-43C7-A4CB-DD3B2D7A009E}" type="pres">
      <dgm:prSet presAssocID="{077AE1D6-37B0-4661-A95E-1CFD1AB49867}" presName="iconBgRect" presStyleLbl="bgShp" presStyleIdx="1" presStyleCnt="5"/>
      <dgm:spPr>
        <a:prstGeom prst="round2DiagRect">
          <a:avLst>
            <a:gd name="adj1" fmla="val 29727"/>
            <a:gd name="adj2" fmla="val 0"/>
          </a:avLst>
        </a:prstGeom>
        <a:solidFill>
          <a:schemeClr val="accent5"/>
        </a:solidFill>
      </dgm:spPr>
    </dgm:pt>
    <dgm:pt modelId="{FCE84917-89DA-4898-905B-3E177C2A79F4}" type="pres">
      <dgm:prSet presAssocID="{077AE1D6-37B0-4661-A95E-1CFD1AB49867}" presName="iconRect" presStyleLbl="node1" presStyleIdx="1" presStyleCnt="5"/>
      <dgm:spPr>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pt>
    <dgm:pt modelId="{80AE65CD-51C4-4F18-9BF1-500FE1123CEA}" type="pres">
      <dgm:prSet presAssocID="{077AE1D6-37B0-4661-A95E-1CFD1AB49867}" presName="spaceRect" presStyleCnt="0"/>
      <dgm:spPr/>
    </dgm:pt>
    <dgm:pt modelId="{5B42F52E-CBFC-4FE2-9B2C-7AF0EEB1C964}" type="pres">
      <dgm:prSet presAssocID="{077AE1D6-37B0-4661-A95E-1CFD1AB49867}" presName="textRect" presStyleLbl="revTx" presStyleIdx="1" presStyleCnt="5">
        <dgm:presLayoutVars>
          <dgm:chMax val="1"/>
          <dgm:chPref val="1"/>
        </dgm:presLayoutVars>
      </dgm:prSet>
      <dgm:spPr/>
    </dgm:pt>
    <dgm:pt modelId="{89AC93C7-0BF8-47EA-BC86-677FFDCEB9BC}" type="pres">
      <dgm:prSet presAssocID="{AFEAB3DF-DF8B-494C-B4B3-47669CE5CC78}" presName="sibTrans" presStyleCnt="0"/>
      <dgm:spPr/>
    </dgm:pt>
    <dgm:pt modelId="{FFA21693-6E1E-4717-9309-507CE7A3E0E6}" type="pres">
      <dgm:prSet presAssocID="{D290F340-3E0A-4F22-9628-6D6797A0182B}" presName="compNode" presStyleCnt="0"/>
      <dgm:spPr/>
    </dgm:pt>
    <dgm:pt modelId="{B3C6DF5B-6958-4225-9286-D1EB593F8457}" type="pres">
      <dgm:prSet presAssocID="{D290F340-3E0A-4F22-9628-6D6797A0182B}" presName="iconBgRect" presStyleLbl="bgShp" presStyleIdx="2" presStyleCnt="5"/>
      <dgm:spPr>
        <a:prstGeom prst="round2DiagRect">
          <a:avLst>
            <a:gd name="adj1" fmla="val 29727"/>
            <a:gd name="adj2" fmla="val 0"/>
          </a:avLst>
        </a:prstGeom>
        <a:solidFill>
          <a:schemeClr val="accent2"/>
        </a:solidFill>
      </dgm:spPr>
    </dgm:pt>
    <dgm:pt modelId="{1F3C9DD3-E026-4994-99FA-68DC0F9C1310}" type="pres">
      <dgm:prSet presAssocID="{D290F340-3E0A-4F22-9628-6D6797A0182B}"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ammer"/>
        </a:ext>
      </dgm:extLst>
    </dgm:pt>
    <dgm:pt modelId="{72894F5F-9A5B-4A42-92EE-7B8381670AB4}" type="pres">
      <dgm:prSet presAssocID="{D290F340-3E0A-4F22-9628-6D6797A0182B}" presName="spaceRect" presStyleCnt="0"/>
      <dgm:spPr/>
    </dgm:pt>
    <dgm:pt modelId="{082E4421-032A-4F4E-B7CE-A553ED26BFC9}" type="pres">
      <dgm:prSet presAssocID="{D290F340-3E0A-4F22-9628-6D6797A0182B}" presName="textRect" presStyleLbl="revTx" presStyleIdx="2" presStyleCnt="5">
        <dgm:presLayoutVars>
          <dgm:chMax val="1"/>
          <dgm:chPref val="1"/>
        </dgm:presLayoutVars>
      </dgm:prSet>
      <dgm:spPr/>
    </dgm:pt>
    <dgm:pt modelId="{56895587-246A-4BFE-801A-E830CADF9540}" type="pres">
      <dgm:prSet presAssocID="{0C9A8AAB-564A-40F4-A27F-CFE9B5F06487}" presName="sibTrans" presStyleCnt="0"/>
      <dgm:spPr/>
    </dgm:pt>
    <dgm:pt modelId="{6D89B474-0F70-4604-A93F-2FA97FE2EADD}" type="pres">
      <dgm:prSet presAssocID="{EBB03BB0-BB46-45AD-9640-DA8464900796}" presName="compNode" presStyleCnt="0"/>
      <dgm:spPr/>
    </dgm:pt>
    <dgm:pt modelId="{C3CF4ACE-38A4-4F31-93B1-0A18625141B6}" type="pres">
      <dgm:prSet presAssocID="{EBB03BB0-BB46-45AD-9640-DA8464900796}" presName="iconBgRect" presStyleLbl="bgShp" presStyleIdx="3" presStyleCnt="5"/>
      <dgm:spPr>
        <a:prstGeom prst="round2DiagRect">
          <a:avLst>
            <a:gd name="adj1" fmla="val 29727"/>
            <a:gd name="adj2" fmla="val 0"/>
          </a:avLst>
        </a:prstGeom>
        <a:solidFill>
          <a:schemeClr val="accent1"/>
        </a:solidFill>
      </dgm:spPr>
    </dgm:pt>
    <dgm:pt modelId="{C4D33614-604B-44A9-88EE-023F58B53FDE}" type="pres">
      <dgm:prSet presAssocID="{EBB03BB0-BB46-45AD-9640-DA8464900796}" presName="iconRect" presStyleLbl="node1" presStyleIdx="3"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an with kid"/>
        </a:ext>
      </dgm:extLst>
    </dgm:pt>
    <dgm:pt modelId="{6AC19220-EF0D-43A7-9012-F281D280B194}" type="pres">
      <dgm:prSet presAssocID="{EBB03BB0-BB46-45AD-9640-DA8464900796}" presName="spaceRect" presStyleCnt="0"/>
      <dgm:spPr/>
    </dgm:pt>
    <dgm:pt modelId="{761169BC-7C0B-468B-8429-D50C3C4C845D}" type="pres">
      <dgm:prSet presAssocID="{EBB03BB0-BB46-45AD-9640-DA8464900796}" presName="textRect" presStyleLbl="revTx" presStyleIdx="3" presStyleCnt="5">
        <dgm:presLayoutVars>
          <dgm:chMax val="1"/>
          <dgm:chPref val="1"/>
        </dgm:presLayoutVars>
      </dgm:prSet>
      <dgm:spPr/>
    </dgm:pt>
    <dgm:pt modelId="{EE031416-EA9C-4D05-B939-BF9A2BD591E1}" type="pres">
      <dgm:prSet presAssocID="{B19D7AE2-9847-47B4-B598-296060A2CC6E}" presName="sibTrans" presStyleCnt="0"/>
      <dgm:spPr/>
    </dgm:pt>
    <dgm:pt modelId="{9E1F8012-B01D-460A-8CBF-B1B1F1F6C9AA}" type="pres">
      <dgm:prSet presAssocID="{12964AA6-A0AD-4250-9C7F-89AE956B394F}" presName="compNode" presStyleCnt="0"/>
      <dgm:spPr/>
    </dgm:pt>
    <dgm:pt modelId="{FCA671A1-309E-4F2B-81FF-D1367BA56E1F}" type="pres">
      <dgm:prSet presAssocID="{12964AA6-A0AD-4250-9C7F-89AE956B394F}" presName="iconBgRect" presStyleLbl="bgShp" presStyleIdx="4" presStyleCnt="5"/>
      <dgm:spPr>
        <a:prstGeom prst="round2DiagRect">
          <a:avLst>
            <a:gd name="adj1" fmla="val 29727"/>
            <a:gd name="adj2" fmla="val 0"/>
          </a:avLst>
        </a:prstGeom>
        <a:solidFill>
          <a:schemeClr val="accent4">
            <a:lumMod val="90000"/>
          </a:schemeClr>
        </a:solidFill>
      </dgm:spPr>
    </dgm:pt>
    <dgm:pt modelId="{551D18F5-2858-424B-A001-3DFB6CB9C69B}" type="pres">
      <dgm:prSet presAssocID="{12964AA6-A0AD-4250-9C7F-89AE956B394F}" presName="iconRect" presStyleLbl="node1" presStyleIdx="4"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y"/>
        </a:ext>
      </dgm:extLst>
    </dgm:pt>
    <dgm:pt modelId="{15378BDD-6A19-4AC6-8BF2-7D034BF7237B}" type="pres">
      <dgm:prSet presAssocID="{12964AA6-A0AD-4250-9C7F-89AE956B394F}" presName="spaceRect" presStyleCnt="0"/>
      <dgm:spPr/>
    </dgm:pt>
    <dgm:pt modelId="{EA2DA588-0B92-4ADF-88FC-B15417BA7ED4}" type="pres">
      <dgm:prSet presAssocID="{12964AA6-A0AD-4250-9C7F-89AE956B394F}" presName="textRect" presStyleLbl="revTx" presStyleIdx="4" presStyleCnt="5">
        <dgm:presLayoutVars>
          <dgm:chMax val="1"/>
          <dgm:chPref val="1"/>
        </dgm:presLayoutVars>
      </dgm:prSet>
      <dgm:spPr/>
    </dgm:pt>
  </dgm:ptLst>
  <dgm:cxnLst>
    <dgm:cxn modelId="{461F0518-81C8-40EF-99A9-2BCBF2105396}" type="presOf" srcId="{EBB03BB0-BB46-45AD-9640-DA8464900796}" destId="{761169BC-7C0B-468B-8429-D50C3C4C845D}" srcOrd="0" destOrd="0" presId="urn:microsoft.com/office/officeart/2018/5/layout/IconLeafLabelList"/>
    <dgm:cxn modelId="{75575B2C-574E-45E9-A108-191795855900}" type="presOf" srcId="{8E36C0A7-4967-4C29-A89F-8D5617E0F7AE}" destId="{C315DB5B-6118-4415-A23B-99147606A31A}" srcOrd="0" destOrd="0" presId="urn:microsoft.com/office/officeart/2018/5/layout/IconLeafLabelList"/>
    <dgm:cxn modelId="{3488922F-6109-4B3B-ADB8-DF1355215612}" srcId="{5DF952CB-7A3A-4438-911F-6B487B0B1EF0}" destId="{EBB03BB0-BB46-45AD-9640-DA8464900796}" srcOrd="3" destOrd="0" parTransId="{3A923A8A-F6C5-460E-960A-5E7BB5512C21}" sibTransId="{B19D7AE2-9847-47B4-B598-296060A2CC6E}"/>
    <dgm:cxn modelId="{51151242-1CDC-4A2E-BAED-03039DA9C794}" type="presOf" srcId="{D290F340-3E0A-4F22-9628-6D6797A0182B}" destId="{082E4421-032A-4F4E-B7CE-A553ED26BFC9}" srcOrd="0" destOrd="0" presId="urn:microsoft.com/office/officeart/2018/5/layout/IconLeafLabelList"/>
    <dgm:cxn modelId="{134E6672-BAFA-42E1-80BE-4D05D760B6CB}" type="presOf" srcId="{077AE1D6-37B0-4661-A95E-1CFD1AB49867}" destId="{5B42F52E-CBFC-4FE2-9B2C-7AF0EEB1C964}" srcOrd="0" destOrd="0" presId="urn:microsoft.com/office/officeart/2018/5/layout/IconLeafLabelList"/>
    <dgm:cxn modelId="{BD09387D-D902-4398-B2D2-E8BDF0062F31}" srcId="{5DF952CB-7A3A-4438-911F-6B487B0B1EF0}" destId="{8E36C0A7-4967-4C29-A89F-8D5617E0F7AE}" srcOrd="0" destOrd="0" parTransId="{52221E3A-D091-4297-A8D5-7ED8BEA247C6}" sibTransId="{2D56AAD8-2875-4643-A543-5630D571EB81}"/>
    <dgm:cxn modelId="{2B64309E-D423-42F1-8669-0A341A450013}" type="presOf" srcId="{12964AA6-A0AD-4250-9C7F-89AE956B394F}" destId="{EA2DA588-0B92-4ADF-88FC-B15417BA7ED4}" srcOrd="0" destOrd="0" presId="urn:microsoft.com/office/officeart/2018/5/layout/IconLeafLabelList"/>
    <dgm:cxn modelId="{DB32DAA2-8AFD-45EF-A1E5-77A2787659CF}" srcId="{5DF952CB-7A3A-4438-911F-6B487B0B1EF0}" destId="{077AE1D6-37B0-4661-A95E-1CFD1AB49867}" srcOrd="1" destOrd="0" parTransId="{56DB30DC-D584-41C8-81AC-B5B69156B766}" sibTransId="{AFEAB3DF-DF8B-494C-B4B3-47669CE5CC78}"/>
    <dgm:cxn modelId="{A7E255C6-048E-4AD7-9EA0-C00C6EA984C1}" srcId="{5DF952CB-7A3A-4438-911F-6B487B0B1EF0}" destId="{D290F340-3E0A-4F22-9628-6D6797A0182B}" srcOrd="2" destOrd="0" parTransId="{D9DF549E-CD16-4C33-BA58-CE1109B383C1}" sibTransId="{0C9A8AAB-564A-40F4-A27F-CFE9B5F06487}"/>
    <dgm:cxn modelId="{396ED6D8-50AB-4239-BD0B-6EC35F765AD5}" srcId="{5DF952CB-7A3A-4438-911F-6B487B0B1EF0}" destId="{12964AA6-A0AD-4250-9C7F-89AE956B394F}" srcOrd="4" destOrd="0" parTransId="{72BAFC91-337D-4B33-B182-9CD87F0C9C2D}" sibTransId="{225CB5DD-7C91-47F8-ACDA-90095BB95FDC}"/>
    <dgm:cxn modelId="{C4EF34FF-5390-483E-A0CF-6489922A75C5}" type="presOf" srcId="{5DF952CB-7A3A-4438-911F-6B487B0B1EF0}" destId="{6465D0A3-44F7-4E0C-B41D-053AE90BA749}" srcOrd="0" destOrd="0" presId="urn:microsoft.com/office/officeart/2018/5/layout/IconLeafLabelList"/>
    <dgm:cxn modelId="{00AE5A18-6358-4BFF-8C51-59013572703C}" type="presParOf" srcId="{6465D0A3-44F7-4E0C-B41D-053AE90BA749}" destId="{457D2C2F-D7B4-4101-8CA7-8FE83A143F0D}" srcOrd="0" destOrd="0" presId="urn:microsoft.com/office/officeart/2018/5/layout/IconLeafLabelList"/>
    <dgm:cxn modelId="{E2BB6A89-7BBD-4BAD-BB6A-3695EF2A025D}" type="presParOf" srcId="{457D2C2F-D7B4-4101-8CA7-8FE83A143F0D}" destId="{15DEAC93-38F4-4ACC-AC34-527BC679F1FA}" srcOrd="0" destOrd="0" presId="urn:microsoft.com/office/officeart/2018/5/layout/IconLeafLabelList"/>
    <dgm:cxn modelId="{7C17F359-A551-493D-B22C-4BD50F8DFB3C}" type="presParOf" srcId="{457D2C2F-D7B4-4101-8CA7-8FE83A143F0D}" destId="{8F164B45-C965-4520-B9B4-B88A5D0A0FE4}" srcOrd="1" destOrd="0" presId="urn:microsoft.com/office/officeart/2018/5/layout/IconLeafLabelList"/>
    <dgm:cxn modelId="{0F3D253B-7D8F-4B77-AB7C-D5E3BB74C89A}" type="presParOf" srcId="{457D2C2F-D7B4-4101-8CA7-8FE83A143F0D}" destId="{DACD9287-658F-4537-8223-5D6E94B3EAAB}" srcOrd="2" destOrd="0" presId="urn:microsoft.com/office/officeart/2018/5/layout/IconLeafLabelList"/>
    <dgm:cxn modelId="{1054568D-BADC-4F4D-AA7B-D977AA3540C5}" type="presParOf" srcId="{457D2C2F-D7B4-4101-8CA7-8FE83A143F0D}" destId="{C315DB5B-6118-4415-A23B-99147606A31A}" srcOrd="3" destOrd="0" presId="urn:microsoft.com/office/officeart/2018/5/layout/IconLeafLabelList"/>
    <dgm:cxn modelId="{A30726B7-D93C-4CB9-B335-D7F15F76A8C3}" type="presParOf" srcId="{6465D0A3-44F7-4E0C-B41D-053AE90BA749}" destId="{D1C42BCF-BC7C-4E22-88AE-7E9002674C57}" srcOrd="1" destOrd="0" presId="urn:microsoft.com/office/officeart/2018/5/layout/IconLeafLabelList"/>
    <dgm:cxn modelId="{E3223904-2DA4-42C6-B493-B23DDC5F3351}" type="presParOf" srcId="{6465D0A3-44F7-4E0C-B41D-053AE90BA749}" destId="{1B4FBE0C-DAA0-4D99-B6DA-3D46644554A3}" srcOrd="2" destOrd="0" presId="urn:microsoft.com/office/officeart/2018/5/layout/IconLeafLabelList"/>
    <dgm:cxn modelId="{07982DD2-63D1-4207-A86B-0D1CDA11A59C}" type="presParOf" srcId="{1B4FBE0C-DAA0-4D99-B6DA-3D46644554A3}" destId="{63B1F2E1-DEB8-43C7-A4CB-DD3B2D7A009E}" srcOrd="0" destOrd="0" presId="urn:microsoft.com/office/officeart/2018/5/layout/IconLeafLabelList"/>
    <dgm:cxn modelId="{F6D0DE40-ADA5-4F67-9DEB-319D12F589B0}" type="presParOf" srcId="{1B4FBE0C-DAA0-4D99-B6DA-3D46644554A3}" destId="{FCE84917-89DA-4898-905B-3E177C2A79F4}" srcOrd="1" destOrd="0" presId="urn:microsoft.com/office/officeart/2018/5/layout/IconLeafLabelList"/>
    <dgm:cxn modelId="{A17A44CF-F661-4A6A-8727-F08C7F9B823B}" type="presParOf" srcId="{1B4FBE0C-DAA0-4D99-B6DA-3D46644554A3}" destId="{80AE65CD-51C4-4F18-9BF1-500FE1123CEA}" srcOrd="2" destOrd="0" presId="urn:microsoft.com/office/officeart/2018/5/layout/IconLeafLabelList"/>
    <dgm:cxn modelId="{534EEE3B-361A-4477-BB17-8FD839F2FAFA}" type="presParOf" srcId="{1B4FBE0C-DAA0-4D99-B6DA-3D46644554A3}" destId="{5B42F52E-CBFC-4FE2-9B2C-7AF0EEB1C964}" srcOrd="3" destOrd="0" presId="urn:microsoft.com/office/officeart/2018/5/layout/IconLeafLabelList"/>
    <dgm:cxn modelId="{6D37E863-F4FE-4FC9-AE42-9D45CFCEF53F}" type="presParOf" srcId="{6465D0A3-44F7-4E0C-B41D-053AE90BA749}" destId="{89AC93C7-0BF8-47EA-BC86-677FFDCEB9BC}" srcOrd="3" destOrd="0" presId="urn:microsoft.com/office/officeart/2018/5/layout/IconLeafLabelList"/>
    <dgm:cxn modelId="{2C10BA27-6575-4BD6-A8B8-B4A067677525}" type="presParOf" srcId="{6465D0A3-44F7-4E0C-B41D-053AE90BA749}" destId="{FFA21693-6E1E-4717-9309-507CE7A3E0E6}" srcOrd="4" destOrd="0" presId="urn:microsoft.com/office/officeart/2018/5/layout/IconLeafLabelList"/>
    <dgm:cxn modelId="{E60D9478-E86D-491D-A86F-8DCC330B39AB}" type="presParOf" srcId="{FFA21693-6E1E-4717-9309-507CE7A3E0E6}" destId="{B3C6DF5B-6958-4225-9286-D1EB593F8457}" srcOrd="0" destOrd="0" presId="urn:microsoft.com/office/officeart/2018/5/layout/IconLeafLabelList"/>
    <dgm:cxn modelId="{CDEE7994-5BA4-4621-BEA4-A8E03D3105B0}" type="presParOf" srcId="{FFA21693-6E1E-4717-9309-507CE7A3E0E6}" destId="{1F3C9DD3-E026-4994-99FA-68DC0F9C1310}" srcOrd="1" destOrd="0" presId="urn:microsoft.com/office/officeart/2018/5/layout/IconLeafLabelList"/>
    <dgm:cxn modelId="{AD59EA20-2093-4244-8047-67B0CA2FEF94}" type="presParOf" srcId="{FFA21693-6E1E-4717-9309-507CE7A3E0E6}" destId="{72894F5F-9A5B-4A42-92EE-7B8381670AB4}" srcOrd="2" destOrd="0" presId="urn:microsoft.com/office/officeart/2018/5/layout/IconLeafLabelList"/>
    <dgm:cxn modelId="{B863F3B0-EE78-4FDF-A688-91D53EBFAE83}" type="presParOf" srcId="{FFA21693-6E1E-4717-9309-507CE7A3E0E6}" destId="{082E4421-032A-4F4E-B7CE-A553ED26BFC9}" srcOrd="3" destOrd="0" presId="urn:microsoft.com/office/officeart/2018/5/layout/IconLeafLabelList"/>
    <dgm:cxn modelId="{191D5296-B2EE-4951-BC75-02BEDAB6EA64}" type="presParOf" srcId="{6465D0A3-44F7-4E0C-B41D-053AE90BA749}" destId="{56895587-246A-4BFE-801A-E830CADF9540}" srcOrd="5" destOrd="0" presId="urn:microsoft.com/office/officeart/2018/5/layout/IconLeafLabelList"/>
    <dgm:cxn modelId="{7309FD86-E662-437D-91D9-4C94703108C5}" type="presParOf" srcId="{6465D0A3-44F7-4E0C-B41D-053AE90BA749}" destId="{6D89B474-0F70-4604-A93F-2FA97FE2EADD}" srcOrd="6" destOrd="0" presId="urn:microsoft.com/office/officeart/2018/5/layout/IconLeafLabelList"/>
    <dgm:cxn modelId="{63C4B65A-408C-4B8D-B525-871E80D9987F}" type="presParOf" srcId="{6D89B474-0F70-4604-A93F-2FA97FE2EADD}" destId="{C3CF4ACE-38A4-4F31-93B1-0A18625141B6}" srcOrd="0" destOrd="0" presId="urn:microsoft.com/office/officeart/2018/5/layout/IconLeafLabelList"/>
    <dgm:cxn modelId="{B840EB56-137F-4A34-9CB5-49DEA4E652F0}" type="presParOf" srcId="{6D89B474-0F70-4604-A93F-2FA97FE2EADD}" destId="{C4D33614-604B-44A9-88EE-023F58B53FDE}" srcOrd="1" destOrd="0" presId="urn:microsoft.com/office/officeart/2018/5/layout/IconLeafLabelList"/>
    <dgm:cxn modelId="{1CF4AE90-479D-42C5-B0F9-A852CF936DFD}" type="presParOf" srcId="{6D89B474-0F70-4604-A93F-2FA97FE2EADD}" destId="{6AC19220-EF0D-43A7-9012-F281D280B194}" srcOrd="2" destOrd="0" presId="urn:microsoft.com/office/officeart/2018/5/layout/IconLeafLabelList"/>
    <dgm:cxn modelId="{319D7B95-78D7-4095-965D-0EF461C25F11}" type="presParOf" srcId="{6D89B474-0F70-4604-A93F-2FA97FE2EADD}" destId="{761169BC-7C0B-468B-8429-D50C3C4C845D}" srcOrd="3" destOrd="0" presId="urn:microsoft.com/office/officeart/2018/5/layout/IconLeafLabelList"/>
    <dgm:cxn modelId="{2187D0AD-90E4-4693-8110-8DD70C71FB48}" type="presParOf" srcId="{6465D0A3-44F7-4E0C-B41D-053AE90BA749}" destId="{EE031416-EA9C-4D05-B939-BF9A2BD591E1}" srcOrd="7" destOrd="0" presId="urn:microsoft.com/office/officeart/2018/5/layout/IconLeafLabelList"/>
    <dgm:cxn modelId="{8BFBB9E5-D058-4DE0-AB27-0C671EEE45E2}" type="presParOf" srcId="{6465D0A3-44F7-4E0C-B41D-053AE90BA749}" destId="{9E1F8012-B01D-460A-8CBF-B1B1F1F6C9AA}" srcOrd="8" destOrd="0" presId="urn:microsoft.com/office/officeart/2018/5/layout/IconLeafLabelList"/>
    <dgm:cxn modelId="{B96964A8-0065-44E3-9C50-7CCE6FFE3A8E}" type="presParOf" srcId="{9E1F8012-B01D-460A-8CBF-B1B1F1F6C9AA}" destId="{FCA671A1-309E-4F2B-81FF-D1367BA56E1F}" srcOrd="0" destOrd="0" presId="urn:microsoft.com/office/officeart/2018/5/layout/IconLeafLabelList"/>
    <dgm:cxn modelId="{70D31175-D956-4557-8482-D4AD4F733ED6}" type="presParOf" srcId="{9E1F8012-B01D-460A-8CBF-B1B1F1F6C9AA}" destId="{551D18F5-2858-424B-A001-3DFB6CB9C69B}" srcOrd="1" destOrd="0" presId="urn:microsoft.com/office/officeart/2018/5/layout/IconLeafLabelList"/>
    <dgm:cxn modelId="{16256F35-D5FF-4D51-B31A-BAFB0190B210}" type="presParOf" srcId="{9E1F8012-B01D-460A-8CBF-B1B1F1F6C9AA}" destId="{15378BDD-6A19-4AC6-8BF2-7D034BF7237B}" srcOrd="2" destOrd="0" presId="urn:microsoft.com/office/officeart/2018/5/layout/IconLeafLabelList"/>
    <dgm:cxn modelId="{7A8057A0-82A7-4BF4-808C-F0D00DFFFF6E}" type="presParOf" srcId="{9E1F8012-B01D-460A-8CBF-B1B1F1F6C9AA}" destId="{EA2DA588-0B92-4ADF-88FC-B15417BA7ED4}"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EAC93-38F4-4ACC-AC34-527BC679F1FA}">
      <dsp:nvSpPr>
        <dsp:cNvPr id="0" name=""/>
        <dsp:cNvSpPr/>
      </dsp:nvSpPr>
      <dsp:spPr>
        <a:xfrm>
          <a:off x="346079" y="715280"/>
          <a:ext cx="1072265" cy="1072265"/>
        </a:xfrm>
        <a:prstGeom prst="round2DiagRect">
          <a:avLst>
            <a:gd name="adj1" fmla="val 29727"/>
            <a:gd name="adj2" fmla="val 0"/>
          </a:avLst>
        </a:prstGeom>
        <a:solidFill>
          <a:schemeClr val="accent6"/>
        </a:solidFill>
        <a:ln>
          <a:noFill/>
        </a:ln>
        <a:effectLst/>
      </dsp:spPr>
      <dsp:style>
        <a:lnRef idx="0">
          <a:scrgbClr r="0" g="0" b="0"/>
        </a:lnRef>
        <a:fillRef idx="1">
          <a:scrgbClr r="0" g="0" b="0"/>
        </a:fillRef>
        <a:effectRef idx="0">
          <a:scrgbClr r="0" g="0" b="0"/>
        </a:effectRef>
        <a:fontRef idx="minor"/>
      </dsp:style>
    </dsp:sp>
    <dsp:sp modelId="{8F164B45-C965-4520-B9B4-B88A5D0A0FE4}">
      <dsp:nvSpPr>
        <dsp:cNvPr id="0" name=""/>
        <dsp:cNvSpPr/>
      </dsp:nvSpPr>
      <dsp:spPr>
        <a:xfrm>
          <a:off x="574594" y="943795"/>
          <a:ext cx="615234" cy="61523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15DB5B-6118-4415-A23B-99147606A31A}">
      <dsp:nvSpPr>
        <dsp:cNvPr id="0" name=""/>
        <dsp:cNvSpPr/>
      </dsp:nvSpPr>
      <dsp:spPr>
        <a:xfrm>
          <a:off x="3305" y="2121530"/>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a:solidFill>
                <a:schemeClr val="tx1">
                  <a:lumMod val="65000"/>
                  <a:lumOff val="35000"/>
                </a:schemeClr>
              </a:solidFill>
              <a:latin typeface="+mn-lt"/>
            </a:rPr>
            <a:t>Green</a:t>
          </a:r>
          <a:br>
            <a:rPr lang="en-US" sz="1500" b="0" kern="1200">
              <a:solidFill>
                <a:schemeClr val="tx1">
                  <a:lumMod val="65000"/>
                  <a:lumOff val="35000"/>
                </a:schemeClr>
              </a:solidFill>
              <a:latin typeface="+mn-lt"/>
            </a:rPr>
          </a:br>
          <a:r>
            <a:rPr lang="en-US" sz="1500" b="0" kern="1200">
              <a:solidFill>
                <a:schemeClr val="tx1">
                  <a:lumMod val="65000"/>
                  <a:lumOff val="35000"/>
                </a:schemeClr>
              </a:solidFill>
              <a:latin typeface="+mn-lt"/>
            </a:rPr>
            <a:t>Rewards</a:t>
          </a:r>
        </a:p>
      </dsp:txBody>
      <dsp:txXfrm>
        <a:off x="3305" y="2121530"/>
        <a:ext cx="1757812" cy="703125"/>
      </dsp:txXfrm>
    </dsp:sp>
    <dsp:sp modelId="{63B1F2E1-DEB8-43C7-A4CB-DD3B2D7A009E}">
      <dsp:nvSpPr>
        <dsp:cNvPr id="0" name=""/>
        <dsp:cNvSpPr/>
      </dsp:nvSpPr>
      <dsp:spPr>
        <a:xfrm>
          <a:off x="2411509" y="715280"/>
          <a:ext cx="1072265" cy="1072265"/>
        </a:xfrm>
        <a:prstGeom prst="round2DiagRect">
          <a:avLst>
            <a:gd name="adj1" fmla="val 29727"/>
            <a:gd name="adj2" fmla="val 0"/>
          </a:avLst>
        </a:prstGeom>
        <a:solidFill>
          <a:schemeClr val="accent5"/>
        </a:solidFill>
        <a:ln>
          <a:noFill/>
        </a:ln>
        <a:effectLst/>
      </dsp:spPr>
      <dsp:style>
        <a:lnRef idx="0">
          <a:scrgbClr r="0" g="0" b="0"/>
        </a:lnRef>
        <a:fillRef idx="1">
          <a:scrgbClr r="0" g="0" b="0"/>
        </a:fillRef>
        <a:effectRef idx="0">
          <a:scrgbClr r="0" g="0" b="0"/>
        </a:effectRef>
        <a:fontRef idx="minor"/>
      </dsp:style>
    </dsp:sp>
    <dsp:sp modelId="{FCE84917-89DA-4898-905B-3E177C2A79F4}">
      <dsp:nvSpPr>
        <dsp:cNvPr id="0" name=""/>
        <dsp:cNvSpPr/>
      </dsp:nvSpPr>
      <dsp:spPr>
        <a:xfrm>
          <a:off x="2640024" y="943795"/>
          <a:ext cx="615234" cy="615234"/>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42F52E-CBFC-4FE2-9B2C-7AF0EEB1C964}">
      <dsp:nvSpPr>
        <dsp:cNvPr id="0" name=""/>
        <dsp:cNvSpPr/>
      </dsp:nvSpPr>
      <dsp:spPr>
        <a:xfrm>
          <a:off x="2068735" y="2121530"/>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a:solidFill>
                <a:schemeClr val="tx1">
                  <a:lumMod val="65000"/>
                  <a:lumOff val="35000"/>
                </a:schemeClr>
              </a:solidFill>
              <a:latin typeface="+mn-lt"/>
            </a:rPr>
            <a:t>HEALTHY HOUSING REWARDS</a:t>
          </a:r>
        </a:p>
      </dsp:txBody>
      <dsp:txXfrm>
        <a:off x="2068735" y="2121530"/>
        <a:ext cx="1757812" cy="703125"/>
      </dsp:txXfrm>
    </dsp:sp>
    <dsp:sp modelId="{B3C6DF5B-6958-4225-9286-D1EB593F8457}">
      <dsp:nvSpPr>
        <dsp:cNvPr id="0" name=""/>
        <dsp:cNvSpPr/>
      </dsp:nvSpPr>
      <dsp:spPr>
        <a:xfrm>
          <a:off x="4476938" y="715280"/>
          <a:ext cx="1072265" cy="1072265"/>
        </a:xfrm>
        <a:prstGeom prst="round2DiagRect">
          <a:avLst>
            <a:gd name="adj1" fmla="val 29727"/>
            <a:gd name="adj2" fmla="val 0"/>
          </a:avLst>
        </a:prstGeom>
        <a:solidFill>
          <a:schemeClr val="accent2"/>
        </a:solidFill>
        <a:ln>
          <a:noFill/>
        </a:ln>
        <a:effectLst/>
      </dsp:spPr>
      <dsp:style>
        <a:lnRef idx="0">
          <a:scrgbClr r="0" g="0" b="0"/>
        </a:lnRef>
        <a:fillRef idx="1">
          <a:scrgbClr r="0" g="0" b="0"/>
        </a:fillRef>
        <a:effectRef idx="0">
          <a:scrgbClr r="0" g="0" b="0"/>
        </a:effectRef>
        <a:fontRef idx="minor"/>
      </dsp:style>
    </dsp:sp>
    <dsp:sp modelId="{1F3C9DD3-E026-4994-99FA-68DC0F9C1310}">
      <dsp:nvSpPr>
        <dsp:cNvPr id="0" name=""/>
        <dsp:cNvSpPr/>
      </dsp:nvSpPr>
      <dsp:spPr>
        <a:xfrm>
          <a:off x="4705454" y="943795"/>
          <a:ext cx="615234" cy="61523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2E4421-032A-4F4E-B7CE-A553ED26BFC9}">
      <dsp:nvSpPr>
        <dsp:cNvPr id="0" name=""/>
        <dsp:cNvSpPr/>
      </dsp:nvSpPr>
      <dsp:spPr>
        <a:xfrm>
          <a:off x="4134165" y="2121530"/>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err="1">
              <a:solidFill>
                <a:schemeClr val="tx1">
                  <a:lumMod val="65000"/>
                  <a:lumOff val="35000"/>
                </a:schemeClr>
              </a:solidFill>
              <a:latin typeface="+mn-lt"/>
            </a:rPr>
            <a:t>WorkFORCE</a:t>
          </a:r>
          <a:r>
            <a:rPr lang="en-US" sz="1500" b="0" kern="1200">
              <a:solidFill>
                <a:schemeClr val="tx1">
                  <a:lumMod val="65000"/>
                  <a:lumOff val="35000"/>
                </a:schemeClr>
              </a:solidFill>
              <a:latin typeface="+mn-lt"/>
            </a:rPr>
            <a:t> </a:t>
          </a:r>
          <a:r>
            <a:rPr lang="en-US" sz="1500" b="0" kern="1200" err="1">
              <a:solidFill>
                <a:schemeClr val="tx1">
                  <a:lumMod val="65000"/>
                  <a:lumOff val="35000"/>
                </a:schemeClr>
              </a:solidFill>
              <a:latin typeface="+mn-lt"/>
            </a:rPr>
            <a:t>HoUsing</a:t>
          </a:r>
          <a:endParaRPr lang="en-US" sz="1500" b="0" kern="1200">
            <a:solidFill>
              <a:schemeClr val="tx1">
                <a:lumMod val="65000"/>
                <a:lumOff val="35000"/>
              </a:schemeClr>
            </a:solidFill>
            <a:latin typeface="+mn-lt"/>
          </a:endParaRPr>
        </a:p>
      </dsp:txBody>
      <dsp:txXfrm>
        <a:off x="4134165" y="2121530"/>
        <a:ext cx="1757812" cy="703125"/>
      </dsp:txXfrm>
    </dsp:sp>
    <dsp:sp modelId="{C3CF4ACE-38A4-4F31-93B1-0A18625141B6}">
      <dsp:nvSpPr>
        <dsp:cNvPr id="0" name=""/>
        <dsp:cNvSpPr/>
      </dsp:nvSpPr>
      <dsp:spPr>
        <a:xfrm>
          <a:off x="6542368" y="715280"/>
          <a:ext cx="1072265" cy="1072265"/>
        </a:xfrm>
        <a:prstGeom prst="round2DiagRect">
          <a:avLst>
            <a:gd name="adj1" fmla="val 29727"/>
            <a:gd name="adj2" fmla="val 0"/>
          </a:avLst>
        </a:prstGeom>
        <a:solidFill>
          <a:schemeClr val="accent1"/>
        </a:solidFill>
        <a:ln>
          <a:noFill/>
        </a:ln>
        <a:effectLst/>
      </dsp:spPr>
      <dsp:style>
        <a:lnRef idx="0">
          <a:scrgbClr r="0" g="0" b="0"/>
        </a:lnRef>
        <a:fillRef idx="1">
          <a:scrgbClr r="0" g="0" b="0"/>
        </a:fillRef>
        <a:effectRef idx="0">
          <a:scrgbClr r="0" g="0" b="0"/>
        </a:effectRef>
        <a:fontRef idx="minor"/>
      </dsp:style>
    </dsp:sp>
    <dsp:sp modelId="{C4D33614-604B-44A9-88EE-023F58B53FDE}">
      <dsp:nvSpPr>
        <dsp:cNvPr id="0" name=""/>
        <dsp:cNvSpPr/>
      </dsp:nvSpPr>
      <dsp:spPr>
        <a:xfrm>
          <a:off x="6770884" y="943795"/>
          <a:ext cx="615234" cy="61523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1169BC-7C0B-468B-8429-D50C3C4C845D}">
      <dsp:nvSpPr>
        <dsp:cNvPr id="0" name=""/>
        <dsp:cNvSpPr/>
      </dsp:nvSpPr>
      <dsp:spPr>
        <a:xfrm>
          <a:off x="6199594" y="2121530"/>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a:solidFill>
                <a:schemeClr val="tx1">
                  <a:lumMod val="65000"/>
                  <a:lumOff val="35000"/>
                </a:schemeClr>
              </a:solidFill>
              <a:latin typeface="+mn-lt"/>
            </a:rPr>
            <a:t>Cost Of issuance reimbursement</a:t>
          </a:r>
        </a:p>
      </dsp:txBody>
      <dsp:txXfrm>
        <a:off x="6199594" y="2121530"/>
        <a:ext cx="1757812" cy="703125"/>
      </dsp:txXfrm>
    </dsp:sp>
    <dsp:sp modelId="{FCA671A1-309E-4F2B-81FF-D1367BA56E1F}">
      <dsp:nvSpPr>
        <dsp:cNvPr id="0" name=""/>
        <dsp:cNvSpPr/>
      </dsp:nvSpPr>
      <dsp:spPr>
        <a:xfrm>
          <a:off x="8607798" y="715280"/>
          <a:ext cx="1072265" cy="1072265"/>
        </a:xfrm>
        <a:prstGeom prst="round2DiagRect">
          <a:avLst>
            <a:gd name="adj1" fmla="val 29727"/>
            <a:gd name="adj2" fmla="val 0"/>
          </a:avLst>
        </a:prstGeom>
        <a:solidFill>
          <a:schemeClr val="accent4">
            <a:lumMod val="90000"/>
          </a:schemeClr>
        </a:solidFill>
        <a:ln>
          <a:noFill/>
        </a:ln>
        <a:effectLst/>
      </dsp:spPr>
      <dsp:style>
        <a:lnRef idx="0">
          <a:scrgbClr r="0" g="0" b="0"/>
        </a:lnRef>
        <a:fillRef idx="1">
          <a:scrgbClr r="0" g="0" b="0"/>
        </a:fillRef>
        <a:effectRef idx="0">
          <a:scrgbClr r="0" g="0" b="0"/>
        </a:effectRef>
        <a:fontRef idx="minor"/>
      </dsp:style>
    </dsp:sp>
    <dsp:sp modelId="{551D18F5-2858-424B-A001-3DFB6CB9C69B}">
      <dsp:nvSpPr>
        <dsp:cNvPr id="0" name=""/>
        <dsp:cNvSpPr/>
      </dsp:nvSpPr>
      <dsp:spPr>
        <a:xfrm>
          <a:off x="8836313" y="943795"/>
          <a:ext cx="615234" cy="615234"/>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DA588-0B92-4ADF-88FC-B15417BA7ED4}">
      <dsp:nvSpPr>
        <dsp:cNvPr id="0" name=""/>
        <dsp:cNvSpPr/>
      </dsp:nvSpPr>
      <dsp:spPr>
        <a:xfrm>
          <a:off x="8265024" y="2121530"/>
          <a:ext cx="1757812" cy="703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b="0" kern="1200">
              <a:solidFill>
                <a:schemeClr val="tx1">
                  <a:lumMod val="65000"/>
                  <a:lumOff val="35000"/>
                </a:schemeClr>
              </a:solidFill>
              <a:latin typeface="+mn-lt"/>
            </a:rPr>
            <a:t>Premium Bonds</a:t>
          </a:r>
        </a:p>
      </dsp:txBody>
      <dsp:txXfrm>
        <a:off x="8265024" y="2121530"/>
        <a:ext cx="1757812" cy="70312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0.2156</cdr:x>
      <cdr:y>0.57917</cdr:y>
    </cdr:from>
    <cdr:to>
      <cdr:x>0.52382</cdr:x>
      <cdr:y>0.85533</cdr:y>
    </cdr:to>
    <cdr:sp macro="" textlink="">
      <cdr:nvSpPr>
        <cdr:cNvPr id="2" name="TextBox 1">
          <a:extLst xmlns:a="http://schemas.openxmlformats.org/drawingml/2006/main">
            <a:ext uri="{FF2B5EF4-FFF2-40B4-BE49-F238E27FC236}">
              <a16:creationId xmlns:a16="http://schemas.microsoft.com/office/drawing/2014/main" id="{51AF1048-C82D-FA26-EFF2-A3714E5DB7BB}"/>
            </a:ext>
          </a:extLst>
        </cdr:cNvPr>
        <cdr:cNvSpPr txBox="1"/>
      </cdr:nvSpPr>
      <cdr:spPr>
        <a:xfrm xmlns:a="http://schemas.openxmlformats.org/drawingml/2006/main">
          <a:off x="1191253" y="2309735"/>
          <a:ext cx="1702998" cy="11013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bg1"/>
              </a:solidFill>
            </a:rPr>
            <a:t>Construction Loan Interest:</a:t>
          </a:r>
        </a:p>
        <a:p xmlns:a="http://schemas.openxmlformats.org/drawingml/2006/main">
          <a:pPr algn="ctr"/>
          <a:endParaRPr lang="en-US" sz="1400" dirty="0">
            <a:solidFill>
              <a:schemeClr val="bg1"/>
            </a:solidFill>
          </a:endParaRPr>
        </a:p>
        <a:p xmlns:a="http://schemas.openxmlformats.org/drawingml/2006/main">
          <a:pPr algn="ctr"/>
          <a:r>
            <a:rPr lang="en-US" sz="1400" dirty="0">
              <a:solidFill>
                <a:schemeClr val="bg1"/>
              </a:solidFill>
            </a:rPr>
            <a:t>$2.2mm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6/2/2025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6/2/2025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5023" rtl="0" eaLnBrk="1" fontAlgn="base" latinLnBrk="0" hangingPunct="1">
              <a:lnSpc>
                <a:spcPct val="100000"/>
              </a:lnSpc>
              <a:spcBef>
                <a:spcPct val="0"/>
              </a:spcBef>
              <a:spcAft>
                <a:spcPct val="0"/>
              </a:spcAft>
              <a:buClrTx/>
              <a:buSzTx/>
              <a:buFontTx/>
              <a:buNone/>
              <a:tabLst/>
              <a:defRPr/>
            </a:pPr>
            <a:fld id="{979BCE61-E25E-48E6-87DB-E8E126432290}"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5023"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35038" y="4387768"/>
            <a:ext cx="5140325" cy="4154342"/>
          </a:xfrm>
        </p:spPr>
        <p:txBody>
          <a:bodyPr/>
          <a:lstStyle/>
          <a:p>
            <a:endParaRPr lang="en-US"/>
          </a:p>
        </p:txBody>
      </p:sp>
    </p:spTree>
    <p:extLst>
      <p:ext uri="{BB962C8B-B14F-4D97-AF65-F5344CB8AC3E}">
        <p14:creationId xmlns:p14="http://schemas.microsoft.com/office/powerpoint/2010/main" val="117169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827638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45B7DE-1198-4F2F-B574-CA8CAE341642}" type="slidenum">
              <a:rPr lang="en-US" smtClean="0"/>
              <a:t>24</a:t>
            </a:fld>
            <a:endParaRPr lang="en-US"/>
          </a:p>
        </p:txBody>
      </p:sp>
    </p:spTree>
    <p:extLst>
      <p:ext uri="{BB962C8B-B14F-4D97-AF65-F5344CB8AC3E}">
        <p14:creationId xmlns:p14="http://schemas.microsoft.com/office/powerpoint/2010/main" val="289489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95962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676317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494676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22375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97953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827638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71926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6397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5023" rtl="0" eaLnBrk="1" fontAlgn="base" latinLnBrk="0" hangingPunct="1">
              <a:lnSpc>
                <a:spcPct val="100000"/>
              </a:lnSpc>
              <a:spcBef>
                <a:spcPct val="0"/>
              </a:spcBef>
              <a:spcAft>
                <a:spcPct val="0"/>
              </a:spcAft>
              <a:buClrTx/>
              <a:buSzTx/>
              <a:buFontTx/>
              <a:buNone/>
              <a:tabLst/>
              <a:defRPr/>
            </a:pPr>
            <a:fld id="{979BCE61-E25E-48E6-87DB-E8E126432290}" type="slidenum">
              <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25023"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xfrm>
            <a:off x="935038" y="4387768"/>
            <a:ext cx="5140325" cy="4154342"/>
          </a:xfrm>
        </p:spPr>
        <p:txBody>
          <a:bodyPr/>
          <a:lstStyle/>
          <a:p>
            <a:endParaRPr lang="en-US"/>
          </a:p>
        </p:txBody>
      </p:sp>
    </p:spTree>
    <p:extLst>
      <p:ext uri="{BB962C8B-B14F-4D97-AF65-F5344CB8AC3E}">
        <p14:creationId xmlns:p14="http://schemas.microsoft.com/office/powerpoint/2010/main" val="2594285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626112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Mortgage Bankers Association</a:t>
            </a:r>
          </a:p>
        </p:txBody>
      </p:sp>
      <p:sp>
        <p:nvSpPr>
          <p:cNvPr id="5" name="Date Placeholder 4"/>
          <p:cNvSpPr>
            <a:spLocks noGrp="1"/>
          </p:cNvSpPr>
          <p:nvPr>
            <p:ph type="dt" idx="1"/>
          </p:nvPr>
        </p:nvSpPr>
        <p:spPr/>
        <p:txBody>
          <a:bodyPr/>
          <a:lstStyle/>
          <a:p>
            <a:pPr>
              <a:defRPr/>
            </a:pPr>
            <a:fld id="{AB63CF76-1440-4B2B-AC7E-0130BD69F239}" type="datetime1">
              <a:rPr lang="en-US" smtClean="0"/>
              <a:t>6/2/2025</a:t>
            </a:fld>
            <a:endParaRPr lang="en-US"/>
          </a:p>
        </p:txBody>
      </p:sp>
      <p:sp>
        <p:nvSpPr>
          <p:cNvPr id="6" name="Footer Placeholder 5"/>
          <p:cNvSpPr>
            <a:spLocks noGrp="1"/>
          </p:cNvSpPr>
          <p:nvPr>
            <p:ph type="ftr" sz="quarter" idx="4"/>
          </p:nvPr>
        </p:nvSpPr>
        <p:spPr/>
        <p:txBody>
          <a:bodyPr/>
          <a:lstStyle/>
          <a:p>
            <a:pPr>
              <a:defRPr/>
            </a:pPr>
            <a:r>
              <a:rPr lang="en-US"/>
              <a:t>Mortgage Bankers Association</a:t>
            </a:r>
          </a:p>
        </p:txBody>
      </p:sp>
      <p:sp>
        <p:nvSpPr>
          <p:cNvPr id="7" name="Slide Number Placeholder 6"/>
          <p:cNvSpPr>
            <a:spLocks noGrp="1"/>
          </p:cNvSpPr>
          <p:nvPr>
            <p:ph type="sldNum" sz="quarter" idx="5"/>
          </p:nvPr>
        </p:nvSpPr>
        <p:spPr/>
        <p:txBody>
          <a:bodyPr/>
          <a:lstStyle/>
          <a:p>
            <a:pPr>
              <a:defRPr/>
            </a:pPr>
            <a:fld id="{7E0083A4-BDB0-4D5E-BE95-29FEEF90FE43}" type="slidenum">
              <a:rPr lang="en-US" smtClean="0"/>
              <a:pPr>
                <a:defRPr/>
              </a:pPr>
              <a:t>12</a:t>
            </a:fld>
            <a:endParaRPr lang="en-US"/>
          </a:p>
        </p:txBody>
      </p:sp>
    </p:spTree>
    <p:extLst>
      <p:ext uri="{BB962C8B-B14F-4D97-AF65-F5344CB8AC3E}">
        <p14:creationId xmlns:p14="http://schemas.microsoft.com/office/powerpoint/2010/main" val="1452600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43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45B7DE-1198-4F2F-B574-CA8CAE341642}" type="slidenum">
              <a:rPr lang="en-US" smtClean="0"/>
              <a:t>14</a:t>
            </a:fld>
            <a:endParaRPr lang="en-US"/>
          </a:p>
        </p:txBody>
      </p:sp>
    </p:spTree>
    <p:extLst>
      <p:ext uri="{BB962C8B-B14F-4D97-AF65-F5344CB8AC3E}">
        <p14:creationId xmlns:p14="http://schemas.microsoft.com/office/powerpoint/2010/main" val="425516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45B7DE-1198-4F2F-B574-CA8CAE341642}" type="slidenum">
              <a:rPr lang="en-US" smtClean="0"/>
              <a:t>15</a:t>
            </a:fld>
            <a:endParaRPr lang="en-US"/>
          </a:p>
        </p:txBody>
      </p:sp>
    </p:spTree>
    <p:extLst>
      <p:ext uri="{BB962C8B-B14F-4D97-AF65-F5344CB8AC3E}">
        <p14:creationId xmlns:p14="http://schemas.microsoft.com/office/powerpoint/2010/main" val="3703650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E26CE-6142-5929-4C94-AF479A8BA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FD73F-45A4-75C8-C80C-541A3C7D07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3C6A3-3CCB-70E5-24BB-C867BF7DFE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741E2-4282-4B93-C4B5-8A42CB1C3985}"/>
              </a:ext>
            </a:extLst>
          </p:cNvPr>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985399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2237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29795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p>
        </p:txBody>
      </p:sp>
      <p:sp>
        <p:nvSpPr>
          <p:cNvPr id="4" name="Date Placeholder 3"/>
          <p:cNvSpPr>
            <a:spLocks noGrp="1"/>
          </p:cNvSpPr>
          <p:nvPr>
            <p:ph type="dt" sz="half" idx="10"/>
          </p:nvPr>
        </p:nvSpPr>
        <p:spPr>
          <a:xfrm>
            <a:off x="1096995" y="6459786"/>
            <a:ext cx="2471627" cy="365125"/>
          </a:xfrm>
          <a:prstGeom prst="rect">
            <a:avLst/>
          </a:prstGeom>
        </p:spPr>
        <p:txBody>
          <a:bodyPr/>
          <a:lstStyle/>
          <a:p>
            <a:fld id="{754E48A0-7141-48F0-A93E-61DEA5A7AF21}"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40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6995" y="6459786"/>
            <a:ext cx="2471627" cy="365125"/>
          </a:xfrm>
          <a:prstGeom prst="rect">
            <a:avLst/>
          </a:prstGeom>
        </p:spPr>
        <p:txBody>
          <a:bodyPr/>
          <a:lstStyle/>
          <a:p>
            <a:fld id="{BC77B12D-C3FE-4A2D-B81B-5A299EC5412D}"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415241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1"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6995" y="6459786"/>
            <a:ext cx="2471627" cy="365125"/>
          </a:xfrm>
          <a:prstGeom prst="rect">
            <a:avLst/>
          </a:prstGeom>
        </p:spPr>
        <p:txBody>
          <a:bodyPr/>
          <a:lstStyle/>
          <a:p>
            <a:fld id="{7CD2881C-E289-4859-8A34-E956BE0FE816}"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100823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6"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8" cap="all" spc="200" baseline="0">
                <a:solidFill>
                  <a:schemeClr val="tx2"/>
                </a:solidFill>
                <a:latin typeface="+mj-lt"/>
              </a:defRPr>
            </a:lvl1pPr>
            <a:lvl2pPr marL="456926" indent="0" algn="ctr">
              <a:buNone/>
              <a:defRPr sz="2398"/>
            </a:lvl2pPr>
            <a:lvl3pPr marL="913852" indent="0" algn="ctr">
              <a:buNone/>
              <a:defRPr sz="2398"/>
            </a:lvl3pPr>
            <a:lvl4pPr marL="1370778" indent="0" algn="ctr">
              <a:buNone/>
              <a:defRPr sz="1998"/>
            </a:lvl4pPr>
            <a:lvl5pPr marL="1827703" indent="0" algn="ctr">
              <a:buNone/>
              <a:defRPr sz="1998"/>
            </a:lvl5pPr>
            <a:lvl6pPr marL="2284628" indent="0" algn="ctr">
              <a:buNone/>
              <a:defRPr sz="1998"/>
            </a:lvl6pPr>
            <a:lvl7pPr marL="2741554" indent="0" algn="ctr">
              <a:buNone/>
              <a:defRPr sz="1998"/>
            </a:lvl7pPr>
            <a:lvl8pPr marL="3198480" indent="0" algn="ctr">
              <a:buNone/>
              <a:defRPr sz="1998"/>
            </a:lvl8pPr>
            <a:lvl9pPr marL="3655406" indent="0" algn="ctr">
              <a:buNone/>
              <a:defRPr sz="1998"/>
            </a:lvl9pPr>
          </a:lstStyle>
          <a:p>
            <a:r>
              <a:rPr lang="en-US"/>
              <a:t>Click to edit Master subtitle style</a:t>
            </a:r>
          </a:p>
        </p:txBody>
      </p:sp>
      <p:sp>
        <p:nvSpPr>
          <p:cNvPr id="4" name="Date Placeholder 3"/>
          <p:cNvSpPr>
            <a:spLocks noGrp="1"/>
          </p:cNvSpPr>
          <p:nvPr>
            <p:ph type="dt" sz="half" idx="10"/>
          </p:nvPr>
        </p:nvSpPr>
        <p:spPr>
          <a:xfrm>
            <a:off x="1096996" y="6459788"/>
            <a:ext cx="2471627" cy="365125"/>
          </a:xfrm>
          <a:prstGeom prst="rect">
            <a:avLst/>
          </a:prstGeom>
        </p:spPr>
        <p:txBody>
          <a:bodyPr/>
          <a:lstStyle/>
          <a:p>
            <a:fld id="{754E48A0-7141-48F0-A93E-61DEA5A7AF21}"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08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6996" y="6459788"/>
            <a:ext cx="2471627" cy="365125"/>
          </a:xfrm>
          <a:prstGeom prst="rect">
            <a:avLst/>
          </a:prstGeom>
        </p:spPr>
        <p:txBody>
          <a:bodyPr/>
          <a:lstStyle/>
          <a:p>
            <a:fld id="{3C8A63C9-BADE-49B1-B201-243937EDDE9F}"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305469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2"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6"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8" cap="all" spc="200" baseline="0">
                <a:solidFill>
                  <a:schemeClr val="tx2"/>
                </a:solidFill>
                <a:latin typeface="+mj-lt"/>
              </a:defRPr>
            </a:lvl1pPr>
            <a:lvl2pPr marL="456926" indent="0">
              <a:buNone/>
              <a:defRPr sz="1798">
                <a:solidFill>
                  <a:schemeClr val="tx1">
                    <a:tint val="75000"/>
                  </a:schemeClr>
                </a:solidFill>
              </a:defRPr>
            </a:lvl2pPr>
            <a:lvl3pPr marL="913852" indent="0">
              <a:buNone/>
              <a:defRPr sz="1600">
                <a:solidFill>
                  <a:schemeClr val="tx1">
                    <a:tint val="75000"/>
                  </a:schemeClr>
                </a:solidFill>
              </a:defRPr>
            </a:lvl3pPr>
            <a:lvl4pPr marL="1370778" indent="0">
              <a:buNone/>
              <a:defRPr sz="1400">
                <a:solidFill>
                  <a:schemeClr val="tx1">
                    <a:tint val="75000"/>
                  </a:schemeClr>
                </a:solidFill>
              </a:defRPr>
            </a:lvl4pPr>
            <a:lvl5pPr marL="1827703" indent="0">
              <a:buNone/>
              <a:defRPr sz="1400">
                <a:solidFill>
                  <a:schemeClr val="tx1">
                    <a:tint val="75000"/>
                  </a:schemeClr>
                </a:solidFill>
              </a:defRPr>
            </a:lvl5pPr>
            <a:lvl6pPr marL="2284628" indent="0">
              <a:buNone/>
              <a:defRPr sz="1400">
                <a:solidFill>
                  <a:schemeClr val="tx1">
                    <a:tint val="75000"/>
                  </a:schemeClr>
                </a:solidFill>
              </a:defRPr>
            </a:lvl6pPr>
            <a:lvl7pPr marL="2741554" indent="0">
              <a:buNone/>
              <a:defRPr sz="1400">
                <a:solidFill>
                  <a:schemeClr val="tx1">
                    <a:tint val="75000"/>
                  </a:schemeClr>
                </a:solidFill>
              </a:defRPr>
            </a:lvl7pPr>
            <a:lvl8pPr marL="3198480" indent="0">
              <a:buNone/>
              <a:defRPr sz="1400">
                <a:solidFill>
                  <a:schemeClr val="tx1">
                    <a:tint val="75000"/>
                  </a:schemeClr>
                </a:solidFill>
              </a:defRPr>
            </a:lvl8pPr>
            <a:lvl9pPr marL="3655406"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6996" y="6459788"/>
            <a:ext cx="2471627" cy="365125"/>
          </a:xfrm>
          <a:prstGeom prst="rect">
            <a:avLst/>
          </a:prstGeom>
        </p:spPr>
        <p:txBody>
          <a:bodyPr/>
          <a:lstStyle/>
          <a:p>
            <a:fld id="{F98C6A6F-1707-4B1F-9249-7C237A4D0D76}"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504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6"/>
            <a:ext cx="10055781" cy="1450757"/>
          </a:xfrm>
        </p:spPr>
        <p:txBody>
          <a:bodyPr/>
          <a:lstStyle/>
          <a:p>
            <a:r>
              <a:rPr lang="en-US"/>
              <a:t>Click to edit Master title style</a:t>
            </a:r>
          </a:p>
        </p:txBody>
      </p:sp>
      <p:sp>
        <p:nvSpPr>
          <p:cNvPr id="3" name="Content Placeholder 2"/>
          <p:cNvSpPr>
            <a:spLocks noGrp="1"/>
          </p:cNvSpPr>
          <p:nvPr>
            <p:ph sz="half" idx="1"/>
          </p:nvPr>
        </p:nvSpPr>
        <p:spPr>
          <a:xfrm>
            <a:off x="1096993"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96996" y="6459788"/>
            <a:ext cx="2471627" cy="365125"/>
          </a:xfrm>
          <a:prstGeom prst="rect">
            <a:avLst/>
          </a:prstGeom>
        </p:spPr>
        <p:txBody>
          <a:bodyPr/>
          <a:lstStyle/>
          <a:p>
            <a:fld id="{A635E471-BF28-4790-B511-950CFA8663A0}" type="datetime1">
              <a:rPr lang="en-US" smtClean="0"/>
              <a:t>6/2/2025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3279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6"/>
            <a:ext cx="10055781" cy="1450757"/>
          </a:xfrm>
        </p:spPr>
        <p:txBody>
          <a:bodyPr/>
          <a:lstStyle/>
          <a:p>
            <a:r>
              <a:rPr lang="en-US"/>
              <a:t>Click to edit Master title style</a:t>
            </a:r>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8" b="0" cap="all" baseline="0">
                <a:solidFill>
                  <a:schemeClr val="tx2"/>
                </a:solidFill>
              </a:defRPr>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8" b="0" cap="all" baseline="0">
                <a:solidFill>
                  <a:schemeClr val="tx2"/>
                </a:solidFill>
              </a:defRPr>
            </a:lvl1pPr>
            <a:lvl2pPr marL="456926" indent="0">
              <a:buNone/>
              <a:defRPr sz="1998" b="1"/>
            </a:lvl2pPr>
            <a:lvl3pPr marL="913852" indent="0">
              <a:buNone/>
              <a:defRPr sz="1798" b="1"/>
            </a:lvl3pPr>
            <a:lvl4pPr marL="1370778" indent="0">
              <a:buNone/>
              <a:defRPr sz="1600" b="1"/>
            </a:lvl4pPr>
            <a:lvl5pPr marL="1827703" indent="0">
              <a:buNone/>
              <a:defRPr sz="1600" b="1"/>
            </a:lvl5pPr>
            <a:lvl6pPr marL="2284628" indent="0">
              <a:buNone/>
              <a:defRPr sz="1600" b="1"/>
            </a:lvl6pPr>
            <a:lvl7pPr marL="2741554" indent="0">
              <a:buNone/>
              <a:defRPr sz="1600" b="1"/>
            </a:lvl7pPr>
            <a:lvl8pPr marL="3198480" indent="0">
              <a:buNone/>
              <a:defRPr sz="1600" b="1"/>
            </a:lvl8pPr>
            <a:lvl9pPr marL="3655406"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96996" y="6459788"/>
            <a:ext cx="2471627" cy="365125"/>
          </a:xfrm>
          <a:prstGeom prst="rect">
            <a:avLst/>
          </a:prstGeom>
        </p:spPr>
        <p:txBody>
          <a:bodyPr/>
          <a:lstStyle/>
          <a:p>
            <a:fld id="{3D896AB7-37DC-4437-8851-F779780171A0}" type="datetime1">
              <a:rPr lang="en-US" smtClean="0"/>
              <a:t>6/2/2025</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19538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96996" y="6459788"/>
            <a:ext cx="2471627" cy="365125"/>
          </a:xfrm>
          <a:prstGeom prst="rect">
            <a:avLst/>
          </a:prstGeom>
        </p:spPr>
        <p:txBody>
          <a:bodyPr/>
          <a:lstStyle/>
          <a:p>
            <a:fld id="{B5458A7F-8E31-4291-B5CC-E09B03BDAC9F}" type="datetime1">
              <a:rPr lang="en-US" smtClean="0"/>
              <a:t>6/2/2025</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24618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p:cNvSpPr/>
          <p:nvPr userDrawn="1"/>
        </p:nvSpPr>
        <p:spPr>
          <a:xfrm>
            <a:off x="2"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6996" y="6459788"/>
            <a:ext cx="2471627" cy="365125"/>
          </a:xfrm>
          <a:prstGeom prst="rect">
            <a:avLst/>
          </a:prstGeom>
        </p:spPr>
        <p:txBody>
          <a:bodyPr/>
          <a:lstStyle/>
          <a:p>
            <a:fld id="{CB739D7F-9C03-4D36-AAD6-391B680F3EA9}" type="datetime1">
              <a:rPr lang="en-US" smtClean="0"/>
              <a:t>6/2/2025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p>
        </p:txBody>
      </p:sp>
      <p:sp>
        <p:nvSpPr>
          <p:cNvPr id="9" name="Slide Number Placeholder 8"/>
          <p:cNvSpPr>
            <a:spLocks noGrp="1"/>
          </p:cNvSpPr>
          <p:nvPr>
            <p:ph type="sldNum" sz="quarter" idx="12"/>
          </p:nvPr>
        </p:nvSpPr>
        <p:spPr>
          <a:xfrm>
            <a:off x="10437813" y="6459788"/>
            <a:ext cx="1311683" cy="365125"/>
          </a:xfrm>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20619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49736" cy="68580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2" y="594359"/>
            <a:ext cx="3199567" cy="2286000"/>
          </a:xfrm>
        </p:spPr>
        <p:txBody>
          <a:bodyPr anchor="b">
            <a:normAutofit/>
          </a:bodyPr>
          <a:lstStyle>
            <a:lvl1pPr>
              <a:defRPr sz="3598" b="0">
                <a:solidFill>
                  <a:srgbClr val="FFFFFF"/>
                </a:solidFill>
              </a:defRPr>
            </a:lvl1pPr>
          </a:lstStyle>
          <a:p>
            <a:r>
              <a:rPr lang="en-US"/>
              <a:t>Click to edit Master title style</a:t>
            </a:r>
          </a:p>
        </p:txBody>
      </p:sp>
      <p:sp>
        <p:nvSpPr>
          <p:cNvPr id="3" name="Content Placeholder 2"/>
          <p:cNvSpPr>
            <a:spLocks noGrp="1"/>
          </p:cNvSpPr>
          <p:nvPr>
            <p:ph idx="1"/>
          </p:nvPr>
        </p:nvSpPr>
        <p:spPr>
          <a:xfrm>
            <a:off x="4799351"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082" y="2926080"/>
            <a:ext cx="3199567" cy="3379124"/>
          </a:xfrm>
        </p:spPr>
        <p:txBody>
          <a:bodyPr lIns="91440" rIns="91440">
            <a:normAutofit/>
          </a:bodyPr>
          <a:lstStyle>
            <a:lvl1pPr marL="0" indent="0">
              <a:buNone/>
              <a:defRPr sz="1500">
                <a:solidFill>
                  <a:srgbClr val="FFFFFF"/>
                </a:solidFill>
              </a:defRPr>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8"/>
            <a:ext cx="2617828" cy="365125"/>
          </a:xfrm>
          <a:prstGeom prst="rect">
            <a:avLst/>
          </a:prstGeom>
        </p:spPr>
        <p:txBody>
          <a:bodyPr/>
          <a:lstStyle>
            <a:lvl1pPr algn="l">
              <a:defRPr/>
            </a:lvl1pPr>
          </a:lstStyle>
          <a:p>
            <a:fld id="{8CDEA05E-11E2-46D6-BC53-5AE969B77834}" type="datetime1">
              <a:rPr lang="en-US" smtClean="0"/>
              <a:t>6/2/2025</a:t>
            </a:fld>
            <a:endParaRPr lang="en-US"/>
          </a:p>
        </p:txBody>
      </p:sp>
      <p:sp>
        <p:nvSpPr>
          <p:cNvPr id="6" name="Footer Placeholder 5"/>
          <p:cNvSpPr>
            <a:spLocks noGrp="1"/>
          </p:cNvSpPr>
          <p:nvPr>
            <p:ph type="ftr" sz="quarter" idx="11"/>
          </p:nvPr>
        </p:nvSpPr>
        <p:spPr>
          <a:xfrm>
            <a:off x="4799350" y="6459788"/>
            <a:ext cx="4646990" cy="365125"/>
          </a:xfrm>
        </p:spPr>
        <p:txBody>
          <a:bodyPr/>
          <a:lstStyle>
            <a:lvl1pPr algn="l">
              <a:defRPr>
                <a:solidFill>
                  <a:schemeClr val="tx2"/>
                </a:solidFill>
              </a:defRPr>
            </a:lvl1pPr>
          </a:lstStyle>
          <a:p>
            <a:r>
              <a:rPr lang="en-US"/>
              <a:t>Add a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C99D79-8A4B-4031-B1E0-AF26F8EDF2BC}" type="slidenum">
              <a:rPr lang="en-GB" smtClean="0"/>
              <a:t>‹#›</a:t>
            </a:fld>
            <a:endParaRPr lang="en-GB"/>
          </a:p>
        </p:txBody>
      </p:sp>
    </p:spTree>
    <p:extLst>
      <p:ext uri="{BB962C8B-B14F-4D97-AF65-F5344CB8AC3E}">
        <p14:creationId xmlns:p14="http://schemas.microsoft.com/office/powerpoint/2010/main" val="811128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6995" y="6459786"/>
            <a:ext cx="2471627" cy="365125"/>
          </a:xfrm>
          <a:prstGeom prst="rect">
            <a:avLst/>
          </a:prstGeom>
        </p:spPr>
        <p:txBody>
          <a:bodyPr/>
          <a:lstStyle/>
          <a:p>
            <a:fld id="{3C8A63C9-BADE-49B1-B201-243937EDDE9F}"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404111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5651" cy="19050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5651" cy="6400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8"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88810" cy="4915076"/>
          </a:xfrm>
          <a:pattFill prst="pct60">
            <a:fgClr>
              <a:srgbClr val="D8D8D8"/>
            </a:fgClr>
            <a:bgClr>
              <a:srgbClr val="3D71C1"/>
            </a:bgClr>
          </a:pattFill>
        </p:spPr>
        <p:txBody>
          <a:bodyPr lIns="457200" tIns="457200" anchor="t"/>
          <a:lstStyle>
            <a:lvl1pPr marL="0" indent="0">
              <a:buNone/>
              <a:defRPr sz="3198">
                <a:solidFill>
                  <a:schemeClr val="bg1"/>
                </a:solidFill>
              </a:defRPr>
            </a:lvl1pPr>
            <a:lvl2pPr marL="456926" indent="0">
              <a:buNone/>
              <a:defRPr sz="2798"/>
            </a:lvl2pPr>
            <a:lvl3pPr marL="913852" indent="0">
              <a:buNone/>
              <a:defRPr sz="2398"/>
            </a:lvl3pPr>
            <a:lvl4pPr marL="1370778" indent="0">
              <a:buNone/>
              <a:defRPr sz="1998"/>
            </a:lvl4pPr>
            <a:lvl5pPr marL="1827703" indent="0">
              <a:buNone/>
              <a:defRPr sz="1998"/>
            </a:lvl5pPr>
            <a:lvl6pPr marL="2284628" indent="0">
              <a:buNone/>
              <a:defRPr sz="1998"/>
            </a:lvl6pPr>
            <a:lvl7pPr marL="2741554" indent="0">
              <a:buNone/>
              <a:defRPr sz="1998"/>
            </a:lvl7pPr>
            <a:lvl8pPr marL="3198480" indent="0">
              <a:buNone/>
              <a:defRPr sz="1998"/>
            </a:lvl8pPr>
            <a:lvl9pPr marL="3655406" indent="0">
              <a:buNone/>
              <a:defRPr sz="1998"/>
            </a:lvl9pPr>
          </a:lstStyle>
          <a:p>
            <a:r>
              <a:rPr lang="en-US"/>
              <a:t>Click icon to add picture</a:t>
            </a:r>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6926" indent="0">
              <a:buNone/>
              <a:defRPr sz="1200"/>
            </a:lvl2pPr>
            <a:lvl3pPr marL="913852" indent="0">
              <a:buNone/>
              <a:defRPr sz="1000"/>
            </a:lvl3pPr>
            <a:lvl4pPr marL="1370778" indent="0">
              <a:buNone/>
              <a:defRPr sz="900"/>
            </a:lvl4pPr>
            <a:lvl5pPr marL="1827703" indent="0">
              <a:buNone/>
              <a:defRPr sz="900"/>
            </a:lvl5pPr>
            <a:lvl6pPr marL="2284628" indent="0">
              <a:buNone/>
              <a:defRPr sz="900"/>
            </a:lvl6pPr>
            <a:lvl7pPr marL="2741554" indent="0">
              <a:buNone/>
              <a:defRPr sz="900"/>
            </a:lvl7pPr>
            <a:lvl8pPr marL="3198480" indent="0">
              <a:buNone/>
              <a:defRPr sz="900"/>
            </a:lvl8pPr>
            <a:lvl9pPr marL="3655406" indent="0">
              <a:buNone/>
              <a:defRPr sz="900"/>
            </a:lvl9pPr>
          </a:lstStyle>
          <a:p>
            <a:pPr lvl="0"/>
            <a:r>
              <a:rPr lang="en-US"/>
              <a:t>Edit Master text styles</a:t>
            </a:r>
          </a:p>
        </p:txBody>
      </p:sp>
      <p:sp>
        <p:nvSpPr>
          <p:cNvPr id="5" name="Date Placeholder 4"/>
          <p:cNvSpPr>
            <a:spLocks noGrp="1"/>
          </p:cNvSpPr>
          <p:nvPr>
            <p:ph type="dt" sz="half" idx="10"/>
          </p:nvPr>
        </p:nvSpPr>
        <p:spPr>
          <a:xfrm>
            <a:off x="1096996" y="6459788"/>
            <a:ext cx="2471627" cy="365125"/>
          </a:xfrm>
          <a:prstGeom prst="rect">
            <a:avLst/>
          </a:prstGeom>
        </p:spPr>
        <p:txBody>
          <a:bodyPr/>
          <a:lstStyle/>
          <a:p>
            <a:fld id="{E3BB8D75-EDC7-418A-AB6D-9801CC58E405}" type="datetime1">
              <a:rPr lang="en-US" smtClean="0"/>
              <a:t>6/2/2025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3307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6996" y="6459788"/>
            <a:ext cx="2471627" cy="365125"/>
          </a:xfrm>
          <a:prstGeom prst="rect">
            <a:avLst/>
          </a:prstGeom>
        </p:spPr>
        <p:txBody>
          <a:bodyPr/>
          <a:lstStyle/>
          <a:p>
            <a:fld id="{BC77B12D-C3FE-4A2D-B81B-5A299EC5412D}"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40630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userDrawn="1"/>
        </p:nvSpPr>
        <p:spPr>
          <a:xfrm>
            <a:off x="2"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81"/>
            <a:ext cx="2628215"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96996" y="6459788"/>
            <a:ext cx="2471627" cy="365125"/>
          </a:xfrm>
          <a:prstGeom prst="rect">
            <a:avLst/>
          </a:prstGeom>
        </p:spPr>
        <p:txBody>
          <a:bodyPr/>
          <a:lstStyle/>
          <a:p>
            <a:fld id="{7CD2881C-E289-4859-8A34-E956BE0FE816}"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199253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Header Red Tx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2833" y="2614617"/>
            <a:ext cx="10360501" cy="1500187"/>
          </a:xfrm>
          <a:prstGeom prst="rect">
            <a:avLst/>
          </a:prstGeom>
        </p:spPr>
        <p:txBody>
          <a:bodyPr anchor="ctr"/>
          <a:lstStyle>
            <a:lvl1pPr marL="0" indent="0" algn="ctr">
              <a:buNone/>
              <a:defRPr sz="2798" b="1">
                <a:solidFill>
                  <a:schemeClr val="bg1"/>
                </a:solidFill>
              </a:defRPr>
            </a:lvl1pPr>
            <a:lvl2pPr marL="456926" indent="0">
              <a:buNone/>
              <a:defRPr sz="1798"/>
            </a:lvl2pPr>
            <a:lvl3pPr marL="913852" indent="0">
              <a:buNone/>
              <a:defRPr sz="1600"/>
            </a:lvl3pPr>
            <a:lvl4pPr marL="1370778" indent="0">
              <a:buNone/>
              <a:defRPr sz="1400"/>
            </a:lvl4pPr>
            <a:lvl5pPr marL="1827703" indent="0">
              <a:buNone/>
              <a:defRPr sz="1400"/>
            </a:lvl5pPr>
            <a:lvl6pPr marL="2284628" indent="0">
              <a:buNone/>
              <a:defRPr sz="1400"/>
            </a:lvl6pPr>
            <a:lvl7pPr marL="2741554" indent="0">
              <a:buNone/>
              <a:defRPr sz="1400"/>
            </a:lvl7pPr>
            <a:lvl8pPr marL="3198480" indent="0">
              <a:buNone/>
              <a:defRPr sz="1400"/>
            </a:lvl8pPr>
            <a:lvl9pPr marL="3655406" indent="0">
              <a:buNone/>
              <a:defRPr sz="1400"/>
            </a:lvl9pPr>
          </a:lstStyle>
          <a:p>
            <a:pPr lvl="0"/>
            <a:r>
              <a:rPr lang="en-US"/>
              <a:t>Click to edit Master text styles</a:t>
            </a:r>
          </a:p>
        </p:txBody>
      </p:sp>
    </p:spTree>
    <p:extLst>
      <p:ext uri="{BB962C8B-B14F-4D97-AF65-F5344CB8AC3E}">
        <p14:creationId xmlns:p14="http://schemas.microsoft.com/office/powerpoint/2010/main" val="266445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1"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96995" y="6459786"/>
            <a:ext cx="2471627" cy="365125"/>
          </a:xfrm>
          <a:prstGeom prst="rect">
            <a:avLst/>
          </a:prstGeom>
        </p:spPr>
        <p:txBody>
          <a:bodyPr/>
          <a:lstStyle/>
          <a:p>
            <a:fld id="{F98C6A6F-1707-4B1F-9249-7C237A4D0D76}" type="datetime1">
              <a:rPr lang="en-US" smtClean="0"/>
              <a:t>6/2/2025</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34C99D79-8A4B-4031-B1E0-AF26F8EDF2BC}" type="slidenum">
              <a:rPr lang="en-GB" smtClean="0"/>
              <a:t>‹#›</a:t>
            </a:fld>
            <a:endParaRPr lang="en-GB"/>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827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p>
        </p:txBody>
      </p:sp>
      <p:sp>
        <p:nvSpPr>
          <p:cNvPr id="3" name="Content Placeholder 2"/>
          <p:cNvSpPr>
            <a:spLocks noGrp="1"/>
          </p:cNvSpPr>
          <p:nvPr>
            <p:ph sz="half" idx="1"/>
          </p:nvPr>
        </p:nvSpPr>
        <p:spPr>
          <a:xfrm>
            <a:off x="1096993"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96995" y="6459786"/>
            <a:ext cx="2471627" cy="365125"/>
          </a:xfrm>
          <a:prstGeom prst="rect">
            <a:avLst/>
          </a:prstGeom>
        </p:spPr>
        <p:txBody>
          <a:bodyPr/>
          <a:lstStyle/>
          <a:p>
            <a:fld id="{A635E471-BF28-4790-B511-950CFA8663A0}" type="datetime1">
              <a:rPr lang="en-US" smtClean="0"/>
              <a:t>6/2/2025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1296689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96995" y="6459786"/>
            <a:ext cx="2471627" cy="365125"/>
          </a:xfrm>
          <a:prstGeom prst="rect">
            <a:avLst/>
          </a:prstGeom>
        </p:spPr>
        <p:txBody>
          <a:bodyPr/>
          <a:lstStyle/>
          <a:p>
            <a:fld id="{3D896AB7-37DC-4437-8851-F779780171A0}" type="datetime1">
              <a:rPr lang="en-US" smtClean="0"/>
              <a:t>6/2/2025</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423895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96995" y="6459786"/>
            <a:ext cx="2471627" cy="365125"/>
          </a:xfrm>
          <a:prstGeom prst="rect">
            <a:avLst/>
          </a:prstGeom>
        </p:spPr>
        <p:txBody>
          <a:bodyPr/>
          <a:lstStyle/>
          <a:p>
            <a:fld id="{B5458A7F-8E31-4291-B5CC-E09B03BDAC9F}" type="datetime1">
              <a:rPr lang="en-US" smtClean="0"/>
              <a:t>6/2/2025</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10297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1"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6995" y="6459786"/>
            <a:ext cx="2471627" cy="365125"/>
          </a:xfrm>
          <a:prstGeom prst="rect">
            <a:avLst/>
          </a:prstGeom>
        </p:spPr>
        <p:txBody>
          <a:bodyPr/>
          <a:lstStyle/>
          <a:p>
            <a:fld id="{CB739D7F-9C03-4D36-AAD6-391B680F3EA9}" type="datetime1">
              <a:rPr lang="en-US" smtClean="0"/>
              <a:t>6/2/2025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Add a footer</a:t>
            </a:r>
          </a:p>
        </p:txBody>
      </p:sp>
      <p:sp>
        <p:nvSpPr>
          <p:cNvPr id="9" name="Slide Number Placeholder 8"/>
          <p:cNvSpPr>
            <a:spLocks noGrp="1"/>
          </p:cNvSpPr>
          <p:nvPr>
            <p:ph type="sldNum" sz="quarter" idx="12"/>
          </p:nvPr>
        </p:nvSpPr>
        <p:spPr>
          <a:xfrm>
            <a:off x="10437812" y="6459786"/>
            <a:ext cx="1311683" cy="365125"/>
          </a:xfrm>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2241075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p>
        </p:txBody>
      </p:sp>
      <p:sp>
        <p:nvSpPr>
          <p:cNvPr id="3" name="Content Placeholder 2"/>
          <p:cNvSpPr>
            <a:spLocks noGrp="1"/>
          </p:cNvSpPr>
          <p:nvPr>
            <p:ph idx="1"/>
          </p:nvPr>
        </p:nvSpPr>
        <p:spPr>
          <a:xfrm>
            <a:off x="4799350"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a:prstGeom prst="rect">
            <a:avLst/>
          </a:prstGeom>
        </p:spPr>
        <p:txBody>
          <a:bodyPr/>
          <a:lstStyle>
            <a:lvl1pPr algn="l">
              <a:defRPr/>
            </a:lvl1pPr>
          </a:lstStyle>
          <a:p>
            <a:fld id="{8CDEA05E-11E2-46D6-BC53-5AE969B77834}" type="datetime1">
              <a:rPr lang="en-US" smtClean="0"/>
              <a:t>6/2/2025</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r>
              <a:rPr lang="en-US"/>
              <a:t>Add a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4C99D79-8A4B-4031-B1E0-AF26F8EDF2BC}" type="slidenum">
              <a:rPr lang="en-GB" smtClean="0"/>
              <a:t>‹#›</a:t>
            </a:fld>
            <a:endParaRPr lang="en-GB"/>
          </a:p>
        </p:txBody>
      </p:sp>
    </p:spTree>
    <p:extLst>
      <p:ext uri="{BB962C8B-B14F-4D97-AF65-F5344CB8AC3E}">
        <p14:creationId xmlns:p14="http://schemas.microsoft.com/office/powerpoint/2010/main" val="211795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88810" cy="4915076"/>
          </a:xfrm>
          <a:pattFill prst="pct60">
            <a:fgClr>
              <a:srgbClr val="D8D8D8"/>
            </a:fgClr>
            <a:bgClr>
              <a:srgbClr val="3D71C1"/>
            </a:bgClr>
          </a:patt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1096995" y="6459786"/>
            <a:ext cx="2471627" cy="365125"/>
          </a:xfrm>
          <a:prstGeom prst="rect">
            <a:avLst/>
          </a:prstGeom>
        </p:spPr>
        <p:txBody>
          <a:bodyPr/>
          <a:lstStyle/>
          <a:p>
            <a:fld id="{E3BB8D75-EDC7-418A-AB6D-9801CC58E405}" type="datetime1">
              <a:rPr lang="en-US" smtClean="0"/>
              <a:t>6/2/2025</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34C99D79-8A4B-4031-B1E0-AF26F8EDF2BC}" type="slidenum">
              <a:rPr lang="en-GB" smtClean="0"/>
              <a:t>‹#›</a:t>
            </a:fld>
            <a:endParaRPr lang="en-GB"/>
          </a:p>
        </p:txBody>
      </p:sp>
    </p:spTree>
    <p:extLst>
      <p:ext uri="{BB962C8B-B14F-4D97-AF65-F5344CB8AC3E}">
        <p14:creationId xmlns:p14="http://schemas.microsoft.com/office/powerpoint/2010/main" val="130073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5"/>
            <a:ext cx="10055781" cy="47539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34C99D79-8A4B-4031-B1E0-AF26F8EDF2BC}" type="slidenum">
              <a:rPr lang="en-GB" smtClean="0"/>
              <a:pPr/>
              <a:t>‹#›</a:t>
            </a:fld>
            <a:endParaRPr lang="en-GB"/>
          </a:p>
        </p:txBody>
      </p:sp>
      <p:cxnSp>
        <p:nvCxnSpPr>
          <p:cNvPr id="10" name="Straight Connector 9"/>
          <p:cNvCxnSpPr/>
          <p:nvPr/>
        </p:nvCxnSpPr>
        <p:spPr>
          <a:xfrm>
            <a:off x="1193221" y="816188"/>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05267" y="6478801"/>
            <a:ext cx="1566652" cy="293748"/>
          </a:xfrm>
          <a:prstGeom prst="rect">
            <a:avLst/>
          </a:prstGeom>
        </p:spPr>
      </p:pic>
    </p:spTree>
    <p:extLst>
      <p:ext uri="{BB962C8B-B14F-4D97-AF65-F5344CB8AC3E}">
        <p14:creationId xmlns:p14="http://schemas.microsoft.com/office/powerpoint/2010/main" val="5472320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6400800"/>
            <a:ext cx="12188825" cy="457200"/>
          </a:xfrm>
          <a:prstGeom prst="rect">
            <a:avLst/>
          </a:prstGeom>
          <a:solidFill>
            <a:srgbClr val="3D71C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7"/>
            <a:ext cx="10055781" cy="47539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5225" y="6459788"/>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Add a footer</a:t>
            </a:r>
          </a:p>
        </p:txBody>
      </p:sp>
      <p:sp>
        <p:nvSpPr>
          <p:cNvPr id="6" name="Slide Number Placeholder 5"/>
          <p:cNvSpPr>
            <a:spLocks noGrp="1"/>
          </p:cNvSpPr>
          <p:nvPr>
            <p:ph type="sldNum" sz="quarter" idx="4"/>
          </p:nvPr>
        </p:nvSpPr>
        <p:spPr>
          <a:xfrm>
            <a:off x="9897881" y="6459788"/>
            <a:ext cx="1311683" cy="365125"/>
          </a:xfrm>
          <a:prstGeom prst="rect">
            <a:avLst/>
          </a:prstGeom>
        </p:spPr>
        <p:txBody>
          <a:bodyPr vert="horz" lIns="91440" tIns="45720" rIns="91440" bIns="45720" rtlCol="0" anchor="ctr"/>
          <a:lstStyle>
            <a:lvl1pPr algn="r">
              <a:defRPr sz="1050">
                <a:solidFill>
                  <a:srgbClr val="FFFFFF"/>
                </a:solidFill>
              </a:defRPr>
            </a:lvl1pPr>
          </a:lstStyle>
          <a:p>
            <a:fld id="{34C99D79-8A4B-4031-B1E0-AF26F8EDF2BC}" type="slidenum">
              <a:rPr lang="en-GB" smtClean="0"/>
              <a:pPr/>
              <a:t>‹#›</a:t>
            </a:fld>
            <a:endParaRPr lang="en-GB"/>
          </a:p>
        </p:txBody>
      </p:sp>
      <p:cxnSp>
        <p:nvCxnSpPr>
          <p:cNvPr id="10" name="Straight Connector 9"/>
          <p:cNvCxnSpPr/>
          <p:nvPr/>
        </p:nvCxnSpPr>
        <p:spPr>
          <a:xfrm>
            <a:off x="1193221" y="816188"/>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5267" y="6478801"/>
            <a:ext cx="1566652" cy="293748"/>
          </a:xfrm>
          <a:prstGeom prst="rect">
            <a:avLst/>
          </a:prstGeom>
        </p:spPr>
      </p:pic>
    </p:spTree>
    <p:extLst>
      <p:ext uri="{BB962C8B-B14F-4D97-AF65-F5344CB8AC3E}">
        <p14:creationId xmlns:p14="http://schemas.microsoft.com/office/powerpoint/2010/main" val="87238738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3852" rtl="0" eaLnBrk="1" latinLnBrk="0" hangingPunct="1">
        <a:lnSpc>
          <a:spcPct val="85000"/>
        </a:lnSpc>
        <a:spcBef>
          <a:spcPct val="0"/>
        </a:spcBef>
        <a:buNone/>
        <a:defRPr sz="3599" kern="1200" spc="-50" baseline="0">
          <a:solidFill>
            <a:schemeClr val="tx1">
              <a:lumMod val="75000"/>
              <a:lumOff val="25000"/>
            </a:schemeClr>
          </a:solidFill>
          <a:latin typeface="+mj-lt"/>
          <a:ea typeface="+mj-ea"/>
          <a:cs typeface="+mj-cs"/>
        </a:defRPr>
      </a:lvl1pPr>
    </p:titleStyle>
    <p:bodyStyle>
      <a:lvl1pPr marL="91386" indent="-91386" algn="l" defTabSz="913852"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8" kern="1200">
          <a:solidFill>
            <a:schemeClr val="tx1">
              <a:lumMod val="75000"/>
              <a:lumOff val="25000"/>
            </a:schemeClr>
          </a:solidFill>
          <a:latin typeface="+mn-lt"/>
          <a:ea typeface="+mn-ea"/>
          <a:cs typeface="+mn-cs"/>
        </a:defRPr>
      </a:lvl1pPr>
      <a:lvl2pPr marL="383818" indent="-182770" algn="l" defTabSz="913852" rtl="0" eaLnBrk="1" latinLnBrk="0" hangingPunct="1">
        <a:lnSpc>
          <a:spcPct val="90000"/>
        </a:lnSpc>
        <a:spcBef>
          <a:spcPts val="200"/>
        </a:spcBef>
        <a:spcAft>
          <a:spcPts val="400"/>
        </a:spcAft>
        <a:buClr>
          <a:schemeClr val="accent1"/>
        </a:buClr>
        <a:buFont typeface="Calibri" pitchFamily="34" charset="0"/>
        <a:buChar char="◦"/>
        <a:defRPr sz="1798" kern="1200">
          <a:solidFill>
            <a:schemeClr val="tx1">
              <a:lumMod val="75000"/>
              <a:lumOff val="25000"/>
            </a:schemeClr>
          </a:solidFill>
          <a:latin typeface="+mn-lt"/>
          <a:ea typeface="+mn-ea"/>
          <a:cs typeface="+mn-cs"/>
        </a:defRPr>
      </a:lvl2pPr>
      <a:lvl3pPr marL="566588" indent="-182770" algn="l" defTabSz="91385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358" indent="-182770" algn="l" defTabSz="91385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128" indent="-182770" algn="l" defTabSz="91385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340" indent="-228462" algn="l" defTabSz="91385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220" indent="-228462" algn="l" defTabSz="91385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100" indent="-228462" algn="l" defTabSz="91385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8980" indent="-228462" algn="l" defTabSz="913852"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9.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1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microsoft.com/office/2014/relationships/chartEx" Target="../charts/chartEx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image" Target="../media/image36.png"/><Relationship Id="rId5" Type="http://schemas.openxmlformats.org/officeDocument/2006/relationships/chart" Target="../charts/chart7.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40.sv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kent@tiberhudson.com"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kent@tiberhudso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996B8-7E71-3E71-4A27-6C164A4D0E30}"/>
              </a:ext>
            </a:extLst>
          </p:cNvPr>
          <p:cNvSpPr>
            <a:spLocks noGrp="1"/>
          </p:cNvSpPr>
          <p:nvPr>
            <p:ph type="title"/>
          </p:nvPr>
        </p:nvSpPr>
        <p:spPr/>
        <p:txBody>
          <a:bodyPr/>
          <a:lstStyle/>
          <a:p>
            <a:pPr algn="ctr"/>
            <a:r>
              <a:rPr lang="en-US" dirty="0"/>
              <a:t>Panelists</a:t>
            </a:r>
          </a:p>
        </p:txBody>
      </p:sp>
      <p:sp>
        <p:nvSpPr>
          <p:cNvPr id="3" name="Slide Number Placeholder 2">
            <a:extLst>
              <a:ext uri="{FF2B5EF4-FFF2-40B4-BE49-F238E27FC236}">
                <a16:creationId xmlns:a16="http://schemas.microsoft.com/office/drawing/2014/main" id="{476ACB44-C2CE-E877-0F1E-A1C5A70BA313}"/>
              </a:ext>
            </a:extLst>
          </p:cNvPr>
          <p:cNvSpPr>
            <a:spLocks noGrp="1"/>
          </p:cNvSpPr>
          <p:nvPr>
            <p:ph type="sldNum" sz="quarter" idx="12"/>
          </p:nvPr>
        </p:nvSpPr>
        <p:spPr/>
        <p:txBody>
          <a:bodyPr/>
          <a:lstStyle/>
          <a:p>
            <a:fld id="{34C99D79-8A4B-4031-B1E0-AF26F8EDF2BC}" type="slidenum">
              <a:rPr lang="en-GB" smtClean="0"/>
              <a:t>1</a:t>
            </a:fld>
            <a:endParaRPr lang="en-GB"/>
          </a:p>
        </p:txBody>
      </p:sp>
      <p:sp>
        <p:nvSpPr>
          <p:cNvPr id="4" name="TextBox 3">
            <a:extLst>
              <a:ext uri="{FF2B5EF4-FFF2-40B4-BE49-F238E27FC236}">
                <a16:creationId xmlns:a16="http://schemas.microsoft.com/office/drawing/2014/main" id="{F55E3C7E-7E0D-BCD0-2FF8-F57034D11250}"/>
              </a:ext>
            </a:extLst>
          </p:cNvPr>
          <p:cNvSpPr txBox="1"/>
          <p:nvPr/>
        </p:nvSpPr>
        <p:spPr>
          <a:xfrm>
            <a:off x="8581060" y="4560837"/>
            <a:ext cx="2526473" cy="707886"/>
          </a:xfrm>
          <a:prstGeom prst="rect">
            <a:avLst/>
          </a:prstGeom>
          <a:noFill/>
        </p:spPr>
        <p:txBody>
          <a:bodyPr wrap="square" rtlCol="0">
            <a:spAutoFit/>
          </a:bodyPr>
          <a:lstStyle/>
          <a:p>
            <a:r>
              <a:rPr lang="en-US" sz="1400" b="1" dirty="0"/>
              <a:t>Alex Zeltser</a:t>
            </a:r>
          </a:p>
          <a:p>
            <a:r>
              <a:rPr lang="en-US" sz="1400" i="1" dirty="0"/>
              <a:t>Tiber Hudson</a:t>
            </a:r>
          </a:p>
          <a:p>
            <a:r>
              <a:rPr lang="en-US" sz="1200" dirty="0"/>
              <a:t>alex@tiberhudson.com</a:t>
            </a:r>
          </a:p>
        </p:txBody>
      </p:sp>
      <p:sp>
        <p:nvSpPr>
          <p:cNvPr id="5" name="TextBox 4">
            <a:extLst>
              <a:ext uri="{FF2B5EF4-FFF2-40B4-BE49-F238E27FC236}">
                <a16:creationId xmlns:a16="http://schemas.microsoft.com/office/drawing/2014/main" id="{8F516F58-720F-B487-D401-BB81D2F8D31B}"/>
              </a:ext>
            </a:extLst>
          </p:cNvPr>
          <p:cNvSpPr txBox="1"/>
          <p:nvPr/>
        </p:nvSpPr>
        <p:spPr>
          <a:xfrm>
            <a:off x="4981522" y="4560837"/>
            <a:ext cx="2526473" cy="707886"/>
          </a:xfrm>
          <a:prstGeom prst="rect">
            <a:avLst/>
          </a:prstGeom>
          <a:noFill/>
        </p:spPr>
        <p:txBody>
          <a:bodyPr wrap="square" rtlCol="0">
            <a:spAutoFit/>
          </a:bodyPr>
          <a:lstStyle/>
          <a:p>
            <a:r>
              <a:rPr lang="en-US" sz="1400" b="1" dirty="0"/>
              <a:t>Tracey Easton</a:t>
            </a:r>
          </a:p>
          <a:p>
            <a:r>
              <a:rPr lang="en-US" sz="1400" i="1" dirty="0"/>
              <a:t>Moore &amp; Van Allen</a:t>
            </a:r>
          </a:p>
          <a:p>
            <a:r>
              <a:rPr lang="en-US" sz="1200" dirty="0"/>
              <a:t>traceyeaston@mvalaw.com</a:t>
            </a:r>
          </a:p>
        </p:txBody>
      </p:sp>
      <p:sp>
        <p:nvSpPr>
          <p:cNvPr id="6" name="TextBox 5">
            <a:extLst>
              <a:ext uri="{FF2B5EF4-FFF2-40B4-BE49-F238E27FC236}">
                <a16:creationId xmlns:a16="http://schemas.microsoft.com/office/drawing/2014/main" id="{D186E942-1E22-76E7-57D5-488C775D0616}"/>
              </a:ext>
            </a:extLst>
          </p:cNvPr>
          <p:cNvSpPr txBox="1"/>
          <p:nvPr/>
        </p:nvSpPr>
        <p:spPr>
          <a:xfrm>
            <a:off x="1381984" y="4561754"/>
            <a:ext cx="2526473" cy="707886"/>
          </a:xfrm>
          <a:prstGeom prst="rect">
            <a:avLst/>
          </a:prstGeom>
          <a:noFill/>
        </p:spPr>
        <p:txBody>
          <a:bodyPr wrap="square" rtlCol="0">
            <a:spAutoFit/>
          </a:bodyPr>
          <a:lstStyle/>
          <a:p>
            <a:r>
              <a:rPr lang="en-US" sz="1400" b="1" dirty="0"/>
              <a:t>Sean Burke</a:t>
            </a:r>
          </a:p>
          <a:p>
            <a:r>
              <a:rPr lang="en-US" sz="1400" i="1" dirty="0"/>
              <a:t>PGIM Real Estate</a:t>
            </a:r>
          </a:p>
          <a:p>
            <a:r>
              <a:rPr lang="en-US" sz="1200" dirty="0"/>
              <a:t>sean.j.burke@pgim.com</a:t>
            </a:r>
          </a:p>
        </p:txBody>
      </p:sp>
      <p:pic>
        <p:nvPicPr>
          <p:cNvPr id="7" name="Picture Placeholder 7">
            <a:extLst>
              <a:ext uri="{FF2B5EF4-FFF2-40B4-BE49-F238E27FC236}">
                <a16:creationId xmlns:a16="http://schemas.microsoft.com/office/drawing/2014/main" id="{215DB104-A286-74EC-7FA3-0FC56200CA39}"/>
              </a:ext>
            </a:extLst>
          </p:cNvPr>
          <p:cNvPicPr>
            <a:picLocks noChangeAspect="1"/>
          </p:cNvPicPr>
          <p:nvPr/>
        </p:nvPicPr>
        <p:blipFill>
          <a:blip r:embed="rId2">
            <a:extLst>
              <a:ext uri="{28A0092B-C50C-407E-A947-70E740481C1C}">
                <a14:useLocalDpi xmlns:a14="http://schemas.microsoft.com/office/drawing/2010/main" val="0"/>
              </a:ext>
            </a:extLst>
          </a:blip>
          <a:srcRect l="7628" r="7628"/>
          <a:stretch>
            <a:fillRect/>
          </a:stretch>
        </p:blipFill>
        <p:spPr>
          <a:xfrm>
            <a:off x="1377871" y="1444087"/>
            <a:ext cx="2225780" cy="2940385"/>
          </a:xfrm>
          <a:prstGeom prst="rect">
            <a:avLst/>
          </a:prstGeom>
        </p:spPr>
      </p:pic>
      <p:pic>
        <p:nvPicPr>
          <p:cNvPr id="8" name="Picture Placeholder 14">
            <a:extLst>
              <a:ext uri="{FF2B5EF4-FFF2-40B4-BE49-F238E27FC236}">
                <a16:creationId xmlns:a16="http://schemas.microsoft.com/office/drawing/2014/main" id="{EF2B42A0-4DE7-CE09-5D30-44205F2086EF}"/>
              </a:ext>
            </a:extLst>
          </p:cNvPr>
          <p:cNvPicPr>
            <a:picLocks noChangeAspect="1"/>
          </p:cNvPicPr>
          <p:nvPr/>
        </p:nvPicPr>
        <p:blipFill>
          <a:blip r:embed="rId3">
            <a:extLst>
              <a:ext uri="{28A0092B-C50C-407E-A947-70E740481C1C}">
                <a14:useLocalDpi xmlns:a14="http://schemas.microsoft.com/office/drawing/2010/main" val="0"/>
              </a:ext>
            </a:extLst>
          </a:blip>
          <a:srcRect l="7337" r="7337"/>
          <a:stretch>
            <a:fillRect/>
          </a:stretch>
        </p:blipFill>
        <p:spPr>
          <a:xfrm>
            <a:off x="4981522" y="1444087"/>
            <a:ext cx="2225780" cy="2940385"/>
          </a:xfrm>
          <a:prstGeom prst="rect">
            <a:avLst/>
          </a:prstGeom>
        </p:spPr>
      </p:pic>
      <p:pic>
        <p:nvPicPr>
          <p:cNvPr id="10" name="Picture Placeholder 24">
            <a:extLst>
              <a:ext uri="{FF2B5EF4-FFF2-40B4-BE49-F238E27FC236}">
                <a16:creationId xmlns:a16="http://schemas.microsoft.com/office/drawing/2014/main" id="{39EFFF2E-62DE-D3B5-01EF-2F82F0BF914C}"/>
              </a:ext>
            </a:extLst>
          </p:cNvPr>
          <p:cNvPicPr>
            <a:picLocks noChangeAspect="1"/>
          </p:cNvPicPr>
          <p:nvPr/>
        </p:nvPicPr>
        <p:blipFill>
          <a:blip r:embed="rId4">
            <a:extLst>
              <a:ext uri="{28A0092B-C50C-407E-A947-70E740481C1C}">
                <a14:useLocalDpi xmlns:a14="http://schemas.microsoft.com/office/drawing/2010/main" val="0"/>
              </a:ext>
            </a:extLst>
          </a:blip>
          <a:srcRect l="19257" r="19257"/>
          <a:stretch>
            <a:fillRect/>
          </a:stretch>
        </p:blipFill>
        <p:spPr>
          <a:xfrm>
            <a:off x="8585173" y="1444086"/>
            <a:ext cx="2225780" cy="2940385"/>
          </a:xfrm>
          <a:prstGeom prst="rect">
            <a:avLst/>
          </a:prstGeom>
        </p:spPr>
      </p:pic>
    </p:spTree>
    <p:extLst>
      <p:ext uri="{BB962C8B-B14F-4D97-AF65-F5344CB8AC3E}">
        <p14:creationId xmlns:p14="http://schemas.microsoft.com/office/powerpoint/2010/main" val="306783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ChangeArrowheads="1"/>
          </p:cNvSpPr>
          <p:nvPr/>
        </p:nvSpPr>
        <p:spPr bwMode="auto">
          <a:xfrm>
            <a:off x="1057578" y="1524000"/>
            <a:ext cx="101346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fontAlgn="base">
              <a:spcBef>
                <a:spcPct val="20000"/>
              </a:spcBef>
              <a:spcAft>
                <a:spcPct val="0"/>
              </a:spcAft>
              <a:buClr>
                <a:srgbClr val="000000"/>
              </a:buClr>
              <a:buSzPct val="75000"/>
            </a:pPr>
            <a:r>
              <a:rPr lang="en-US" dirty="0">
                <a:solidFill>
                  <a:srgbClr val="000000"/>
                </a:solidFill>
              </a:rPr>
              <a:t>Taxable construction and/or perm loans still available in the current market at competitive rates including:</a:t>
            </a:r>
          </a:p>
          <a:p>
            <a:pPr marL="342900" indent="-342900" defTabSz="914400" fontAlgn="base">
              <a:spcBef>
                <a:spcPct val="20000"/>
              </a:spcBef>
              <a:spcAft>
                <a:spcPct val="0"/>
              </a:spcAft>
              <a:buClr>
                <a:srgbClr val="000000"/>
              </a:buClr>
              <a:buSzPct val="75000"/>
              <a:buFont typeface="Arial" panose="020B0604020202020204" pitchFamily="34" charset="0"/>
              <a:buChar char="•"/>
            </a:pPr>
            <a:endParaRPr lang="en-US" dirty="0">
              <a:solidFill>
                <a:srgbClr val="000000"/>
              </a:solidFill>
            </a:endParaRP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FHA/GNMA (221(d)(4) / 223(f))</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Rural development (538 / 515)</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Fannie loans (mod/light in-place rehab)</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Other (taxable) state and/or local loan programs</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Soft funds (including CDBG, FEMA, etc.)</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DOT/TIFIA (transit-oriented developments)</a:t>
            </a:r>
          </a:p>
          <a:p>
            <a:pPr marL="952393" lvl="1" indent="-342900" defTabSz="914400" fontAlgn="base">
              <a:spcBef>
                <a:spcPct val="20000"/>
              </a:spcBef>
              <a:spcAft>
                <a:spcPct val="0"/>
              </a:spcAft>
              <a:buClr>
                <a:srgbClr val="000000"/>
              </a:buClr>
              <a:buSzPct val="75000"/>
              <a:buFont typeface="Arial" panose="020B0604020202020204" pitchFamily="34" charset="0"/>
              <a:buChar char="•"/>
            </a:pPr>
            <a:endParaRPr lang="en-US" sz="2800" dirty="0">
              <a:solidFill>
                <a:srgbClr val="000000"/>
              </a:solidFill>
              <a:latin typeface="Arial" charset="0"/>
            </a:endParaRPr>
          </a:p>
          <a:p>
            <a:pPr marL="342900" indent="-342900" defTabSz="914400" fontAlgn="base">
              <a:spcBef>
                <a:spcPct val="20000"/>
              </a:spcBef>
              <a:spcAft>
                <a:spcPct val="0"/>
              </a:spcAft>
              <a:buClr>
                <a:srgbClr val="000000"/>
              </a:buClr>
              <a:buSzPct val="75000"/>
              <a:buFont typeface="Arial" panose="020B0604020202020204" pitchFamily="34" charset="0"/>
              <a:buChar char="•"/>
            </a:pPr>
            <a:endParaRPr lang="en-US" sz="2800" dirty="0">
              <a:solidFill>
                <a:srgbClr val="000000"/>
              </a:solidFill>
              <a:latin typeface="Arial" charset="0"/>
            </a:endParaRPr>
          </a:p>
        </p:txBody>
      </p:sp>
      <p:sp>
        <p:nvSpPr>
          <p:cNvPr id="5" name="Slide Number Placeholder 6">
            <a:extLst>
              <a:ext uri="{FF2B5EF4-FFF2-40B4-BE49-F238E27FC236}">
                <a16:creationId xmlns:a16="http://schemas.microsoft.com/office/drawing/2014/main" id="{183A334D-3AF9-4124-9938-FC419EA965A6}"/>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10</a:t>
            </a:fld>
            <a:endParaRPr lang="en-US"/>
          </a:p>
        </p:txBody>
      </p:sp>
      <p:sp>
        <p:nvSpPr>
          <p:cNvPr id="8" name="Title 94">
            <a:extLst>
              <a:ext uri="{FF2B5EF4-FFF2-40B4-BE49-F238E27FC236}">
                <a16:creationId xmlns:a16="http://schemas.microsoft.com/office/drawing/2014/main" id="{E9422763-D28C-4974-BA03-7C15535FE62A}"/>
              </a:ext>
            </a:extLst>
          </p:cNvPr>
          <p:cNvSpPr txBox="1">
            <a:spLocks/>
          </p:cNvSpPr>
          <p:nvPr/>
        </p:nvSpPr>
        <p:spPr>
          <a:xfrm>
            <a:off x="1098297" y="287424"/>
            <a:ext cx="10053162" cy="499249"/>
          </a:xfrm>
          <a:prstGeom prst="rect">
            <a:avLst/>
          </a:prstGeom>
        </p:spPr>
        <p:txBody>
          <a:bodyPr vert="horz" lIns="91416" tIns="45708" rIns="91416" bIns="45708" rtlCol="0" anchor="ctr">
            <a:normAutofit fontScale="82500" lnSpcReduction="10000"/>
          </a:bodyPr>
          <a:lstStyle>
            <a:lvl1pPr algn="ctr" defTabSz="914126">
              <a:lnSpc>
                <a:spcPct val="85000"/>
              </a:lnSpc>
              <a:spcBef>
                <a:spcPct val="0"/>
              </a:spcBef>
              <a:buNone/>
              <a:defRPr sz="3600" spc="-50" baseline="0">
                <a:solidFill>
                  <a:schemeClr val="tx1">
                    <a:lumMod val="75000"/>
                    <a:lumOff val="25000"/>
                  </a:schemeClr>
                </a:solidFill>
                <a:latin typeface="+mj-lt"/>
                <a:ea typeface="+mj-ea"/>
                <a:cs typeface="+mj-cs"/>
              </a:defRPr>
            </a:lvl1pPr>
          </a:lstStyle>
          <a:p>
            <a:pPr defTabSz="913852"/>
            <a:r>
              <a:rPr lang="en-US" sz="3599">
                <a:solidFill>
                  <a:prstClr val="black">
                    <a:lumMod val="75000"/>
                    <a:lumOff val="25000"/>
                  </a:prstClr>
                </a:solidFill>
              </a:rPr>
              <a:t>Short Term Cash-Backed Bonds with Taxable Perm Loan</a:t>
            </a:r>
          </a:p>
        </p:txBody>
      </p:sp>
      <p:sp>
        <p:nvSpPr>
          <p:cNvPr id="3" name="TextBox 2">
            <a:extLst>
              <a:ext uri="{FF2B5EF4-FFF2-40B4-BE49-F238E27FC236}">
                <a16:creationId xmlns:a16="http://schemas.microsoft.com/office/drawing/2014/main" id="{417F811F-E02E-A8F6-BE74-D08B828E9D33}"/>
              </a:ext>
            </a:extLst>
          </p:cNvPr>
          <p:cNvSpPr txBox="1"/>
          <p:nvPr/>
        </p:nvSpPr>
        <p:spPr>
          <a:xfrm>
            <a:off x="9974757" y="6079865"/>
            <a:ext cx="2214068" cy="261610"/>
          </a:xfrm>
          <a:prstGeom prst="rect">
            <a:avLst/>
          </a:prstGeom>
          <a:noFill/>
        </p:spPr>
        <p:txBody>
          <a:bodyPr wrap="none" rtlCol="0">
            <a:spAutoFit/>
          </a:bodyPr>
          <a:lstStyle/>
          <a:p>
            <a:r>
              <a:rPr lang="en-US" sz="1100" i="1" dirty="0">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2" name="Footer Placeholder 90">
            <a:extLst>
              <a:ext uri="{FF2B5EF4-FFF2-40B4-BE49-F238E27FC236}">
                <a16:creationId xmlns:a16="http://schemas.microsoft.com/office/drawing/2014/main" id="{8CFABB88-BF5F-5FF0-A66D-1FAEC3BD2FDA}"/>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8262881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3" name="Rectangle 3"/>
          <p:cNvSpPr>
            <a:spLocks noChangeArrowheads="1"/>
          </p:cNvSpPr>
          <p:nvPr/>
        </p:nvSpPr>
        <p:spPr bwMode="auto">
          <a:xfrm>
            <a:off x="271139" y="995409"/>
            <a:ext cx="1170747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8580" defTabSz="914400" fontAlgn="base">
              <a:spcBef>
                <a:spcPct val="20000"/>
              </a:spcBef>
              <a:spcAft>
                <a:spcPct val="0"/>
              </a:spcAft>
              <a:buClr>
                <a:srgbClr val="000000"/>
              </a:buClr>
              <a:buSzPct val="75000"/>
            </a:pPr>
            <a:r>
              <a:rPr lang="en-US" sz="2700" b="1" dirty="0">
                <a:solidFill>
                  <a:srgbClr val="000000"/>
                </a:solidFill>
                <a:latin typeface="Arial" charset="0"/>
              </a:rPr>
              <a:t>Favorable underwriting terms for FHA loans (223(f)/221(d)(4)) include:</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35/40-year full term / amortization</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No resizing at conversion</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Non-recourse &amp; integrated construction and perm</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Taxable mortgage loan is funded as needed for sub rehab / new construction deals</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FHA debt qualifies for 10-year hold exemption (for acquisition credits)</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Competitive rates still available</a:t>
            </a:r>
          </a:p>
          <a:p>
            <a:pPr marL="952393" lvl="1" indent="-342900" fontAlgn="base">
              <a:spcBef>
                <a:spcPts val="200"/>
              </a:spcBef>
              <a:spcAft>
                <a:spcPts val="600"/>
              </a:spcAft>
              <a:buClr>
                <a:srgbClr val="00007D"/>
              </a:buClr>
              <a:buSzPct val="75000"/>
              <a:buFont typeface="Arial" panose="020B0604020202020204" pitchFamily="34" charset="0"/>
              <a:buChar char="•"/>
              <a:defRPr/>
            </a:pPr>
            <a:r>
              <a:rPr lang="en-US" dirty="0">
                <a:solidFill>
                  <a:srgbClr val="000000"/>
                </a:solidFill>
              </a:rPr>
              <a:t>Davis Bacon wages triggered for sub rehab / new construction deals</a:t>
            </a:r>
          </a:p>
          <a:p>
            <a:pPr marL="952393" lvl="1" indent="-342900" defTabSz="914400" fontAlgn="base">
              <a:spcBef>
                <a:spcPct val="20000"/>
              </a:spcBef>
              <a:spcAft>
                <a:spcPct val="0"/>
              </a:spcAft>
              <a:buClr>
                <a:srgbClr val="000000"/>
              </a:buClr>
              <a:buSzPct val="75000"/>
              <a:buFont typeface="Arial" panose="020B0604020202020204" pitchFamily="34" charset="0"/>
              <a:buChar char="•"/>
            </a:pPr>
            <a:endParaRPr lang="en-US" sz="2800" dirty="0">
              <a:solidFill>
                <a:srgbClr val="000000"/>
              </a:solidFill>
              <a:latin typeface="Arial" charset="0"/>
            </a:endParaRPr>
          </a:p>
        </p:txBody>
      </p:sp>
      <p:sp>
        <p:nvSpPr>
          <p:cNvPr id="8" name="Title 94">
            <a:extLst>
              <a:ext uri="{FF2B5EF4-FFF2-40B4-BE49-F238E27FC236}">
                <a16:creationId xmlns:a16="http://schemas.microsoft.com/office/drawing/2014/main" id="{D612341D-432A-4AF5-ADD5-8BD4658FA4EE}"/>
              </a:ext>
            </a:extLst>
          </p:cNvPr>
          <p:cNvSpPr txBox="1">
            <a:spLocks/>
          </p:cNvSpPr>
          <p:nvPr/>
        </p:nvSpPr>
        <p:spPr>
          <a:xfrm>
            <a:off x="1098297" y="287424"/>
            <a:ext cx="10053162" cy="499249"/>
          </a:xfrm>
          <a:prstGeom prst="rect">
            <a:avLst/>
          </a:prstGeom>
        </p:spPr>
        <p:txBody>
          <a:bodyPr vert="horz" lIns="91416" tIns="45708" rIns="91416" bIns="45708" rtlCol="0" anchor="ctr">
            <a:normAutofit fontScale="75000" lnSpcReduction="20000"/>
          </a:bodyPr>
          <a:lstStyle>
            <a:lvl1pPr algn="ctr" defTabSz="914126">
              <a:lnSpc>
                <a:spcPct val="85000"/>
              </a:lnSpc>
              <a:spcBef>
                <a:spcPct val="0"/>
              </a:spcBef>
              <a:buNone/>
              <a:defRPr sz="3600" spc="-50" baseline="0">
                <a:solidFill>
                  <a:schemeClr val="tx1">
                    <a:lumMod val="75000"/>
                    <a:lumOff val="25000"/>
                  </a:schemeClr>
                </a:solidFill>
                <a:latin typeface="+mj-lt"/>
                <a:ea typeface="+mj-ea"/>
                <a:cs typeface="+mj-cs"/>
              </a:defRPr>
            </a:lvl1pPr>
          </a:lstStyle>
          <a:p>
            <a:pPr defTabSz="913852"/>
            <a:r>
              <a:rPr lang="en-US" sz="3599">
                <a:solidFill>
                  <a:prstClr val="black">
                    <a:lumMod val="75000"/>
                    <a:lumOff val="25000"/>
                  </a:prstClr>
                </a:solidFill>
              </a:rPr>
              <a:t>Short Term Cash-Backed Bonds with FHA Credit Enhancement</a:t>
            </a:r>
          </a:p>
        </p:txBody>
      </p:sp>
      <p:sp>
        <p:nvSpPr>
          <p:cNvPr id="9" name="Slide Number Placeholder 6">
            <a:extLst>
              <a:ext uri="{FF2B5EF4-FFF2-40B4-BE49-F238E27FC236}">
                <a16:creationId xmlns:a16="http://schemas.microsoft.com/office/drawing/2014/main" id="{4E7259AC-E19C-41DD-B419-CD1CC144BC3F}"/>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11</a:t>
            </a:fld>
            <a:endParaRPr lang="en-US"/>
          </a:p>
        </p:txBody>
      </p:sp>
      <p:sp>
        <p:nvSpPr>
          <p:cNvPr id="3" name="TextBox 2">
            <a:extLst>
              <a:ext uri="{FF2B5EF4-FFF2-40B4-BE49-F238E27FC236}">
                <a16:creationId xmlns:a16="http://schemas.microsoft.com/office/drawing/2014/main" id="{8373D61D-8FE2-0213-2E79-D395FBB1E5DB}"/>
              </a:ext>
            </a:extLst>
          </p:cNvPr>
          <p:cNvSpPr txBox="1"/>
          <p:nvPr/>
        </p:nvSpPr>
        <p:spPr>
          <a:xfrm>
            <a:off x="9974757" y="6079865"/>
            <a:ext cx="2214068" cy="261610"/>
          </a:xfrm>
          <a:prstGeom prst="rect">
            <a:avLst/>
          </a:prstGeom>
          <a:noFill/>
        </p:spPr>
        <p:txBody>
          <a:bodyPr wrap="none" rtlCol="0">
            <a:spAutoFit/>
          </a:bodyPr>
          <a:lstStyle/>
          <a:p>
            <a:r>
              <a:rPr lang="en-US" sz="1100" i="1" dirty="0">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2" name="Footer Placeholder 90">
            <a:extLst>
              <a:ext uri="{FF2B5EF4-FFF2-40B4-BE49-F238E27FC236}">
                <a16:creationId xmlns:a16="http://schemas.microsoft.com/office/drawing/2014/main" id="{739677F2-BA70-7902-8435-583A88AAA5A9}"/>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4311557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D16D-01D5-4C7E-B8A6-9273F7304FC9}"/>
              </a:ext>
            </a:extLst>
          </p:cNvPr>
          <p:cNvSpPr>
            <a:spLocks noGrp="1"/>
          </p:cNvSpPr>
          <p:nvPr>
            <p:ph type="title"/>
          </p:nvPr>
        </p:nvSpPr>
        <p:spPr/>
        <p:txBody>
          <a:bodyPr>
            <a:normAutofit fontScale="90000"/>
          </a:bodyPr>
          <a:lstStyle/>
          <a:p>
            <a:pPr algn="ctr"/>
            <a:r>
              <a:rPr lang="en-US">
                <a:latin typeface="+mn-lt"/>
                <a:cs typeface="Calibri" panose="020F0502020204030204" pitchFamily="34" charset="0"/>
              </a:rPr>
              <a:t>Bond Executions with FHA Credit Enhancement</a:t>
            </a:r>
          </a:p>
        </p:txBody>
      </p:sp>
      <p:sp>
        <p:nvSpPr>
          <p:cNvPr id="3" name="Content Placeholder 2">
            <a:extLst>
              <a:ext uri="{FF2B5EF4-FFF2-40B4-BE49-F238E27FC236}">
                <a16:creationId xmlns:a16="http://schemas.microsoft.com/office/drawing/2014/main" id="{10A80252-AE7D-4B65-B420-61B790B9AA91}"/>
              </a:ext>
            </a:extLst>
          </p:cNvPr>
          <p:cNvSpPr>
            <a:spLocks noGrp="1"/>
          </p:cNvSpPr>
          <p:nvPr>
            <p:ph idx="1"/>
          </p:nvPr>
        </p:nvSpPr>
        <p:spPr>
          <a:xfrm>
            <a:off x="983411" y="974457"/>
            <a:ext cx="10862603" cy="510724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marL="68580" indent="0" defTabSz="914400" fontAlgn="base">
              <a:lnSpc>
                <a:spcPct val="100000"/>
              </a:lnSpc>
              <a:spcAft>
                <a:spcPct val="0"/>
              </a:spcAft>
              <a:buClr>
                <a:srgbClr val="000000"/>
              </a:buClr>
              <a:buSzPct val="75000"/>
              <a:buNone/>
            </a:pPr>
            <a:r>
              <a:rPr lang="en-US" sz="2800" b="1" dirty="0">
                <a:solidFill>
                  <a:srgbClr val="000000"/>
                </a:solidFill>
                <a:latin typeface="Arial" charset="0"/>
              </a:rPr>
              <a:t>4% Low Income Housing Tax Credits: The 50% Test</a:t>
            </a:r>
            <a:endParaRPr lang="en-US" sz="800" b="1" dirty="0">
              <a:solidFill>
                <a:srgbClr val="000000"/>
              </a:solidFill>
              <a:latin typeface="Arial" charset="0"/>
            </a:endParaRPr>
          </a:p>
          <a:p>
            <a:pPr marL="952393" lvl="1" indent="-342900" defTabSz="1218987" fontAlgn="base">
              <a:lnSpc>
                <a:spcPct val="100000"/>
              </a:lnSpc>
              <a:spcAft>
                <a:spcPts val="600"/>
              </a:spcAft>
              <a:buClr>
                <a:srgbClr val="00007D"/>
              </a:buClr>
              <a:buSzPct val="75000"/>
              <a:buFont typeface="Arial" panose="020B0604020202020204" pitchFamily="34" charset="0"/>
              <a:buChar char="•"/>
              <a:defRPr/>
            </a:pPr>
            <a:r>
              <a:rPr lang="en-US" sz="2400" dirty="0">
                <a:solidFill>
                  <a:srgbClr val="000000"/>
                </a:solidFill>
              </a:rPr>
              <a:t>Project needs tax exempt bonds to qualify for 4% Low Income Housing Tax Credits</a:t>
            </a:r>
          </a:p>
          <a:p>
            <a:pPr marL="952393" lvl="1" indent="-342900" defTabSz="1218987" fontAlgn="base">
              <a:lnSpc>
                <a:spcPct val="100000"/>
              </a:lnSpc>
              <a:spcAft>
                <a:spcPts val="600"/>
              </a:spcAft>
              <a:buClr>
                <a:srgbClr val="00007D"/>
              </a:buClr>
              <a:buSzPct val="75000"/>
              <a:buFont typeface="Arial" panose="020B0604020202020204" pitchFamily="34" charset="0"/>
              <a:buChar char="•"/>
              <a:defRPr/>
            </a:pPr>
            <a:r>
              <a:rPr lang="en-US" sz="2400" dirty="0">
                <a:solidFill>
                  <a:srgbClr val="000000"/>
                </a:solidFill>
              </a:rPr>
              <a:t>At least 50% of aggregate basis (including building and land) must be financed with tax exempt bond proceeds</a:t>
            </a:r>
          </a:p>
          <a:p>
            <a:pPr marL="952393" lvl="1" indent="-342900" defTabSz="1218987" fontAlgn="base">
              <a:lnSpc>
                <a:spcPct val="100000"/>
              </a:lnSpc>
              <a:spcAft>
                <a:spcPts val="600"/>
              </a:spcAft>
              <a:buClr>
                <a:srgbClr val="00007D"/>
              </a:buClr>
              <a:buSzPct val="75000"/>
              <a:buFont typeface="Arial" panose="020B0604020202020204" pitchFamily="34" charset="0"/>
              <a:buChar char="•"/>
              <a:defRPr/>
            </a:pPr>
            <a:r>
              <a:rPr lang="en-US" sz="2400" dirty="0">
                <a:solidFill>
                  <a:srgbClr val="000000"/>
                </a:solidFill>
              </a:rPr>
              <a:t>Provides a significant (~30% or higher) additional source of funds for affordable housing transactions</a:t>
            </a:r>
          </a:p>
          <a:p>
            <a:pPr marL="952393" lvl="1" indent="-342900" defTabSz="1218987" fontAlgn="base">
              <a:lnSpc>
                <a:spcPct val="100000"/>
              </a:lnSpc>
              <a:spcAft>
                <a:spcPts val="600"/>
              </a:spcAft>
              <a:buClr>
                <a:srgbClr val="00007D"/>
              </a:buClr>
              <a:buSzPct val="75000"/>
              <a:buFont typeface="Arial" panose="020B0604020202020204" pitchFamily="34" charset="0"/>
              <a:buChar char="•"/>
              <a:defRPr/>
            </a:pPr>
            <a:r>
              <a:rPr lang="en-US" sz="2400" dirty="0">
                <a:solidFill>
                  <a:srgbClr val="000000"/>
                </a:solidFill>
              </a:rPr>
              <a:t>Can be used independently or with other “longer term” bond structures to meet 50% test</a:t>
            </a:r>
          </a:p>
          <a:p>
            <a:pPr marL="342900" indent="-274320" defTabSz="914400" fontAlgn="base">
              <a:spcBef>
                <a:spcPct val="20000"/>
              </a:spcBef>
              <a:spcAft>
                <a:spcPct val="0"/>
              </a:spcAft>
              <a:buClr>
                <a:srgbClr val="000000"/>
              </a:buClr>
              <a:buSzPct val="75000"/>
              <a:buFont typeface="Arial" panose="020B0604020202020204" pitchFamily="34" charset="0"/>
              <a:buChar char="•"/>
            </a:pPr>
            <a:endParaRPr lang="en-US" sz="2800" dirty="0">
              <a:solidFill>
                <a:srgbClr val="000000"/>
              </a:solidFill>
              <a:latin typeface="Arial" charset="0"/>
            </a:endParaRPr>
          </a:p>
        </p:txBody>
      </p:sp>
      <p:sp>
        <p:nvSpPr>
          <p:cNvPr id="6" name="Slide Number Placeholder 6">
            <a:extLst>
              <a:ext uri="{FF2B5EF4-FFF2-40B4-BE49-F238E27FC236}">
                <a16:creationId xmlns:a16="http://schemas.microsoft.com/office/drawing/2014/main" id="{BE2EE90A-1C22-26CC-C417-AB9834E6E830}"/>
              </a:ext>
            </a:extLst>
          </p:cNvPr>
          <p:cNvSpPr txBox="1">
            <a:spLocks/>
          </p:cNvSpPr>
          <p:nvPr/>
        </p:nvSpPr>
        <p:spPr>
          <a:xfrm>
            <a:off x="9896891" y="6458998"/>
            <a:ext cx="1311341" cy="365030"/>
          </a:xfrm>
          <a:prstGeom prst="rect">
            <a:avLst/>
          </a:prstGeom>
        </p:spPr>
        <p:txBody>
          <a:bodyPr vert="horz" lIns="91416" tIns="45708" rIns="91416" bIns="45708"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z="1051"/>
              <a:pPr/>
              <a:t>12</a:t>
            </a:fld>
            <a:endParaRPr lang="en-US" sz="1051"/>
          </a:p>
        </p:txBody>
      </p:sp>
      <p:sp>
        <p:nvSpPr>
          <p:cNvPr id="7" name="TextBox 6">
            <a:extLst>
              <a:ext uri="{FF2B5EF4-FFF2-40B4-BE49-F238E27FC236}">
                <a16:creationId xmlns:a16="http://schemas.microsoft.com/office/drawing/2014/main" id="{A9D3B2F2-61BB-3DC7-EC12-88CF4AE627A6}"/>
              </a:ext>
            </a:extLst>
          </p:cNvPr>
          <p:cNvSpPr txBox="1"/>
          <p:nvPr/>
        </p:nvSpPr>
        <p:spPr>
          <a:xfrm>
            <a:off x="9974757" y="6079865"/>
            <a:ext cx="2214068" cy="261610"/>
          </a:xfrm>
          <a:prstGeom prst="rect">
            <a:avLst/>
          </a:prstGeom>
          <a:noFill/>
        </p:spPr>
        <p:txBody>
          <a:bodyPr wrap="none" rtlCol="0">
            <a:spAutoFit/>
          </a:bodyPr>
          <a:lstStyle/>
          <a:p>
            <a:r>
              <a:rPr lang="en-US" sz="1100" i="1" dirty="0">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4" name="Footer Placeholder 90">
            <a:extLst>
              <a:ext uri="{FF2B5EF4-FFF2-40B4-BE49-F238E27FC236}">
                <a16:creationId xmlns:a16="http://schemas.microsoft.com/office/drawing/2014/main" id="{39CA09E6-91F1-FEB2-37C5-4D10B5727132}"/>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20623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
            <a:extLst>
              <a:ext uri="{FF2B5EF4-FFF2-40B4-BE49-F238E27FC236}">
                <a16:creationId xmlns:a16="http://schemas.microsoft.com/office/drawing/2014/main" id="{60000BA0-1682-48C0-8F63-8EE7D7DFBDF1}"/>
              </a:ext>
            </a:extLst>
          </p:cNvPr>
          <p:cNvSpPr/>
          <p:nvPr/>
        </p:nvSpPr>
        <p:spPr>
          <a:xfrm>
            <a:off x="5500845" y="1481829"/>
            <a:ext cx="2284810" cy="1034630"/>
          </a:xfrm>
          <a:prstGeom prst="roundRect">
            <a:avLst>
              <a:gd name="adj" fmla="val 12986"/>
            </a:avLst>
          </a:prstGeom>
          <a:solidFill>
            <a:srgbClr val="35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3852"/>
            <a:r>
              <a:rPr lang="en-US" sz="1798" b="1">
                <a:solidFill>
                  <a:prstClr val="white"/>
                </a:solidFill>
                <a:latin typeface="Arial" panose="020B0604020202020204" pitchFamily="34" charset="0"/>
                <a:cs typeface="Arial" panose="020B0604020202020204" pitchFamily="34" charset="0"/>
              </a:rPr>
              <a:t>Borrower</a:t>
            </a:r>
          </a:p>
        </p:txBody>
      </p:sp>
      <p:sp>
        <p:nvSpPr>
          <p:cNvPr id="56" name="Rounded Rectangle 6">
            <a:extLst>
              <a:ext uri="{FF2B5EF4-FFF2-40B4-BE49-F238E27FC236}">
                <a16:creationId xmlns:a16="http://schemas.microsoft.com/office/drawing/2014/main" id="{48F00A08-C8EE-4C77-9EB0-794D005615F2}"/>
              </a:ext>
            </a:extLst>
          </p:cNvPr>
          <p:cNvSpPr/>
          <p:nvPr/>
        </p:nvSpPr>
        <p:spPr>
          <a:xfrm>
            <a:off x="5592237" y="1996810"/>
            <a:ext cx="2102024" cy="441349"/>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r>
              <a:rPr lang="en-US" sz="1798">
                <a:solidFill>
                  <a:prstClr val="white"/>
                </a:solidFill>
                <a:latin typeface="Arial" panose="020B0604020202020204" pitchFamily="34" charset="0"/>
                <a:cs typeface="Arial" panose="020B0604020202020204" pitchFamily="34" charset="0"/>
              </a:rPr>
              <a:t>LP Investor</a:t>
            </a:r>
          </a:p>
        </p:txBody>
      </p:sp>
      <p:sp>
        <p:nvSpPr>
          <p:cNvPr id="54" name="Rounded Rectangle 4">
            <a:extLst>
              <a:ext uri="{FF2B5EF4-FFF2-40B4-BE49-F238E27FC236}">
                <a16:creationId xmlns:a16="http://schemas.microsoft.com/office/drawing/2014/main" id="{02414274-C0A6-4E0D-BB03-62AF81E987FB}"/>
              </a:ext>
            </a:extLst>
          </p:cNvPr>
          <p:cNvSpPr/>
          <p:nvPr/>
        </p:nvSpPr>
        <p:spPr>
          <a:xfrm>
            <a:off x="5499872" y="5205064"/>
            <a:ext cx="2285784" cy="57256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5982" rIns="71962" rtlCol="0" anchor="ctr"/>
          <a:lstStyle/>
          <a:p>
            <a:pPr marL="809139" defTabSz="913852"/>
            <a:r>
              <a:rPr lang="en-US" sz="1600" b="1">
                <a:solidFill>
                  <a:prstClr val="white"/>
                </a:solidFill>
                <a:latin typeface="Arial" panose="020B0604020202020204" pitchFamily="34" charset="0"/>
                <a:cs typeface="Arial" panose="020B0604020202020204" pitchFamily="34" charset="0"/>
              </a:rPr>
              <a:t>   Perm</a:t>
            </a:r>
          </a:p>
          <a:p>
            <a:pPr marL="809139" defTabSz="913852"/>
            <a:r>
              <a:rPr lang="en-US" sz="1600" b="1">
                <a:solidFill>
                  <a:prstClr val="white"/>
                </a:solidFill>
                <a:latin typeface="Arial" panose="020B0604020202020204" pitchFamily="34" charset="0"/>
                <a:cs typeface="Arial" panose="020B0604020202020204" pitchFamily="34" charset="0"/>
              </a:rPr>
              <a:t>   Lender</a:t>
            </a:r>
          </a:p>
        </p:txBody>
      </p:sp>
      <p:pic>
        <p:nvPicPr>
          <p:cNvPr id="60" name="Debt service 1">
            <a:extLst>
              <a:ext uri="{FF2B5EF4-FFF2-40B4-BE49-F238E27FC236}">
                <a16:creationId xmlns:a16="http://schemas.microsoft.com/office/drawing/2014/main" id="{2D6727AC-E63D-4B7E-A890-B2F9DAD04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027" y="1561475"/>
            <a:ext cx="566481" cy="344556"/>
          </a:xfrm>
          <a:prstGeom prst="rect">
            <a:avLst/>
          </a:prstGeom>
        </p:spPr>
      </p:pic>
      <p:pic>
        <p:nvPicPr>
          <p:cNvPr id="61" name="Debt service 2">
            <a:extLst>
              <a:ext uri="{FF2B5EF4-FFF2-40B4-BE49-F238E27FC236}">
                <a16:creationId xmlns:a16="http://schemas.microsoft.com/office/drawing/2014/main" id="{B8A57A69-8D2D-4290-9992-BA40A188C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027" y="1561475"/>
            <a:ext cx="566481" cy="344556"/>
          </a:xfrm>
          <a:prstGeom prst="rect">
            <a:avLst/>
          </a:prstGeom>
        </p:spPr>
      </p:pic>
      <p:pic>
        <p:nvPicPr>
          <p:cNvPr id="62" name="Debt service 3">
            <a:extLst>
              <a:ext uri="{FF2B5EF4-FFF2-40B4-BE49-F238E27FC236}">
                <a16:creationId xmlns:a16="http://schemas.microsoft.com/office/drawing/2014/main" id="{A1D7D2C2-CE4B-442D-A8D7-5E3C161D68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027" y="1561475"/>
            <a:ext cx="566481" cy="344556"/>
          </a:xfrm>
          <a:prstGeom prst="rect">
            <a:avLst/>
          </a:prstGeom>
        </p:spPr>
      </p:pic>
      <p:pic>
        <p:nvPicPr>
          <p:cNvPr id="63" name="Debt service 4">
            <a:extLst>
              <a:ext uri="{FF2B5EF4-FFF2-40B4-BE49-F238E27FC236}">
                <a16:creationId xmlns:a16="http://schemas.microsoft.com/office/drawing/2014/main" id="{D92BFB1D-5C58-42A5-A50A-6D8A2FB7B0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99027" y="1561475"/>
            <a:ext cx="566481" cy="344556"/>
          </a:xfrm>
          <a:prstGeom prst="rect">
            <a:avLst/>
          </a:prstGeom>
        </p:spPr>
      </p:pic>
      <p:sp>
        <p:nvSpPr>
          <p:cNvPr id="2" name="Rectangle 1"/>
          <p:cNvSpPr/>
          <p:nvPr/>
        </p:nvSpPr>
        <p:spPr>
          <a:xfrm>
            <a:off x="9171344" y="1276791"/>
            <a:ext cx="913924" cy="9139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pitchFamily="34" charset="0"/>
              <a:cs typeface="Arial" panose="020B0604020202020204" pitchFamily="34" charset="0"/>
            </a:endParaRPr>
          </a:p>
        </p:txBody>
      </p:sp>
      <p:cxnSp>
        <p:nvCxnSpPr>
          <p:cNvPr id="53" name="Straight Arrow Connector 52">
            <a:extLst>
              <a:ext uri="{FF2B5EF4-FFF2-40B4-BE49-F238E27FC236}">
                <a16:creationId xmlns:a16="http://schemas.microsoft.com/office/drawing/2014/main" id="{1C8E683E-E4CC-4CB1-9EC9-4CE04C17F3CF}"/>
              </a:ext>
            </a:extLst>
          </p:cNvPr>
          <p:cNvCxnSpPr/>
          <p:nvPr/>
        </p:nvCxnSpPr>
        <p:spPr>
          <a:xfrm flipV="1">
            <a:off x="6227648" y="2514134"/>
            <a:ext cx="10984" cy="26747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505D1E4-65A7-428A-81DD-31C881CC2C8E}"/>
              </a:ext>
            </a:extLst>
          </p:cNvPr>
          <p:cNvCxnSpPr/>
          <p:nvPr/>
        </p:nvCxnSpPr>
        <p:spPr>
          <a:xfrm>
            <a:off x="6898619" y="2525084"/>
            <a:ext cx="0" cy="26749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E1032DF-9B7F-4575-BC1F-E80D041803AD}"/>
              </a:ext>
            </a:extLst>
          </p:cNvPr>
          <p:cNvSpPr txBox="1"/>
          <p:nvPr/>
        </p:nvSpPr>
        <p:spPr>
          <a:xfrm>
            <a:off x="6886411" y="2630192"/>
            <a:ext cx="1080183" cy="461425"/>
          </a:xfrm>
          <a:prstGeom prst="rect">
            <a:avLst/>
          </a:prstGeom>
          <a:noFill/>
        </p:spPr>
        <p:txBody>
          <a:bodyPr wrap="square" rtlCol="0">
            <a:spAutoFit/>
          </a:bodyPr>
          <a:lstStyle/>
          <a:p>
            <a:pPr defTabSz="913852"/>
            <a:r>
              <a:rPr lang="en-US" sz="1200" dirty="0">
                <a:solidFill>
                  <a:prstClr val="black"/>
                </a:solidFill>
                <a:latin typeface="Arial" panose="020B0604020202020204" pitchFamily="34" charset="0"/>
                <a:cs typeface="Arial" panose="020B0604020202020204" pitchFamily="34" charset="0"/>
              </a:rPr>
              <a:t>Debt Service </a:t>
            </a:r>
          </a:p>
          <a:p>
            <a:pPr defTabSz="913852"/>
            <a:r>
              <a:rPr lang="en-US" sz="1200" dirty="0">
                <a:solidFill>
                  <a:prstClr val="black"/>
                </a:solidFill>
                <a:latin typeface="Arial" panose="020B0604020202020204" pitchFamily="34" charset="0"/>
                <a:cs typeface="Arial" panose="020B0604020202020204" pitchFamily="34" charset="0"/>
              </a:rPr>
              <a:t>Payments</a:t>
            </a:r>
          </a:p>
        </p:txBody>
      </p:sp>
      <p:sp>
        <p:nvSpPr>
          <p:cNvPr id="59" name="TextBox 58">
            <a:extLst>
              <a:ext uri="{FF2B5EF4-FFF2-40B4-BE49-F238E27FC236}">
                <a16:creationId xmlns:a16="http://schemas.microsoft.com/office/drawing/2014/main" id="{B38FE7EA-4A13-4443-8248-2685765F9F1D}"/>
              </a:ext>
            </a:extLst>
          </p:cNvPr>
          <p:cNvSpPr txBox="1"/>
          <p:nvPr/>
        </p:nvSpPr>
        <p:spPr>
          <a:xfrm>
            <a:off x="5522316" y="4409027"/>
            <a:ext cx="940714" cy="461425"/>
          </a:xfrm>
          <a:prstGeom prst="rect">
            <a:avLst/>
          </a:prstGeom>
          <a:noFill/>
        </p:spPr>
        <p:txBody>
          <a:bodyPr wrap="square" rtlCol="0">
            <a:spAutoFit/>
          </a:bodyPr>
          <a:lstStyle/>
          <a:p>
            <a:pPr defTabSz="913852"/>
            <a:r>
              <a:rPr lang="en-US" sz="1200">
                <a:solidFill>
                  <a:prstClr val="black"/>
                </a:solidFill>
                <a:latin typeface="Arial" panose="020B0604020202020204" pitchFamily="34" charset="0"/>
                <a:cs typeface="Arial" panose="020B0604020202020204" pitchFamily="34" charset="0"/>
              </a:rPr>
              <a:t>Lender</a:t>
            </a:r>
          </a:p>
          <a:p>
            <a:pPr defTabSz="913852"/>
            <a:r>
              <a:rPr lang="en-US" sz="1200">
                <a:solidFill>
                  <a:prstClr val="black"/>
                </a:solidFill>
                <a:latin typeface="Arial" panose="020B0604020202020204" pitchFamily="34" charset="0"/>
                <a:cs typeface="Arial" panose="020B0604020202020204" pitchFamily="34" charset="0"/>
              </a:rPr>
              <a:t>Funds</a:t>
            </a:r>
          </a:p>
        </p:txBody>
      </p:sp>
      <p:pic>
        <p:nvPicPr>
          <p:cNvPr id="52" name="Building">
            <a:extLst>
              <a:ext uri="{FF2B5EF4-FFF2-40B4-BE49-F238E27FC236}">
                <a16:creationId xmlns:a16="http://schemas.microsoft.com/office/drawing/2014/main" id="{637480E7-8B63-408D-BAEA-4618E12DA9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0614" y="1372673"/>
            <a:ext cx="1853775" cy="1853775"/>
          </a:xfrm>
          <a:prstGeom prst="rect">
            <a:avLst/>
          </a:prstGeom>
          <a:noFill/>
          <a:effectLst>
            <a:outerShdw blurRad="50800" dist="38100" dir="2700000" algn="tl" rotWithShape="0">
              <a:prstClr val="black">
                <a:alpha val="40000"/>
              </a:prstClr>
            </a:outerShdw>
          </a:effectLst>
        </p:spPr>
      </p:pic>
      <p:sp>
        <p:nvSpPr>
          <p:cNvPr id="65" name="Rectangle 64">
            <a:extLst>
              <a:ext uri="{FF2B5EF4-FFF2-40B4-BE49-F238E27FC236}">
                <a16:creationId xmlns:a16="http://schemas.microsoft.com/office/drawing/2014/main" id="{D71D8C43-1097-4522-A432-278EEF9CD46C}"/>
              </a:ext>
            </a:extLst>
          </p:cNvPr>
          <p:cNvSpPr/>
          <p:nvPr/>
        </p:nvSpPr>
        <p:spPr>
          <a:xfrm>
            <a:off x="8226077" y="1392772"/>
            <a:ext cx="2068883" cy="562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FB648D13-6798-4170-9EB0-532B6BFAC846}"/>
              </a:ext>
            </a:extLst>
          </p:cNvPr>
          <p:cNvSpPr/>
          <p:nvPr/>
        </p:nvSpPr>
        <p:spPr>
          <a:xfrm>
            <a:off x="8229419" y="1421220"/>
            <a:ext cx="2068883" cy="94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5915A9E9-F3D8-47FD-8F13-FA3CAAAF20BC}"/>
              </a:ext>
            </a:extLst>
          </p:cNvPr>
          <p:cNvSpPr/>
          <p:nvPr/>
        </p:nvSpPr>
        <p:spPr>
          <a:xfrm>
            <a:off x="8252847" y="1374348"/>
            <a:ext cx="2068883" cy="145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878D6099-BB01-4B83-8EF8-C5B2629FA511}"/>
              </a:ext>
            </a:extLst>
          </p:cNvPr>
          <p:cNvSpPr/>
          <p:nvPr/>
        </p:nvSpPr>
        <p:spPr>
          <a:xfrm>
            <a:off x="8172676" y="1372674"/>
            <a:ext cx="2142358" cy="1963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pitchFamily="34" charset="0"/>
              <a:cs typeface="Arial" panose="020B0604020202020204" pitchFamily="34" charset="0"/>
            </a:endParaRPr>
          </a:p>
        </p:txBody>
      </p:sp>
      <p:grpSp>
        <p:nvGrpSpPr>
          <p:cNvPr id="69" name="Group 57">
            <a:extLst>
              <a:ext uri="{FF2B5EF4-FFF2-40B4-BE49-F238E27FC236}">
                <a16:creationId xmlns:a16="http://schemas.microsoft.com/office/drawing/2014/main" id="{8E27DDD9-CF03-474A-91DC-DB4BF00A4BAE}"/>
              </a:ext>
            </a:extLst>
          </p:cNvPr>
          <p:cNvGrpSpPr/>
          <p:nvPr/>
        </p:nvGrpSpPr>
        <p:grpSpPr>
          <a:xfrm>
            <a:off x="3328769" y="1720730"/>
            <a:ext cx="2145583" cy="1961128"/>
            <a:chOff x="3681222" y="1981200"/>
            <a:chExt cx="2146701" cy="1600200"/>
          </a:xfrm>
        </p:grpSpPr>
        <p:cxnSp>
          <p:nvCxnSpPr>
            <p:cNvPr id="70" name="Straight Connector 69">
              <a:extLst>
                <a:ext uri="{FF2B5EF4-FFF2-40B4-BE49-F238E27FC236}">
                  <a16:creationId xmlns:a16="http://schemas.microsoft.com/office/drawing/2014/main" id="{F4F472A4-6AFD-4F83-875D-2B006A45484F}"/>
                </a:ext>
              </a:extLst>
            </p:cNvPr>
            <p:cNvCxnSpPr/>
            <p:nvPr/>
          </p:nvCxnSpPr>
          <p:spPr>
            <a:xfrm flipV="1">
              <a:off x="3681222" y="2781301"/>
              <a:ext cx="1911" cy="48938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71" name="Group 53">
              <a:extLst>
                <a:ext uri="{FF2B5EF4-FFF2-40B4-BE49-F238E27FC236}">
                  <a16:creationId xmlns:a16="http://schemas.microsoft.com/office/drawing/2014/main" id="{4D1F5660-B718-4129-BC6F-E461C8A8E71E}"/>
                </a:ext>
              </a:extLst>
            </p:cNvPr>
            <p:cNvGrpSpPr/>
            <p:nvPr/>
          </p:nvGrpSpPr>
          <p:grpSpPr>
            <a:xfrm>
              <a:off x="3683133" y="1981200"/>
              <a:ext cx="2144790" cy="1600200"/>
              <a:chOff x="3683133" y="1981200"/>
              <a:chExt cx="2144790" cy="1600200"/>
            </a:xfrm>
          </p:grpSpPr>
          <p:sp>
            <p:nvSpPr>
              <p:cNvPr id="72" name="Arc 71">
                <a:extLst>
                  <a:ext uri="{FF2B5EF4-FFF2-40B4-BE49-F238E27FC236}">
                    <a16:creationId xmlns:a16="http://schemas.microsoft.com/office/drawing/2014/main" id="{3B498BD5-5DA5-413E-A278-02F4702710F8}"/>
                  </a:ext>
                </a:extLst>
              </p:cNvPr>
              <p:cNvSpPr/>
              <p:nvPr/>
            </p:nvSpPr>
            <p:spPr>
              <a:xfrm flipH="1">
                <a:off x="3683133" y="1981200"/>
                <a:ext cx="1828800" cy="1600200"/>
              </a:xfrm>
              <a:prstGeom prst="arc">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852"/>
                <a:endParaRPr lang="en-US" sz="1798">
                  <a:solidFill>
                    <a:prstClr val="black"/>
                  </a:solidFill>
                  <a:latin typeface="Arial" panose="020B0604020202020204" pitchFamily="34" charset="0"/>
                  <a:cs typeface="Arial" panose="020B0604020202020204" pitchFamily="34" charset="0"/>
                </a:endParaRPr>
              </a:p>
            </p:txBody>
          </p:sp>
          <p:cxnSp>
            <p:nvCxnSpPr>
              <p:cNvPr id="73" name="Straight Arrow Connector 72">
                <a:extLst>
                  <a:ext uri="{FF2B5EF4-FFF2-40B4-BE49-F238E27FC236}">
                    <a16:creationId xmlns:a16="http://schemas.microsoft.com/office/drawing/2014/main" id="{DFEDEED6-E5FD-4CAD-885B-2F28293E7843}"/>
                  </a:ext>
                </a:extLst>
              </p:cNvPr>
              <p:cNvCxnSpPr/>
              <p:nvPr/>
            </p:nvCxnSpPr>
            <p:spPr>
              <a:xfrm>
                <a:off x="4495800" y="1981200"/>
                <a:ext cx="1332123"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74" name="Group 60">
            <a:extLst>
              <a:ext uri="{FF2B5EF4-FFF2-40B4-BE49-F238E27FC236}">
                <a16:creationId xmlns:a16="http://schemas.microsoft.com/office/drawing/2014/main" id="{33AD26D0-ED47-418E-B79D-64AB78725011}"/>
              </a:ext>
            </a:extLst>
          </p:cNvPr>
          <p:cNvGrpSpPr/>
          <p:nvPr/>
        </p:nvGrpSpPr>
        <p:grpSpPr>
          <a:xfrm>
            <a:off x="4630014" y="3600676"/>
            <a:ext cx="1599366" cy="1599366"/>
            <a:chOff x="4953000" y="3063088"/>
            <a:chExt cx="1600200" cy="1600200"/>
          </a:xfrm>
        </p:grpSpPr>
        <p:grpSp>
          <p:nvGrpSpPr>
            <p:cNvPr id="75" name="Group 59">
              <a:extLst>
                <a:ext uri="{FF2B5EF4-FFF2-40B4-BE49-F238E27FC236}">
                  <a16:creationId xmlns:a16="http://schemas.microsoft.com/office/drawing/2014/main" id="{A1082724-89F3-4AF1-B80A-D47A1E2EC05D}"/>
                </a:ext>
              </a:extLst>
            </p:cNvPr>
            <p:cNvGrpSpPr/>
            <p:nvPr/>
          </p:nvGrpSpPr>
          <p:grpSpPr>
            <a:xfrm>
              <a:off x="4953000" y="3063088"/>
              <a:ext cx="1600200" cy="1600200"/>
              <a:chOff x="4953000" y="3063088"/>
              <a:chExt cx="1600200" cy="1600200"/>
            </a:xfrm>
          </p:grpSpPr>
          <p:cxnSp>
            <p:nvCxnSpPr>
              <p:cNvPr id="77" name="Straight Connector 76">
                <a:extLst>
                  <a:ext uri="{FF2B5EF4-FFF2-40B4-BE49-F238E27FC236}">
                    <a16:creationId xmlns:a16="http://schemas.microsoft.com/office/drawing/2014/main" id="{C5091B26-79A9-4688-A2BC-45DC199C3BAD}"/>
                  </a:ext>
                </a:extLst>
              </p:cNvPr>
              <p:cNvCxnSpPr/>
              <p:nvPr/>
            </p:nvCxnSpPr>
            <p:spPr>
              <a:xfrm>
                <a:off x="5638799" y="3063088"/>
                <a:ext cx="190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8" name="Group 58">
                <a:extLst>
                  <a:ext uri="{FF2B5EF4-FFF2-40B4-BE49-F238E27FC236}">
                    <a16:creationId xmlns:a16="http://schemas.microsoft.com/office/drawing/2014/main" id="{24210B85-26A6-4225-BDCB-7D2E5D1E3CE3}"/>
                  </a:ext>
                </a:extLst>
              </p:cNvPr>
              <p:cNvGrpSpPr/>
              <p:nvPr/>
            </p:nvGrpSpPr>
            <p:grpSpPr>
              <a:xfrm>
                <a:off x="4953000" y="3063088"/>
                <a:ext cx="1600200" cy="1600200"/>
                <a:chOff x="4953000" y="3505200"/>
                <a:chExt cx="1600200" cy="1600200"/>
              </a:xfrm>
            </p:grpSpPr>
            <p:sp>
              <p:nvSpPr>
                <p:cNvPr id="79" name="Arc 78">
                  <a:extLst>
                    <a:ext uri="{FF2B5EF4-FFF2-40B4-BE49-F238E27FC236}">
                      <a16:creationId xmlns:a16="http://schemas.microsoft.com/office/drawing/2014/main" id="{6097FCB3-C798-4F49-8CA0-C8EE1420EB14}"/>
                    </a:ext>
                  </a:extLst>
                </p:cNvPr>
                <p:cNvSpPr/>
                <p:nvPr/>
              </p:nvSpPr>
              <p:spPr>
                <a:xfrm>
                  <a:off x="4953000" y="3505200"/>
                  <a:ext cx="1600200" cy="1600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3852"/>
                  <a:endParaRPr lang="en-US" sz="1798">
                    <a:solidFill>
                      <a:prstClr val="black"/>
                    </a:solidFill>
                    <a:latin typeface="Arial" panose="020B0604020202020204" pitchFamily="34" charset="0"/>
                    <a:cs typeface="Arial" panose="020B0604020202020204" pitchFamily="34" charset="0"/>
                  </a:endParaRPr>
                </a:p>
              </p:txBody>
            </p:sp>
            <p:cxnSp>
              <p:nvCxnSpPr>
                <p:cNvPr id="80" name="Straight Connector 79">
                  <a:extLst>
                    <a:ext uri="{FF2B5EF4-FFF2-40B4-BE49-F238E27FC236}">
                      <a16:creationId xmlns:a16="http://schemas.microsoft.com/office/drawing/2014/main" id="{87C2B1E6-589B-4DCC-B6F7-8790E757766A}"/>
                    </a:ext>
                  </a:extLst>
                </p:cNvPr>
                <p:cNvCxnSpPr/>
                <p:nvPr/>
              </p:nvCxnSpPr>
              <p:spPr>
                <a:xfrm>
                  <a:off x="6553200" y="4305300"/>
                  <a:ext cx="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76" name="Straight Arrow Connector 75">
              <a:extLst>
                <a:ext uri="{FF2B5EF4-FFF2-40B4-BE49-F238E27FC236}">
                  <a16:creationId xmlns:a16="http://schemas.microsoft.com/office/drawing/2014/main" id="{106E9D4E-01A9-455D-8B6D-AFD66933EB29}"/>
                </a:ext>
              </a:extLst>
            </p:cNvPr>
            <p:cNvCxnSpPr/>
            <p:nvPr/>
          </p:nvCxnSpPr>
          <p:spPr>
            <a:xfrm flipH="1">
              <a:off x="5424146" y="3063088"/>
              <a:ext cx="2908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81" name="TextBox 80">
            <a:extLst>
              <a:ext uri="{FF2B5EF4-FFF2-40B4-BE49-F238E27FC236}">
                <a16:creationId xmlns:a16="http://schemas.microsoft.com/office/drawing/2014/main" id="{2ADE3911-3F4F-4DE6-A21D-152C2E9C0BF1}"/>
              </a:ext>
            </a:extLst>
          </p:cNvPr>
          <p:cNvSpPr txBox="1"/>
          <p:nvPr/>
        </p:nvSpPr>
        <p:spPr>
          <a:xfrm>
            <a:off x="2103556" y="2030704"/>
            <a:ext cx="1338691" cy="276927"/>
          </a:xfrm>
          <a:prstGeom prst="rect">
            <a:avLst/>
          </a:prstGeom>
          <a:noFill/>
        </p:spPr>
        <p:txBody>
          <a:bodyPr wrap="square" rtlCol="0">
            <a:spAutoFit/>
          </a:bodyPr>
          <a:lstStyle/>
          <a:p>
            <a:pPr algn="ctr" defTabSz="913852"/>
            <a:r>
              <a:rPr lang="en-US" sz="1200">
                <a:solidFill>
                  <a:prstClr val="black"/>
                </a:solidFill>
                <a:latin typeface="Arial" panose="020B0604020202020204" pitchFamily="34" charset="0"/>
                <a:cs typeface="Arial" panose="020B0604020202020204" pitchFamily="34" charset="0"/>
              </a:rPr>
              <a:t>Bond  Proceeds</a:t>
            </a:r>
          </a:p>
        </p:txBody>
      </p:sp>
      <p:sp>
        <p:nvSpPr>
          <p:cNvPr id="82" name="TextBox 81">
            <a:extLst>
              <a:ext uri="{FF2B5EF4-FFF2-40B4-BE49-F238E27FC236}">
                <a16:creationId xmlns:a16="http://schemas.microsoft.com/office/drawing/2014/main" id="{B5FD31C0-C008-4D3E-9BF9-67C02C213962}"/>
              </a:ext>
            </a:extLst>
          </p:cNvPr>
          <p:cNvSpPr txBox="1"/>
          <p:nvPr/>
        </p:nvSpPr>
        <p:spPr>
          <a:xfrm>
            <a:off x="2440645" y="4316066"/>
            <a:ext cx="886681" cy="461545"/>
          </a:xfrm>
          <a:prstGeom prst="rect">
            <a:avLst/>
          </a:prstGeom>
          <a:noFill/>
        </p:spPr>
        <p:txBody>
          <a:bodyPr wrap="square" rtlCol="0">
            <a:spAutoFit/>
          </a:bodyPr>
          <a:lstStyle/>
          <a:p>
            <a:pPr defTabSz="913852"/>
            <a:r>
              <a:rPr lang="en-US" sz="1200">
                <a:solidFill>
                  <a:prstClr val="black"/>
                </a:solidFill>
                <a:latin typeface="Arial" panose="020B0604020202020204" pitchFamily="34" charset="0"/>
                <a:cs typeface="Arial" panose="020B0604020202020204" pitchFamily="34" charset="0"/>
              </a:rPr>
              <a:t>Bond </a:t>
            </a:r>
          </a:p>
          <a:p>
            <a:pPr defTabSz="913852"/>
            <a:r>
              <a:rPr lang="en-US" sz="1200">
                <a:solidFill>
                  <a:prstClr val="black"/>
                </a:solidFill>
                <a:latin typeface="Arial" panose="020B0604020202020204" pitchFamily="34" charset="0"/>
                <a:cs typeface="Arial" panose="020B0604020202020204" pitchFamily="34" charset="0"/>
              </a:rPr>
              <a:t>Proceeds</a:t>
            </a:r>
          </a:p>
        </p:txBody>
      </p:sp>
      <p:cxnSp>
        <p:nvCxnSpPr>
          <p:cNvPr id="83" name="Straight Arrow Connector 82">
            <a:extLst>
              <a:ext uri="{FF2B5EF4-FFF2-40B4-BE49-F238E27FC236}">
                <a16:creationId xmlns:a16="http://schemas.microsoft.com/office/drawing/2014/main" id="{F32850B6-AC26-4BD3-8398-93B44AD35857}"/>
              </a:ext>
            </a:extLst>
          </p:cNvPr>
          <p:cNvCxnSpPr/>
          <p:nvPr/>
        </p:nvCxnSpPr>
        <p:spPr>
          <a:xfrm>
            <a:off x="4134696" y="3834178"/>
            <a:ext cx="0" cy="13708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B0E1D27-338D-4872-A2EE-616CC6666F29}"/>
              </a:ext>
            </a:extLst>
          </p:cNvPr>
          <p:cNvCxnSpPr/>
          <p:nvPr/>
        </p:nvCxnSpPr>
        <p:spPr>
          <a:xfrm flipV="1">
            <a:off x="3305161" y="3834178"/>
            <a:ext cx="13937" cy="137088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5" name="Trustee">
            <a:extLst>
              <a:ext uri="{FF2B5EF4-FFF2-40B4-BE49-F238E27FC236}">
                <a16:creationId xmlns:a16="http://schemas.microsoft.com/office/drawing/2014/main" id="{3B778FE8-8909-4CD0-980B-E6A06A0DD203}"/>
              </a:ext>
            </a:extLst>
          </p:cNvPr>
          <p:cNvSpPr/>
          <p:nvPr/>
        </p:nvSpPr>
        <p:spPr>
          <a:xfrm>
            <a:off x="2569077" y="3301056"/>
            <a:ext cx="2513290" cy="533122"/>
          </a:xfrm>
          <a:prstGeom prst="round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r>
              <a:rPr lang="en-US" sz="1798" b="1">
                <a:solidFill>
                  <a:prstClr val="white"/>
                </a:solidFill>
                <a:latin typeface="Arial" panose="020B0604020202020204" pitchFamily="34" charset="0"/>
                <a:cs typeface="Arial" panose="020B0604020202020204" pitchFamily="34" charset="0"/>
              </a:rPr>
              <a:t>  Trustee</a:t>
            </a:r>
          </a:p>
        </p:txBody>
      </p:sp>
      <p:sp>
        <p:nvSpPr>
          <p:cNvPr id="86" name="Bond holder">
            <a:extLst>
              <a:ext uri="{FF2B5EF4-FFF2-40B4-BE49-F238E27FC236}">
                <a16:creationId xmlns:a16="http://schemas.microsoft.com/office/drawing/2014/main" id="{872B4766-9DE4-425D-A21D-9CE250B67675}"/>
              </a:ext>
            </a:extLst>
          </p:cNvPr>
          <p:cNvSpPr/>
          <p:nvPr/>
        </p:nvSpPr>
        <p:spPr>
          <a:xfrm>
            <a:off x="2605779" y="5205064"/>
            <a:ext cx="2513290" cy="572562"/>
          </a:xfrm>
          <a:prstGeom prst="round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lIns="35982" rIns="71962" rtlCol="0" anchor="ctr"/>
          <a:lstStyle/>
          <a:p>
            <a:pPr marL="809139" defTabSz="913852"/>
            <a:r>
              <a:rPr lang="en-US" sz="1600" b="1">
                <a:solidFill>
                  <a:prstClr val="white"/>
                </a:solidFill>
                <a:latin typeface="Arial" panose="020B0604020202020204" pitchFamily="34" charset="0"/>
                <a:cs typeface="Arial" panose="020B0604020202020204" pitchFamily="34" charset="0"/>
              </a:rPr>
              <a:t>Bond Holders</a:t>
            </a:r>
          </a:p>
        </p:txBody>
      </p:sp>
      <p:sp>
        <p:nvSpPr>
          <p:cNvPr id="87" name="TextBox 86">
            <a:extLst>
              <a:ext uri="{FF2B5EF4-FFF2-40B4-BE49-F238E27FC236}">
                <a16:creationId xmlns:a16="http://schemas.microsoft.com/office/drawing/2014/main" id="{4995B903-70A3-48ED-BE1C-764FA5271DEB}"/>
              </a:ext>
            </a:extLst>
          </p:cNvPr>
          <p:cNvSpPr txBox="1"/>
          <p:nvPr/>
        </p:nvSpPr>
        <p:spPr>
          <a:xfrm>
            <a:off x="4142922" y="4311962"/>
            <a:ext cx="884078" cy="461425"/>
          </a:xfrm>
          <a:prstGeom prst="rect">
            <a:avLst/>
          </a:prstGeom>
          <a:noFill/>
        </p:spPr>
        <p:txBody>
          <a:bodyPr wrap="square" rtlCol="0">
            <a:spAutoFit/>
          </a:bodyPr>
          <a:lstStyle/>
          <a:p>
            <a:pPr defTabSz="913852"/>
            <a:r>
              <a:rPr lang="en-US" sz="1200" dirty="0">
                <a:solidFill>
                  <a:prstClr val="black"/>
                </a:solidFill>
                <a:latin typeface="Arial" panose="020B0604020202020204" pitchFamily="34" charset="0"/>
                <a:cs typeface="Arial" panose="020B0604020202020204" pitchFamily="34" charset="0"/>
              </a:rPr>
              <a:t>Cash</a:t>
            </a:r>
          </a:p>
          <a:p>
            <a:pPr defTabSz="913852"/>
            <a:r>
              <a:rPr lang="en-US" sz="1200" dirty="0">
                <a:solidFill>
                  <a:prstClr val="black"/>
                </a:solidFill>
                <a:latin typeface="Arial" panose="020B0604020202020204" pitchFamily="34" charset="0"/>
                <a:cs typeface="Arial" panose="020B0604020202020204" pitchFamily="34" charset="0"/>
              </a:rPr>
              <a:t>Collateral</a:t>
            </a:r>
          </a:p>
        </p:txBody>
      </p:sp>
      <p:pic>
        <p:nvPicPr>
          <p:cNvPr id="88" name="Bond dollar 1">
            <a:extLst>
              <a:ext uri="{FF2B5EF4-FFF2-40B4-BE49-F238E27FC236}">
                <a16:creationId xmlns:a16="http://schemas.microsoft.com/office/drawing/2014/main" id="{1E5906DE-985F-4B1A-9C59-07764035F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3917" y="5302117"/>
            <a:ext cx="566481" cy="344556"/>
          </a:xfrm>
          <a:prstGeom prst="rect">
            <a:avLst/>
          </a:prstGeom>
        </p:spPr>
      </p:pic>
      <p:pic>
        <p:nvPicPr>
          <p:cNvPr id="89" name="Bond dollar 2">
            <a:extLst>
              <a:ext uri="{FF2B5EF4-FFF2-40B4-BE49-F238E27FC236}">
                <a16:creationId xmlns:a16="http://schemas.microsoft.com/office/drawing/2014/main" id="{F4B5979A-34AA-4C1F-904E-EEC3500162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3250" y="5312422"/>
            <a:ext cx="566481" cy="344556"/>
          </a:xfrm>
          <a:prstGeom prst="rect">
            <a:avLst/>
          </a:prstGeom>
        </p:spPr>
      </p:pic>
      <p:pic>
        <p:nvPicPr>
          <p:cNvPr id="90" name="Bond dollar 3">
            <a:extLst>
              <a:ext uri="{FF2B5EF4-FFF2-40B4-BE49-F238E27FC236}">
                <a16:creationId xmlns:a16="http://schemas.microsoft.com/office/drawing/2014/main" id="{E90E06C0-0516-4150-8308-2B8BBE4BD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1521" y="5317705"/>
            <a:ext cx="566481" cy="344556"/>
          </a:xfrm>
          <a:prstGeom prst="rect">
            <a:avLst/>
          </a:prstGeom>
        </p:spPr>
      </p:pic>
      <p:pic>
        <p:nvPicPr>
          <p:cNvPr id="91" name="FHA dollar 1">
            <a:extLst>
              <a:ext uri="{FF2B5EF4-FFF2-40B4-BE49-F238E27FC236}">
                <a16:creationId xmlns:a16="http://schemas.microsoft.com/office/drawing/2014/main" id="{ACA55311-D58D-4691-8B6E-E80E008EF7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9037" y="5296647"/>
            <a:ext cx="514984" cy="313232"/>
          </a:xfrm>
          <a:prstGeom prst="rect">
            <a:avLst/>
          </a:prstGeom>
        </p:spPr>
      </p:pic>
      <p:pic>
        <p:nvPicPr>
          <p:cNvPr id="92" name="FHA dollar 2">
            <a:extLst>
              <a:ext uri="{FF2B5EF4-FFF2-40B4-BE49-F238E27FC236}">
                <a16:creationId xmlns:a16="http://schemas.microsoft.com/office/drawing/2014/main" id="{3BABFEAB-5220-408A-8D30-A8544C85EE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5197" y="5296647"/>
            <a:ext cx="514984" cy="313232"/>
          </a:xfrm>
          <a:prstGeom prst="rect">
            <a:avLst/>
          </a:prstGeom>
        </p:spPr>
      </p:pic>
      <p:pic>
        <p:nvPicPr>
          <p:cNvPr id="93" name="FHA dollar 3">
            <a:extLst>
              <a:ext uri="{FF2B5EF4-FFF2-40B4-BE49-F238E27FC236}">
                <a16:creationId xmlns:a16="http://schemas.microsoft.com/office/drawing/2014/main" id="{6CD33B18-1ED1-4466-B1B0-05853C9632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51357" y="5296647"/>
            <a:ext cx="514984" cy="313232"/>
          </a:xfrm>
          <a:prstGeom prst="rect">
            <a:avLst/>
          </a:prstGeom>
        </p:spPr>
      </p:pic>
      <p:pic>
        <p:nvPicPr>
          <p:cNvPr id="94" name="FHA dollar 4">
            <a:extLst>
              <a:ext uri="{FF2B5EF4-FFF2-40B4-BE49-F238E27FC236}">
                <a16:creationId xmlns:a16="http://schemas.microsoft.com/office/drawing/2014/main" id="{CB2F2E7E-62B0-4E66-9B0B-A23B81B3AD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2205" y="5315656"/>
            <a:ext cx="514984" cy="313232"/>
          </a:xfrm>
          <a:prstGeom prst="rect">
            <a:avLst/>
          </a:prstGeom>
        </p:spPr>
      </p:pic>
      <p:sp>
        <p:nvSpPr>
          <p:cNvPr id="95" name="Slide Number Placeholder 2">
            <a:extLst>
              <a:ext uri="{FF2B5EF4-FFF2-40B4-BE49-F238E27FC236}">
                <a16:creationId xmlns:a16="http://schemas.microsoft.com/office/drawing/2014/main" id="{015B039A-DF19-4D2F-A61F-A79DA9D27C06}"/>
              </a:ext>
            </a:extLst>
          </p:cNvPr>
          <p:cNvSpPr>
            <a:spLocks noGrp="1"/>
          </p:cNvSpPr>
          <p:nvPr>
            <p:ph type="sldNum" sz="quarter" idx="12"/>
          </p:nvPr>
        </p:nvSpPr>
        <p:spPr>
          <a:xfrm>
            <a:off x="9896892" y="6458209"/>
            <a:ext cx="1311341" cy="364935"/>
          </a:xfrm>
        </p:spPr>
        <p:txBody>
          <a:bodyPr/>
          <a:lstStyle/>
          <a:p>
            <a:pPr defTabSz="1218255">
              <a:defRPr/>
            </a:pPr>
            <a:fld id="{34C99D79-8A4B-4031-B1E0-AF26F8EDF2BC}" type="slidenum">
              <a:rPr lang="en-US">
                <a:latin typeface="Arial" panose="020B0604020202020204"/>
              </a:rPr>
              <a:pPr defTabSz="1218255">
                <a:defRPr/>
              </a:pPr>
              <a:t>13</a:t>
            </a:fld>
            <a:endParaRPr lang="en-US">
              <a:latin typeface="Arial" panose="020B0604020202020204"/>
            </a:endParaRPr>
          </a:p>
        </p:txBody>
      </p:sp>
      <p:pic>
        <p:nvPicPr>
          <p:cNvPr id="48" name="Certifcat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3950" y="3779791"/>
            <a:ext cx="595294" cy="394946"/>
          </a:xfrm>
          <a:prstGeom prst="rect">
            <a:avLst/>
          </a:prstGeom>
        </p:spPr>
      </p:pic>
      <p:sp>
        <p:nvSpPr>
          <p:cNvPr id="4" name="Title 94">
            <a:extLst>
              <a:ext uri="{FF2B5EF4-FFF2-40B4-BE49-F238E27FC236}">
                <a16:creationId xmlns:a16="http://schemas.microsoft.com/office/drawing/2014/main" id="{47DAC623-E8D4-10D7-D137-FDC13163C689}"/>
              </a:ext>
            </a:extLst>
          </p:cNvPr>
          <p:cNvSpPr txBox="1">
            <a:spLocks/>
          </p:cNvSpPr>
          <p:nvPr/>
        </p:nvSpPr>
        <p:spPr>
          <a:xfrm>
            <a:off x="1099598" y="288244"/>
            <a:ext cx="10050544" cy="499119"/>
          </a:xfrm>
          <a:prstGeom prst="rect">
            <a:avLst/>
          </a:prstGeom>
        </p:spPr>
        <p:txBody>
          <a:bodyPr vert="horz" lIns="91392" tIns="45696" rIns="91392" bIns="45696" rtlCol="0" anchor="ctr">
            <a:noAutofit/>
          </a:bodyPr>
          <a:lstStyle>
            <a:lvl1pPr algn="ctr" defTabSz="914126">
              <a:lnSpc>
                <a:spcPct val="85000"/>
              </a:lnSpc>
              <a:spcBef>
                <a:spcPct val="0"/>
              </a:spcBef>
              <a:buNone/>
              <a:defRPr sz="3600" spc="-50" baseline="0">
                <a:solidFill>
                  <a:schemeClr val="tx1">
                    <a:lumMod val="75000"/>
                    <a:lumOff val="25000"/>
                  </a:schemeClr>
                </a:solidFill>
                <a:latin typeface="+mj-lt"/>
                <a:ea typeface="+mj-ea"/>
                <a:cs typeface="+mj-cs"/>
              </a:defRPr>
            </a:lvl1pPr>
          </a:lstStyle>
          <a:p>
            <a:pPr defTabSz="913578"/>
            <a:r>
              <a:rPr lang="en-US" dirty="0">
                <a:solidFill>
                  <a:prstClr val="black">
                    <a:lumMod val="75000"/>
                    <a:lumOff val="25000"/>
                  </a:prstClr>
                </a:solidFill>
                <a:latin typeface="Arial" panose="020B0604020202020204"/>
              </a:rPr>
              <a:t>Short Term Cash-Backed Bonds</a:t>
            </a:r>
            <a:endParaRPr lang="en-GB" dirty="0">
              <a:solidFill>
                <a:prstClr val="black">
                  <a:lumMod val="75000"/>
                  <a:lumOff val="25000"/>
                </a:prstClr>
              </a:solidFill>
              <a:latin typeface="Arial" panose="020B0604020202020204"/>
            </a:endParaRPr>
          </a:p>
        </p:txBody>
      </p:sp>
      <p:sp>
        <p:nvSpPr>
          <p:cNvPr id="3" name="TextBox 2">
            <a:extLst>
              <a:ext uri="{FF2B5EF4-FFF2-40B4-BE49-F238E27FC236}">
                <a16:creationId xmlns:a16="http://schemas.microsoft.com/office/drawing/2014/main" id="{D84B0B99-97DD-9A6C-034D-2E27774AFB9A}"/>
              </a:ext>
            </a:extLst>
          </p:cNvPr>
          <p:cNvSpPr txBox="1"/>
          <p:nvPr/>
        </p:nvSpPr>
        <p:spPr>
          <a:xfrm>
            <a:off x="9974757" y="6079865"/>
            <a:ext cx="2214068"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5" name="Footer Placeholder 90">
            <a:extLst>
              <a:ext uri="{FF2B5EF4-FFF2-40B4-BE49-F238E27FC236}">
                <a16:creationId xmlns:a16="http://schemas.microsoft.com/office/drawing/2014/main" id="{D9E7F224-1CD1-4755-AD34-41DCA3FF85BF}"/>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46065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0026 0.00556 C -0.00278 -0.04097 -0.00347 -0.21666 -0.00364 -0.275 " pathEditMode="relative" rAng="0" ptsTypes="AA">
                                      <p:cBhvr>
                                        <p:cTn id="13" dur="2000" fill="hold"/>
                                        <p:tgtEl>
                                          <p:spTgt spid="88"/>
                                        </p:tgtEl>
                                        <p:attrNameLst>
                                          <p:attrName>ppt_x</p:attrName>
                                          <p:attrName>ppt_y</p:attrName>
                                        </p:attrNameLst>
                                      </p:cBhvr>
                                      <p:rCtr x="-52" y="-14028"/>
                                    </p:animMotion>
                                  </p:childTnLst>
                                </p:cTn>
                              </p:par>
                              <p:par>
                                <p:cTn id="14" presetID="0" presetClass="path" presetSubtype="0" accel="50000" decel="50000" fill="hold" nodeType="withEffect">
                                  <p:stCondLst>
                                    <p:cond delay="0"/>
                                  </p:stCondLst>
                                  <p:childTnLst>
                                    <p:animMotion origin="layout" path="M -1.38889E-6 -4.44444E-6 C -1.38889E-6 -0.04629 -0.00035 -0.21967 -0.00035 -0.27754 " pathEditMode="relative" rAng="0" ptsTypes="AA">
                                      <p:cBhvr>
                                        <p:cTn id="15" dur="2000" fill="hold"/>
                                        <p:tgtEl>
                                          <p:spTgt spid="89"/>
                                        </p:tgtEl>
                                        <p:attrNameLst>
                                          <p:attrName>ppt_x</p:attrName>
                                          <p:attrName>ppt_y</p:attrName>
                                        </p:attrNameLst>
                                      </p:cBhvr>
                                      <p:rCtr x="-17" y="-13889"/>
                                    </p:animMotion>
                                  </p:childTnLst>
                                </p:cTn>
                              </p:par>
                              <p:par>
                                <p:cTn id="16" presetID="0" presetClass="path" presetSubtype="0" accel="50000" decel="50000" fill="hold" nodeType="withEffect">
                                  <p:stCondLst>
                                    <p:cond delay="0"/>
                                  </p:stCondLst>
                                  <p:childTnLst>
                                    <p:animMotion origin="layout" path="M 0.00208 0.00024 C 0.00247 -0.04606 0.00325 -0.22083 0.00364 -0.27893 " pathEditMode="relative" rAng="0" ptsTypes="AA">
                                      <p:cBhvr>
                                        <p:cTn id="17" dur="2000" fill="hold"/>
                                        <p:tgtEl>
                                          <p:spTgt spid="90"/>
                                        </p:tgtEl>
                                        <p:attrNameLst>
                                          <p:attrName>ppt_x</p:attrName>
                                          <p:attrName>ppt_y</p:attrName>
                                        </p:attrNameLst>
                                      </p:cBhvr>
                                      <p:rCtr x="78" y="-13958"/>
                                    </p:animMotion>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childTnLst>
                          </p:cTn>
                        </p:par>
                        <p:par>
                          <p:cTn id="21" fill="hold">
                            <p:stCondLst>
                              <p:cond delay="2500"/>
                            </p:stCondLst>
                            <p:childTnLst>
                              <p:par>
                                <p:cTn id="22" presetID="42" presetClass="path" presetSubtype="0" accel="50000" decel="50000" fill="hold" nodeType="afterEffect">
                                  <p:stCondLst>
                                    <p:cond delay="0"/>
                                  </p:stCondLst>
                                  <p:childTnLst>
                                    <p:animMotion origin="layout" path="M -1.40141E-6 -1.11111E-6 L -1.40141E-6 0.18287 " pathEditMode="relative" rAng="0" ptsTypes="AA">
                                      <p:cBhvr>
                                        <p:cTn id="23" dur="2000" fill="hold"/>
                                        <p:tgtEl>
                                          <p:spTgt spid="48"/>
                                        </p:tgtEl>
                                        <p:attrNameLst>
                                          <p:attrName>ppt_x</p:attrName>
                                          <p:attrName>ppt_y</p:attrName>
                                        </p:attrNameLst>
                                      </p:cBhvr>
                                      <p:rCtr x="0" y="9144"/>
                                    </p:animMotion>
                                  </p:childTnLst>
                                </p:cTn>
                              </p:par>
                              <p:par>
                                <p:cTn id="24" presetID="1" presetClass="entr" presetSubtype="0" fill="hold" nodeType="with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nodeType="clickEffect">
                                  <p:stCondLst>
                                    <p:cond delay="0"/>
                                  </p:stCondLst>
                                  <p:childTnLst>
                                    <p:animEffect transition="out" filter="dissolve">
                                      <p:cBhvr>
                                        <p:cTn id="29" dur="500"/>
                                        <p:tgtEl>
                                          <p:spTgt spid="82"/>
                                        </p:tgtEl>
                                      </p:cBhvr>
                                    </p:animEffect>
                                    <p:set>
                                      <p:cBhvr>
                                        <p:cTn id="30" dur="1" fill="hold">
                                          <p:stCondLst>
                                            <p:cond delay="499"/>
                                          </p:stCondLst>
                                        </p:cTn>
                                        <p:tgtEl>
                                          <p:spTgt spid="82"/>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8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84"/>
                                        </p:tgtEl>
                                      </p:cBhvr>
                                    </p:animEffect>
                                    <p:set>
                                      <p:cBhvr>
                                        <p:cTn id="35" dur="1" fill="hold">
                                          <p:stCondLst>
                                            <p:cond delay="499"/>
                                          </p:stCondLst>
                                        </p:cTn>
                                        <p:tgtEl>
                                          <p:spTgt spid="84"/>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74"/>
                                        </p:tgtEl>
                                        <p:attrNameLst>
                                          <p:attrName>style.visibility</p:attrName>
                                        </p:attrNameLst>
                                      </p:cBhvr>
                                      <p:to>
                                        <p:strVal val="visible"/>
                                      </p:to>
                                    </p:set>
                                    <p:animEffect transition="in" filter="fade">
                                      <p:cBhvr>
                                        <p:cTn id="38" dur="500"/>
                                        <p:tgtEl>
                                          <p:spTgt spid="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childTnLst>
                          </p:cTn>
                        </p:par>
                        <p:par>
                          <p:cTn id="42" fill="hold">
                            <p:stCondLst>
                              <p:cond delay="500"/>
                            </p:stCondLst>
                            <p:childTnLst>
                              <p:par>
                                <p:cTn id="43" presetID="0" presetClass="path" presetSubtype="0" accel="50000" decel="50000" fill="hold" nodeType="afterEffect">
                                  <p:stCondLst>
                                    <p:cond delay="0"/>
                                  </p:stCondLst>
                                  <p:childTnLst>
                                    <p:animMotion origin="layout" path="M 0.00079 1.11111E-6 C 0.00313 -0.0669 0.00547 -0.1338 -0.00091 -0.17662 C -0.00729 -0.21945 -0.0207 -0.2412 -0.0379 -0.25741 C -0.05522 -0.27361 -0.09078 -0.27083 -0.10458 -0.27431 " pathEditMode="relative" rAng="0" ptsTypes="AAAA">
                                      <p:cBhvr>
                                        <p:cTn id="44" dur="2000" fill="hold"/>
                                        <p:tgtEl>
                                          <p:spTgt spid="91"/>
                                        </p:tgtEl>
                                        <p:attrNameLst>
                                          <p:attrName>ppt_x</p:attrName>
                                          <p:attrName>ppt_y</p:attrName>
                                        </p:attrNameLst>
                                      </p:cBhvr>
                                      <p:rCtr x="-5145" y="-13727"/>
                                    </p:animMotion>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dissolve">
                                      <p:cBhvr>
                                        <p:cTn id="49" dur="500"/>
                                        <p:tgtEl>
                                          <p:spTgt spid="81"/>
                                        </p:tgtEl>
                                      </p:cBhvr>
                                    </p:animEffect>
                                  </p:childTnLst>
                                </p:cTn>
                              </p:par>
                              <p:par>
                                <p:cTn id="50" presetID="10" presetClass="entr" presetSubtype="0" fill="hold" nodeType="with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par>
                                <p:cTn id="53" presetID="0" presetClass="path" presetSubtype="0" accel="50000" decel="50000" fill="hold" nodeType="withEffect">
                                  <p:stCondLst>
                                    <p:cond delay="500"/>
                                  </p:stCondLst>
                                  <p:childTnLst>
                                    <p:animMotion origin="layout" path="M -0.00365 -0.275 C -0.0013 -0.3088 -0.00964 -0.43264 0.01094 -0.47801 C 0.03152 -0.52338 0.04493 -0.53704 0.12034 -0.54769 C 0.19589 -0.55833 0.3919 -0.54352 0.46379 -0.54259 " pathEditMode="relative" rAng="0" ptsTypes="AAAA">
                                      <p:cBhvr>
                                        <p:cTn id="54" dur="2000" fill="hold"/>
                                        <p:tgtEl>
                                          <p:spTgt spid="88"/>
                                        </p:tgtEl>
                                        <p:attrNameLst>
                                          <p:attrName>ppt_x</p:attrName>
                                          <p:attrName>ppt_y</p:attrName>
                                        </p:attrNameLst>
                                      </p:cBhvr>
                                      <p:rCtr x="23365" y="-13843"/>
                                    </p:animMotion>
                                  </p:childTnLst>
                                </p:cTn>
                              </p:par>
                            </p:childTnLst>
                          </p:cTn>
                        </p:par>
                        <p:par>
                          <p:cTn id="55" fill="hold">
                            <p:stCondLst>
                              <p:cond delay="2500"/>
                            </p:stCondLst>
                            <p:childTnLst>
                              <p:par>
                                <p:cTn id="56" presetID="10" presetClass="exit" presetSubtype="0" fill="hold" nodeType="afterEffect">
                                  <p:stCondLst>
                                    <p:cond delay="0"/>
                                  </p:stCondLst>
                                  <p:childTnLst>
                                    <p:animEffect transition="out" filter="fade">
                                      <p:cBhvr>
                                        <p:cTn id="57" dur="500"/>
                                        <p:tgtEl>
                                          <p:spTgt spid="88"/>
                                        </p:tgtEl>
                                      </p:cBhvr>
                                    </p:animEffect>
                                    <p:set>
                                      <p:cBhvr>
                                        <p:cTn id="58" dur="1" fill="hold">
                                          <p:stCondLst>
                                            <p:cond delay="499"/>
                                          </p:stCondLst>
                                        </p:cTn>
                                        <p:tgtEl>
                                          <p:spTgt spid="88"/>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2000"/>
                                        <p:tgtEl>
                                          <p:spTgt spid="68"/>
                                        </p:tgtEl>
                                      </p:cBhvr>
                                    </p:animEffect>
                                    <p:set>
                                      <p:cBhvr>
                                        <p:cTn id="61" dur="1" fill="hold">
                                          <p:stCondLst>
                                            <p:cond delay="1999"/>
                                          </p:stCondLst>
                                        </p:cTn>
                                        <p:tgtEl>
                                          <p:spTgt spid="6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00078 1.11111E-6 C 0.00312 -0.0669 0.00534 -0.1338 -0.00079 -0.17662 C -0.00691 -0.21945 -0.02045 -0.2412 -0.03647 -0.25741 C -0.05249 -0.27361 -0.08401 -0.27014 -0.09651 -0.27361 " pathEditMode="relative" rAng="0" ptsTypes="AAAA">
                                      <p:cBhvr>
                                        <p:cTn id="65" dur="2000" fill="hold"/>
                                        <p:tgtEl>
                                          <p:spTgt spid="92"/>
                                        </p:tgtEl>
                                        <p:attrNameLst>
                                          <p:attrName>ppt_x</p:attrName>
                                          <p:attrName>ppt_y</p:attrName>
                                        </p:attrNameLst>
                                      </p:cBhvr>
                                      <p:rCtr x="-4754" y="-13681"/>
                                    </p:animMotion>
                                  </p:childTnLst>
                                </p:cTn>
                              </p:par>
                              <p:par>
                                <p:cTn id="66" presetID="0" presetClass="path" presetSubtype="0" accel="50000" decel="50000" fill="hold" nodeType="withEffect">
                                  <p:stCondLst>
                                    <p:cond delay="2000"/>
                                  </p:stCondLst>
                                  <p:childTnLst>
                                    <p:animMotion origin="layout" path="M -0.0004 -0.27755 C 0.00195 -0.31181 -0.00469 -0.43866 0.01458 -0.48334 C 0.03386 -0.52801 0.0405 -0.53496 0.11461 -0.54561 C 0.18859 -0.55625 0.38721 -0.54699 0.45897 -0.54746 " pathEditMode="relative" rAng="0" ptsTypes="AAAA">
                                      <p:cBhvr>
                                        <p:cTn id="67" dur="2000" fill="hold"/>
                                        <p:tgtEl>
                                          <p:spTgt spid="89"/>
                                        </p:tgtEl>
                                        <p:attrNameLst>
                                          <p:attrName>ppt_x</p:attrName>
                                          <p:attrName>ppt_y</p:attrName>
                                        </p:attrNameLst>
                                      </p:cBhvr>
                                      <p:rCtr x="22962" y="-13681"/>
                                    </p:animMotion>
                                  </p:childTnLst>
                                </p:cTn>
                              </p:par>
                            </p:childTnLst>
                          </p:cTn>
                        </p:par>
                        <p:par>
                          <p:cTn id="68" fill="hold">
                            <p:stCondLst>
                              <p:cond delay="4000"/>
                            </p:stCondLst>
                            <p:childTnLst>
                              <p:par>
                                <p:cTn id="69" presetID="10" presetClass="exit" presetSubtype="0" fill="hold" nodeType="afterEffect">
                                  <p:stCondLst>
                                    <p:cond delay="0"/>
                                  </p:stCondLst>
                                  <p:childTnLst>
                                    <p:animEffect transition="out" filter="fade">
                                      <p:cBhvr>
                                        <p:cTn id="70" dur="500"/>
                                        <p:tgtEl>
                                          <p:spTgt spid="89"/>
                                        </p:tgtEl>
                                      </p:cBhvr>
                                    </p:animEffect>
                                    <p:set>
                                      <p:cBhvr>
                                        <p:cTn id="71" dur="1" fill="hold">
                                          <p:stCondLst>
                                            <p:cond delay="499"/>
                                          </p:stCondLst>
                                        </p:cTn>
                                        <p:tgtEl>
                                          <p:spTgt spid="89"/>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500"/>
                                        <p:tgtEl>
                                          <p:spTgt spid="67"/>
                                        </p:tgtEl>
                                      </p:cBhvr>
                                    </p:animEffect>
                                    <p:set>
                                      <p:cBhvr>
                                        <p:cTn id="74" dur="1" fill="hold">
                                          <p:stCondLst>
                                            <p:cond delay="499"/>
                                          </p:stCondLst>
                                        </p:cTn>
                                        <p:tgtEl>
                                          <p:spTgt spid="6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0.00091 1.11111E-6 C 0.00312 -0.0669 0.00534 -0.1338 -0.00052 -0.17662 C -0.00652 -0.21945 -0.01993 -0.24144 -0.03465 -0.25741 C -0.0495 -0.27338 -0.07815 -0.26921 -0.08948 -0.27222 " pathEditMode="relative" rAng="0" ptsTypes="AAAA">
                                      <p:cBhvr>
                                        <p:cTn id="78" dur="2000" fill="hold"/>
                                        <p:tgtEl>
                                          <p:spTgt spid="93"/>
                                        </p:tgtEl>
                                        <p:attrNameLst>
                                          <p:attrName>ppt_x</p:attrName>
                                          <p:attrName>ppt_y</p:attrName>
                                        </p:attrNameLst>
                                      </p:cBhvr>
                                      <p:rCtr x="-4402" y="-13611"/>
                                    </p:animMotion>
                                  </p:childTnLst>
                                </p:cTn>
                              </p:par>
                              <p:par>
                                <p:cTn id="79" presetID="0" presetClass="path" presetSubtype="0" accel="50000" decel="50000" fill="hold" nodeType="withEffect">
                                  <p:stCondLst>
                                    <p:cond delay="2000"/>
                                  </p:stCondLst>
                                  <p:childTnLst>
                                    <p:animMotion origin="layout" path="M 0.00364 -0.27893 C 0.00547 -0.31226 -0.00105 -0.43449 0.01601 -0.47916 C 0.03295 -0.52384 0.03295 -0.53703 0.10575 -0.54768 C 0.17869 -0.55833 0.38121 -0.54375 0.45376 -0.54282 " pathEditMode="relative" rAng="0" ptsTypes="AAAA">
                                      <p:cBhvr>
                                        <p:cTn id="80" dur="2000" fill="hold"/>
                                        <p:tgtEl>
                                          <p:spTgt spid="90"/>
                                        </p:tgtEl>
                                        <p:attrNameLst>
                                          <p:attrName>ppt_x</p:attrName>
                                          <p:attrName>ppt_y</p:attrName>
                                        </p:attrNameLst>
                                      </p:cBhvr>
                                      <p:rCtr x="22506" y="-13634"/>
                                    </p:animMotion>
                                  </p:childTnLst>
                                </p:cTn>
                              </p:par>
                            </p:childTnLst>
                          </p:cTn>
                        </p:par>
                        <p:par>
                          <p:cTn id="81" fill="hold">
                            <p:stCondLst>
                              <p:cond delay="4000"/>
                            </p:stCondLst>
                            <p:childTnLst>
                              <p:par>
                                <p:cTn id="82" presetID="10" presetClass="exit" presetSubtype="0" fill="hold" nodeType="afterEffect">
                                  <p:stCondLst>
                                    <p:cond delay="0"/>
                                  </p:stCondLst>
                                  <p:childTnLst>
                                    <p:animEffect transition="out" filter="fade">
                                      <p:cBhvr>
                                        <p:cTn id="83" dur="500"/>
                                        <p:tgtEl>
                                          <p:spTgt spid="90"/>
                                        </p:tgtEl>
                                      </p:cBhvr>
                                    </p:animEffect>
                                    <p:set>
                                      <p:cBhvr>
                                        <p:cTn id="84" dur="1" fill="hold">
                                          <p:stCondLst>
                                            <p:cond delay="499"/>
                                          </p:stCondLst>
                                        </p:cTn>
                                        <p:tgtEl>
                                          <p:spTgt spid="90"/>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2000"/>
                                        <p:tgtEl>
                                          <p:spTgt spid="66"/>
                                        </p:tgtEl>
                                      </p:cBhvr>
                                    </p:animEffect>
                                    <p:set>
                                      <p:cBhvr>
                                        <p:cTn id="87" dur="1" fill="hold">
                                          <p:stCondLst>
                                            <p:cond delay="1999"/>
                                          </p:stCondLst>
                                        </p:cTn>
                                        <p:tgtEl>
                                          <p:spTgt spid="6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74"/>
                                        </p:tgtEl>
                                      </p:cBhvr>
                                    </p:animEffect>
                                    <p:set>
                                      <p:cBhvr>
                                        <p:cTn id="92" dur="1" fill="hold">
                                          <p:stCondLst>
                                            <p:cond delay="499"/>
                                          </p:stCondLst>
                                        </p:cTn>
                                        <p:tgtEl>
                                          <p:spTgt spid="7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69"/>
                                        </p:tgtEl>
                                      </p:cBhvr>
                                    </p:animEffect>
                                    <p:set>
                                      <p:cBhvr>
                                        <p:cTn id="95" dur="1" fill="hold">
                                          <p:stCondLst>
                                            <p:cond delay="499"/>
                                          </p:stCondLst>
                                        </p:cTn>
                                        <p:tgtEl>
                                          <p:spTgt spid="69"/>
                                        </p:tgtEl>
                                        <p:attrNameLst>
                                          <p:attrName>style.visibility</p:attrName>
                                        </p:attrNameLst>
                                      </p:cBhvr>
                                      <p:to>
                                        <p:strVal val="hidden"/>
                                      </p:to>
                                    </p:set>
                                  </p:childTnLst>
                                </p:cTn>
                              </p:par>
                              <p:par>
                                <p:cTn id="96" presetID="9" presetClass="exit" presetSubtype="0" fill="hold" nodeType="withEffect">
                                  <p:stCondLst>
                                    <p:cond delay="0"/>
                                  </p:stCondLst>
                                  <p:childTnLst>
                                    <p:animEffect transition="out" filter="dissolve">
                                      <p:cBhvr>
                                        <p:cTn id="97" dur="500"/>
                                        <p:tgtEl>
                                          <p:spTgt spid="81"/>
                                        </p:tgtEl>
                                      </p:cBhvr>
                                    </p:animEffect>
                                    <p:set>
                                      <p:cBhvr>
                                        <p:cTn id="98" dur="1" fill="hold">
                                          <p:stCondLst>
                                            <p:cond delay="499"/>
                                          </p:stCondLst>
                                        </p:cTn>
                                        <p:tgtEl>
                                          <p:spTgt spid="81"/>
                                        </p:tgtEl>
                                        <p:attrNameLst>
                                          <p:attrName>style.visibility</p:attrName>
                                        </p:attrNameLst>
                                      </p:cBhvr>
                                      <p:to>
                                        <p:strVal val="hidden"/>
                                      </p:to>
                                    </p:set>
                                  </p:childTnLst>
                                </p:cTn>
                              </p:par>
                            </p:childTnLst>
                          </p:cTn>
                        </p:par>
                        <p:par>
                          <p:cTn id="99" fill="hold">
                            <p:stCondLst>
                              <p:cond delay="500"/>
                            </p:stCondLst>
                            <p:childTnLst>
                              <p:par>
                                <p:cTn id="100" presetID="9" presetClass="entr" presetSubtype="0" fill="hold"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dissolve">
                                      <p:cBhvr>
                                        <p:cTn id="102" dur="500"/>
                                        <p:tgtEl>
                                          <p:spTgt spid="53"/>
                                        </p:tgtEl>
                                      </p:cBhvr>
                                    </p:animEffect>
                                  </p:childTnLst>
                                </p:cTn>
                              </p:par>
                            </p:childTnLst>
                          </p:cTn>
                        </p:par>
                        <p:par>
                          <p:cTn id="103" fill="hold">
                            <p:stCondLst>
                              <p:cond delay="1000"/>
                            </p:stCondLst>
                            <p:childTnLst>
                              <p:par>
                                <p:cTn id="104" presetID="0" presetClass="path" presetSubtype="0" accel="50000" decel="50000" fill="hold" nodeType="afterEffect">
                                  <p:stCondLst>
                                    <p:cond delay="500"/>
                                  </p:stCondLst>
                                  <p:childTnLst>
                                    <p:animMotion origin="layout" path="M -4.67049E-6 -7.37257E-18 C -0.00013 -0.05903 -0.00234 -0.26759 -0.00065 -0.35208 C 0.00092 -0.43657 -0.00169 -0.47431 0.00951 -0.50741 C 0.02084 -0.54051 0.05132 -0.54329 0.06682 -0.55023 C 0.08258 -0.55741 0.0801 -0.55069 0.10381 -0.55023 C 0.12751 -0.54977 0.18703 -0.54792 0.20917 -0.54722 " pathEditMode="relative" rAng="0" ptsTypes="AAAAAA">
                                      <p:cBhvr>
                                        <p:cTn id="105" dur="2000" fill="hold"/>
                                        <p:tgtEl>
                                          <p:spTgt spid="94"/>
                                        </p:tgtEl>
                                        <p:attrNameLst>
                                          <p:attrName>ppt_x</p:attrName>
                                          <p:attrName>ppt_y</p:attrName>
                                        </p:attrNameLst>
                                      </p:cBhvr>
                                      <p:rCtr x="10393" y="-27685"/>
                                    </p:animMotion>
                                  </p:childTnLst>
                                </p:cTn>
                              </p:par>
                            </p:childTnLst>
                          </p:cTn>
                        </p:par>
                        <p:par>
                          <p:cTn id="106" fill="hold">
                            <p:stCondLst>
                              <p:cond delay="3500"/>
                            </p:stCondLst>
                            <p:childTnLst>
                              <p:par>
                                <p:cTn id="107" presetID="10" presetClass="exit" presetSubtype="0" fill="hold" nodeType="afterEffect">
                                  <p:stCondLst>
                                    <p:cond delay="0"/>
                                  </p:stCondLst>
                                  <p:childTnLst>
                                    <p:animEffect transition="out" filter="fade">
                                      <p:cBhvr>
                                        <p:cTn id="108" dur="500"/>
                                        <p:tgtEl>
                                          <p:spTgt spid="94"/>
                                        </p:tgtEl>
                                      </p:cBhvr>
                                    </p:animEffect>
                                    <p:set>
                                      <p:cBhvr>
                                        <p:cTn id="109" dur="1" fill="hold">
                                          <p:stCondLst>
                                            <p:cond delay="499"/>
                                          </p:stCondLst>
                                        </p:cTn>
                                        <p:tgtEl>
                                          <p:spTgt spid="94"/>
                                        </p:tgtEl>
                                        <p:attrNameLst>
                                          <p:attrName>style.visibility</p:attrName>
                                        </p:attrNameLst>
                                      </p:cBhvr>
                                      <p:to>
                                        <p:strVal val="hidden"/>
                                      </p:to>
                                    </p:set>
                                  </p:childTnLst>
                                </p:cTn>
                              </p:par>
                              <p:par>
                                <p:cTn id="110" presetID="10" presetClass="exit" presetSubtype="0" fill="hold" grpId="0" nodeType="withEffect">
                                  <p:stCondLst>
                                    <p:cond delay="0"/>
                                  </p:stCondLst>
                                  <p:childTnLst>
                                    <p:animEffect transition="out" filter="fade">
                                      <p:cBhvr>
                                        <p:cTn id="111" dur="500"/>
                                        <p:tgtEl>
                                          <p:spTgt spid="65"/>
                                        </p:tgtEl>
                                      </p:cBhvr>
                                    </p:animEffect>
                                    <p:set>
                                      <p:cBhvr>
                                        <p:cTn id="112" dur="1" fill="hold">
                                          <p:stCondLst>
                                            <p:cond delay="499"/>
                                          </p:stCondLst>
                                        </p:cTn>
                                        <p:tgtEl>
                                          <p:spTgt spid="65"/>
                                        </p:tgtEl>
                                        <p:attrNameLst>
                                          <p:attrName>style.visibility</p:attrName>
                                        </p:attrNameLst>
                                      </p:cBhvr>
                                      <p:to>
                                        <p:strVal val="hidden"/>
                                      </p:to>
                                    </p:set>
                                  </p:childTnLst>
                                </p:cTn>
                              </p:par>
                            </p:childTnLst>
                          </p:cTn>
                        </p:par>
                        <p:par>
                          <p:cTn id="113" fill="hold">
                            <p:stCondLst>
                              <p:cond delay="4000"/>
                            </p:stCondLst>
                            <p:childTnLst>
                              <p:par>
                                <p:cTn id="114" presetID="9" presetClass="exit" presetSubtype="0" fill="hold" nodeType="afterEffect">
                                  <p:stCondLst>
                                    <p:cond delay="0"/>
                                  </p:stCondLst>
                                  <p:childTnLst>
                                    <p:animEffect transition="out" filter="dissolve">
                                      <p:cBhvr>
                                        <p:cTn id="115" dur="500"/>
                                        <p:tgtEl>
                                          <p:spTgt spid="53"/>
                                        </p:tgtEl>
                                      </p:cBhvr>
                                    </p:animEffect>
                                    <p:set>
                                      <p:cBhvr>
                                        <p:cTn id="116" dur="1" fill="hold">
                                          <p:stCondLst>
                                            <p:cond delay="499"/>
                                          </p:stCondLst>
                                        </p:cTn>
                                        <p:tgtEl>
                                          <p:spTgt spid="53"/>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59"/>
                                        </p:tgtEl>
                                      </p:cBhvr>
                                    </p:animEffect>
                                    <p:set>
                                      <p:cBhvr>
                                        <p:cTn id="119" dur="1" fill="hold">
                                          <p:stCondLst>
                                            <p:cond delay="499"/>
                                          </p:stCondLst>
                                        </p:cTn>
                                        <p:tgtEl>
                                          <p:spTgt spid="59"/>
                                        </p:tgtEl>
                                        <p:attrNameLst>
                                          <p:attrName>style.visibility</p:attrName>
                                        </p:attrNameLst>
                                      </p:cBhvr>
                                      <p:to>
                                        <p:strVal val="hidden"/>
                                      </p:to>
                                    </p:set>
                                  </p:childTnLst>
                                </p:cTn>
                              </p:par>
                            </p:childTnLst>
                          </p:cTn>
                        </p:par>
                        <p:par>
                          <p:cTn id="120" fill="hold">
                            <p:stCondLst>
                              <p:cond delay="4500"/>
                            </p:stCondLst>
                            <p:childTnLst>
                              <p:par>
                                <p:cTn id="121" presetID="9" presetClass="entr" presetSubtype="0"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dissolve">
                                      <p:cBhvr>
                                        <p:cTn id="123" dur="500"/>
                                        <p:tgtEl>
                                          <p:spTgt spid="87"/>
                                        </p:tgtEl>
                                      </p:cBhvr>
                                    </p:animEffect>
                                  </p:childTnLst>
                                </p:cTn>
                              </p:par>
                              <p:par>
                                <p:cTn id="124" presetID="9" presetClass="entr" presetSubtype="0" fill="hold" nodeType="withEffect">
                                  <p:stCondLst>
                                    <p:cond delay="0"/>
                                  </p:stCondLst>
                                  <p:childTnLst>
                                    <p:set>
                                      <p:cBhvr>
                                        <p:cTn id="125" dur="1" fill="hold">
                                          <p:stCondLst>
                                            <p:cond delay="0"/>
                                          </p:stCondLst>
                                        </p:cTn>
                                        <p:tgtEl>
                                          <p:spTgt spid="83"/>
                                        </p:tgtEl>
                                        <p:attrNameLst>
                                          <p:attrName>style.visibility</p:attrName>
                                        </p:attrNameLst>
                                      </p:cBhvr>
                                      <p:to>
                                        <p:strVal val="visible"/>
                                      </p:to>
                                    </p:set>
                                    <p:animEffect transition="in" filter="dissolve">
                                      <p:cBhvr>
                                        <p:cTn id="126" dur="500"/>
                                        <p:tgtEl>
                                          <p:spTgt spid="83"/>
                                        </p:tgtEl>
                                      </p:cBhvr>
                                    </p:animEffect>
                                  </p:childTnLst>
                                </p:cTn>
                              </p:par>
                            </p:childTnLst>
                          </p:cTn>
                        </p:par>
                        <p:par>
                          <p:cTn id="127" fill="hold">
                            <p:stCondLst>
                              <p:cond delay="5000"/>
                            </p:stCondLst>
                            <p:childTnLst>
                              <p:par>
                                <p:cTn id="128" presetID="0" presetClass="path" presetSubtype="0" accel="50000" decel="50000" fill="hold" nodeType="afterEffect">
                                  <p:stCondLst>
                                    <p:cond delay="0"/>
                                  </p:stCondLst>
                                  <p:childTnLst>
                                    <p:animMotion origin="layout" path="M -0.10458 -0.27431 C -0.10406 -0.23449 -0.10354 -0.19421 -0.10367 -0.16319 C -0.10367 -0.13218 -0.10172 -0.11273 -0.10562 -0.08819 C -0.1094 -0.06366 -0.11461 -0.03171 -0.12646 -0.0162 C -0.13844 -0.00069 -0.15837 0.00185 -0.17739 0.00556 C -0.19627 0.00926 -0.22701 0.00556 -0.24003 0.00556 " pathEditMode="relative" rAng="0" ptsTypes="AAAAAA">
                                      <p:cBhvr>
                                        <p:cTn id="129" dur="2000" fill="hold"/>
                                        <p:tgtEl>
                                          <p:spTgt spid="91"/>
                                        </p:tgtEl>
                                        <p:attrNameLst>
                                          <p:attrName>ppt_x</p:attrName>
                                          <p:attrName>ppt_y</p:attrName>
                                        </p:attrNameLst>
                                      </p:cBhvr>
                                      <p:rCtr x="-6707" y="14074"/>
                                    </p:animMotion>
                                  </p:childTnLst>
                                </p:cTn>
                              </p:par>
                              <p:par>
                                <p:cTn id="130" presetID="0" presetClass="path" presetSubtype="0" accel="50000" decel="50000" fill="hold" nodeType="withEffect">
                                  <p:stCondLst>
                                    <p:cond delay="0"/>
                                  </p:stCondLst>
                                  <p:childTnLst>
                                    <p:animMotion origin="layout" path="M -0.09456 -0.27431 C -0.09378 -0.23449 -0.09326 -0.19421 -0.09352 -0.1632 C -0.09352 -0.13218 -0.09143 -0.11273 -0.09547 -0.0882 C -0.09925 -0.06366 -0.10459 -0.03171 -0.11605 -0.0162 C -0.12751 -0.0007 -0.14496 0.00208 -0.16424 0.00555 C -0.18326 0.00903 -0.21712 0.00509 -0.23079 0.00486 " pathEditMode="relative" rAng="0" ptsTypes="AAAAAA">
                                      <p:cBhvr>
                                        <p:cTn id="131" dur="2000" fill="hold"/>
                                        <p:tgtEl>
                                          <p:spTgt spid="92"/>
                                        </p:tgtEl>
                                        <p:attrNameLst>
                                          <p:attrName>ppt_x</p:attrName>
                                          <p:attrName>ppt_y</p:attrName>
                                        </p:attrNameLst>
                                      </p:cBhvr>
                                      <p:rCtr x="-6734" y="14051"/>
                                    </p:animMotion>
                                  </p:childTnLst>
                                </p:cTn>
                              </p:par>
                              <p:par>
                                <p:cTn id="132" presetID="0" presetClass="path" presetSubtype="0" accel="50000" decel="50000" fill="hold" nodeType="withEffect">
                                  <p:stCondLst>
                                    <p:cond delay="0"/>
                                  </p:stCondLst>
                                  <p:childTnLst>
                                    <p:animMotion origin="layout" path="M -0.08948 -0.27222 C -0.08883 -0.23287 -0.08831 -0.19282 -0.08844 -0.16203 C -0.08844 -0.13125 -0.08648 -0.11203 -0.09039 -0.0875 C -0.09404 -0.06319 -0.09977 -0.03171 -0.11071 -0.0162 C -0.12152 -0.00046 -0.13676 0.00185 -0.15577 0.00556 C -0.17466 0.00903 -0.21047 0.00625 -0.22467 0.00625 " pathEditMode="relative" rAng="0" ptsTypes="AAAAAA">
                                      <p:cBhvr>
                                        <p:cTn id="133" dur="2000" fill="hold"/>
                                        <p:tgtEl>
                                          <p:spTgt spid="93"/>
                                        </p:tgtEl>
                                        <p:attrNameLst>
                                          <p:attrName>ppt_x</p:attrName>
                                          <p:attrName>ppt_y</p:attrName>
                                        </p:attrNameLst>
                                      </p:cBhvr>
                                      <p:rCtr x="-6694" y="13958"/>
                                    </p:animMotion>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91"/>
                                        </p:tgtEl>
                                      </p:cBhvr>
                                    </p:animEffect>
                                    <p:set>
                                      <p:cBhvr>
                                        <p:cTn id="138" dur="1" fill="hold">
                                          <p:stCondLst>
                                            <p:cond delay="499"/>
                                          </p:stCondLst>
                                        </p:cTn>
                                        <p:tgtEl>
                                          <p:spTgt spid="91"/>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500"/>
                                        <p:tgtEl>
                                          <p:spTgt spid="92"/>
                                        </p:tgtEl>
                                      </p:cBhvr>
                                    </p:animEffect>
                                    <p:set>
                                      <p:cBhvr>
                                        <p:cTn id="141" dur="1" fill="hold">
                                          <p:stCondLst>
                                            <p:cond delay="499"/>
                                          </p:stCondLst>
                                        </p:cTn>
                                        <p:tgtEl>
                                          <p:spTgt spid="92"/>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93"/>
                                        </p:tgtEl>
                                      </p:cBhvr>
                                    </p:animEffect>
                                    <p:set>
                                      <p:cBhvr>
                                        <p:cTn id="144" dur="1" fill="hold">
                                          <p:stCondLst>
                                            <p:cond delay="499"/>
                                          </p:stCondLst>
                                        </p:cTn>
                                        <p:tgtEl>
                                          <p:spTgt spid="93"/>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87"/>
                                        </p:tgtEl>
                                      </p:cBhvr>
                                    </p:animEffect>
                                    <p:set>
                                      <p:cBhvr>
                                        <p:cTn id="147" dur="1" fill="hold">
                                          <p:stCondLst>
                                            <p:cond delay="499"/>
                                          </p:stCondLst>
                                        </p:cTn>
                                        <p:tgtEl>
                                          <p:spTgt spid="87"/>
                                        </p:tgtEl>
                                        <p:attrNameLst>
                                          <p:attrName>style.visibility</p:attrName>
                                        </p:attrNameLst>
                                      </p:cBhvr>
                                      <p:to>
                                        <p:strVal val="hidden"/>
                                      </p:to>
                                    </p:set>
                                  </p:childTnLst>
                                </p:cTn>
                              </p:par>
                              <p:par>
                                <p:cTn id="148" presetID="9" presetClass="exit" presetSubtype="0" fill="hold" nodeType="withEffect">
                                  <p:stCondLst>
                                    <p:cond delay="0"/>
                                  </p:stCondLst>
                                  <p:childTnLst>
                                    <p:animEffect transition="out" filter="dissolve">
                                      <p:cBhvr>
                                        <p:cTn id="149" dur="500"/>
                                        <p:tgtEl>
                                          <p:spTgt spid="85"/>
                                        </p:tgtEl>
                                      </p:cBhvr>
                                    </p:animEffect>
                                    <p:set>
                                      <p:cBhvr>
                                        <p:cTn id="150" dur="1" fill="hold">
                                          <p:stCondLst>
                                            <p:cond delay="499"/>
                                          </p:stCondLst>
                                        </p:cTn>
                                        <p:tgtEl>
                                          <p:spTgt spid="85"/>
                                        </p:tgtEl>
                                        <p:attrNameLst>
                                          <p:attrName>style.visibility</p:attrName>
                                        </p:attrNameLst>
                                      </p:cBhvr>
                                      <p:to>
                                        <p:strVal val="hidden"/>
                                      </p:to>
                                    </p:set>
                                  </p:childTnLst>
                                </p:cTn>
                              </p:par>
                              <p:par>
                                <p:cTn id="151" presetID="9" presetClass="exit" presetSubtype="0" fill="hold" nodeType="withEffect">
                                  <p:stCondLst>
                                    <p:cond delay="0"/>
                                  </p:stCondLst>
                                  <p:childTnLst>
                                    <p:animEffect transition="out" filter="dissolve">
                                      <p:cBhvr>
                                        <p:cTn id="152" dur="500"/>
                                        <p:tgtEl>
                                          <p:spTgt spid="86"/>
                                        </p:tgtEl>
                                      </p:cBhvr>
                                    </p:animEffect>
                                    <p:set>
                                      <p:cBhvr>
                                        <p:cTn id="153" dur="1" fill="hold">
                                          <p:stCondLst>
                                            <p:cond delay="499"/>
                                          </p:stCondLst>
                                        </p:cTn>
                                        <p:tgtEl>
                                          <p:spTgt spid="86"/>
                                        </p:tgtEl>
                                        <p:attrNameLst>
                                          <p:attrName>style.visibility</p:attrName>
                                        </p:attrNameLst>
                                      </p:cBhvr>
                                      <p:to>
                                        <p:strVal val="hidden"/>
                                      </p:to>
                                    </p:set>
                                  </p:childTnLst>
                                </p:cTn>
                              </p:par>
                              <p:par>
                                <p:cTn id="154" presetID="1" presetClass="exit" presetSubtype="0" fill="hold" nodeType="withEffect">
                                  <p:stCondLst>
                                    <p:cond delay="0"/>
                                  </p:stCondLst>
                                  <p:childTnLst>
                                    <p:set>
                                      <p:cBhvr>
                                        <p:cTn id="155" dur="1" fill="hold">
                                          <p:stCondLst>
                                            <p:cond delay="0"/>
                                          </p:stCondLst>
                                        </p:cTn>
                                        <p:tgtEl>
                                          <p:spTgt spid="48"/>
                                        </p:tgtEl>
                                        <p:attrNameLst>
                                          <p:attrName>style.visibility</p:attrName>
                                        </p:attrNameLst>
                                      </p:cBhvr>
                                      <p:to>
                                        <p:strVal val="hidden"/>
                                      </p:to>
                                    </p:set>
                                  </p:childTnLst>
                                </p:cTn>
                              </p:par>
                              <p:par>
                                <p:cTn id="156" presetID="9" presetClass="exit" presetSubtype="0" fill="hold" nodeType="withEffect">
                                  <p:stCondLst>
                                    <p:cond delay="0"/>
                                  </p:stCondLst>
                                  <p:childTnLst>
                                    <p:animEffect transition="out" filter="dissolve">
                                      <p:cBhvr>
                                        <p:cTn id="157" dur="500"/>
                                        <p:tgtEl>
                                          <p:spTgt spid="83"/>
                                        </p:tgtEl>
                                      </p:cBhvr>
                                    </p:animEffect>
                                    <p:set>
                                      <p:cBhvr>
                                        <p:cTn id="158" dur="1" fill="hold">
                                          <p:stCondLst>
                                            <p:cond delay="499"/>
                                          </p:stCondLst>
                                        </p:cTn>
                                        <p:tgtEl>
                                          <p:spTgt spid="83"/>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nodeType="clickEffect">
                                  <p:stCondLst>
                                    <p:cond delay="0"/>
                                  </p:stCondLst>
                                  <p:childTnLst>
                                    <p:set>
                                      <p:cBhvr>
                                        <p:cTn id="162" dur="1" fill="hold">
                                          <p:stCondLst>
                                            <p:cond delay="0"/>
                                          </p:stCondLst>
                                        </p:cTn>
                                        <p:tgtEl>
                                          <p:spTgt spid="57"/>
                                        </p:tgtEl>
                                        <p:attrNameLst>
                                          <p:attrName>style.visibility</p:attrName>
                                        </p:attrNameLst>
                                      </p:cBhvr>
                                      <p:to>
                                        <p:strVal val="visible"/>
                                      </p:to>
                                    </p:set>
                                    <p:animEffect transition="in" filter="fade">
                                      <p:cBhvr>
                                        <p:cTn id="163" dur="500"/>
                                        <p:tgtEl>
                                          <p:spTgt spid="57"/>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8"/>
                                        </p:tgtEl>
                                        <p:attrNameLst>
                                          <p:attrName>style.visibility</p:attrName>
                                        </p:attrNameLst>
                                      </p:cBhvr>
                                      <p:to>
                                        <p:strVal val="visible"/>
                                      </p:to>
                                    </p:set>
                                    <p:animEffect transition="in" filter="fade">
                                      <p:cBhvr>
                                        <p:cTn id="166" dur="500"/>
                                        <p:tgtEl>
                                          <p:spTgt spid="58"/>
                                        </p:tgtEl>
                                      </p:cBhvr>
                                    </p:animEffect>
                                  </p:childTnLst>
                                </p:cTn>
                              </p:par>
                              <p:par>
                                <p:cTn id="167" presetID="10" presetClass="exit" presetSubtype="0" fill="hold" nodeType="withEffect">
                                  <p:stCondLst>
                                    <p:cond delay="0"/>
                                  </p:stCondLst>
                                  <p:childTnLst>
                                    <p:animEffect transition="out" filter="fade">
                                      <p:cBhvr>
                                        <p:cTn id="168" dur="500"/>
                                        <p:tgtEl>
                                          <p:spTgt spid="93"/>
                                        </p:tgtEl>
                                      </p:cBhvr>
                                    </p:animEffect>
                                    <p:set>
                                      <p:cBhvr>
                                        <p:cTn id="169" dur="1" fill="hold">
                                          <p:stCondLst>
                                            <p:cond delay="499"/>
                                          </p:stCondLst>
                                        </p:cTn>
                                        <p:tgtEl>
                                          <p:spTgt spid="93"/>
                                        </p:tgtEl>
                                        <p:attrNameLst>
                                          <p:attrName>style.visibility</p:attrName>
                                        </p:attrNameLst>
                                      </p:cBhvr>
                                      <p:to>
                                        <p:strVal val="hidden"/>
                                      </p:to>
                                    </p:set>
                                  </p:childTnLst>
                                </p:cTn>
                              </p:par>
                              <p:par>
                                <p:cTn id="170" presetID="0" presetClass="path" presetSubtype="0" accel="50000" decel="50000" fill="hold" nodeType="withEffect">
                                  <p:stCondLst>
                                    <p:cond delay="0"/>
                                  </p:stCondLst>
                                  <p:childTnLst>
                                    <p:animMotion origin="layout" path="M -2.46679E-6 0.00023 C -0.03594 -0.00162 -0.16488 -0.01459 -0.21581 -0.01088 C -0.26699 -0.00741 -0.28861 -0.00741 -0.30646 0.02199 C -0.32391 0.05139 -0.31922 0.0787 -0.32117 0.1662 C -0.32326 0.2537 -0.31883 0.46782 -0.31818 0.54745 " pathEditMode="relative" rAng="0" ptsTypes="AAAAA">
                                      <p:cBhvr>
                                        <p:cTn id="171" dur="2000" fill="hold"/>
                                        <p:tgtEl>
                                          <p:spTgt spid="60"/>
                                        </p:tgtEl>
                                        <p:attrNameLst>
                                          <p:attrName>ppt_x</p:attrName>
                                          <p:attrName>ppt_y</p:attrName>
                                        </p:attrNameLst>
                                      </p:cBhvr>
                                      <p:rCtr x="-16098" y="26759"/>
                                    </p:animMotion>
                                  </p:childTnLst>
                                </p:cTn>
                              </p:par>
                            </p:childTnLst>
                          </p:cTn>
                        </p:par>
                        <p:par>
                          <p:cTn id="172" fill="hold">
                            <p:stCondLst>
                              <p:cond delay="2000"/>
                            </p:stCondLst>
                            <p:childTnLst>
                              <p:par>
                                <p:cTn id="173" presetID="0" presetClass="path" presetSubtype="0" accel="50000" decel="50000" fill="hold" nodeType="afterEffect">
                                  <p:stCondLst>
                                    <p:cond delay="0"/>
                                  </p:stCondLst>
                                  <p:childTnLst>
                                    <p:animMotion origin="layout" path="M -2.46679E-6 0.00023 C -0.03516 -0.00186 -0.16085 -0.01436 -0.21073 -0.01088 C -0.26048 -0.00741 -0.28184 -0.00741 -0.2989 0.02152 C -0.3161 0.05069 -0.31154 0.07639 -0.31349 0.16412 C -0.31557 0.25162 -0.31115 0.46759 -0.31076 0.54745 " pathEditMode="relative" rAng="0" ptsTypes="AAAAA">
                                      <p:cBhvr>
                                        <p:cTn id="174" dur="2000" fill="hold"/>
                                        <p:tgtEl>
                                          <p:spTgt spid="61"/>
                                        </p:tgtEl>
                                        <p:attrNameLst>
                                          <p:attrName>ppt_x</p:attrName>
                                          <p:attrName>ppt_y</p:attrName>
                                        </p:attrNameLst>
                                      </p:cBhvr>
                                      <p:rCtr x="-15707" y="26759"/>
                                    </p:animMotion>
                                  </p:childTnLst>
                                </p:cTn>
                              </p:par>
                            </p:childTnLst>
                          </p:cTn>
                        </p:par>
                        <p:par>
                          <p:cTn id="175" fill="hold">
                            <p:stCondLst>
                              <p:cond delay="4000"/>
                            </p:stCondLst>
                            <p:childTnLst>
                              <p:par>
                                <p:cTn id="176" presetID="0" presetClass="path" presetSubtype="0" accel="50000" decel="50000" fill="hold" nodeType="afterEffect">
                                  <p:stCondLst>
                                    <p:cond delay="0"/>
                                  </p:stCondLst>
                                  <p:childTnLst>
                                    <p:animMotion origin="layout" path="M -2.46679E-6 0.00023 C -0.03412 -0.00162 -0.15394 -0.01436 -0.20265 -0.01088 C -0.25123 -0.00764 -0.27494 -0.00857 -0.29239 0.0199 C -0.30997 0.04838 -0.30568 0.07199 -0.30789 0.15995 C -0.3101 0.24791 -0.3062 0.46666 -0.30568 0.54745 " pathEditMode="relative" rAng="0" ptsTypes="AAAAA">
                                      <p:cBhvr>
                                        <p:cTn id="177" dur="2000" fill="hold"/>
                                        <p:tgtEl>
                                          <p:spTgt spid="62"/>
                                        </p:tgtEl>
                                        <p:attrNameLst>
                                          <p:attrName>ppt_x</p:attrName>
                                          <p:attrName>ppt_y</p:attrName>
                                        </p:attrNameLst>
                                      </p:cBhvr>
                                      <p:rCtr x="-15434" y="26759"/>
                                    </p:animMotion>
                                  </p:childTnLst>
                                </p:cTn>
                              </p:par>
                            </p:childTnLst>
                          </p:cTn>
                        </p:par>
                        <p:par>
                          <p:cTn id="178" fill="hold">
                            <p:stCondLst>
                              <p:cond delay="6000"/>
                            </p:stCondLst>
                            <p:childTnLst>
                              <p:par>
                                <p:cTn id="179" presetID="0" presetClass="path" presetSubtype="0" accel="50000" decel="50000" fill="hold" nodeType="afterEffect">
                                  <p:stCondLst>
                                    <p:cond delay="0"/>
                                  </p:stCondLst>
                                  <p:childTnLst>
                                    <p:animMotion origin="layout" path="M -2.46679E-6 0.00023 C -0.08882 -0.00764 -0.17765 -0.01551 -0.22636 -0.00926 C -0.27494 -0.00324 -0.27911 0.00277 -0.29135 0.0375 C -0.30372 0.07199 -0.29916 0.11296 -0.30047 0.19791 C -0.3019 0.2831 -0.30086 0.41504 -0.29982 0.54745 " pathEditMode="relative" rAng="0" ptsTypes="AAAAA">
                                      <p:cBhvr>
                                        <p:cTn id="180" dur="2000" fill="hold"/>
                                        <p:tgtEl>
                                          <p:spTgt spid="63"/>
                                        </p:tgtEl>
                                        <p:attrNameLst>
                                          <p:attrName>ppt_x</p:attrName>
                                          <p:attrName>ppt_y</p:attrName>
                                        </p:attrNameLst>
                                      </p:cBhvr>
                                      <p:rCtr x="-15069" y="26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5" grpId="0" animBg="1"/>
      <p:bldP spid="66" grpId="0" animBg="1"/>
      <p:bldP spid="67" grpId="0" animBg="1"/>
      <p:bldP spid="68" grpId="0" animBg="1"/>
      <p:bldP spid="81" grpId="0"/>
      <p:bldP spid="82" grpId="0"/>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884392-903B-4D26-A122-EC1CF2D18D1B}"/>
              </a:ext>
            </a:extLst>
          </p:cNvPr>
          <p:cNvSpPr/>
          <p:nvPr/>
        </p:nvSpPr>
        <p:spPr>
          <a:xfrm>
            <a:off x="1096994" y="1019870"/>
            <a:ext cx="9880167" cy="3585597"/>
          </a:xfrm>
          <a:prstGeom prst="rect">
            <a:avLst/>
          </a:prstGeom>
        </p:spPr>
        <p:txBody>
          <a:bodyPr wrap="square">
            <a:spAutoFit/>
          </a:bodyPr>
          <a:lstStyle/>
          <a:p>
            <a:pPr>
              <a:spcAft>
                <a:spcPts val="600"/>
              </a:spcAft>
              <a:buClr>
                <a:srgbClr val="00007D"/>
              </a:buClr>
              <a:buSzPct val="75000"/>
              <a:defRPr/>
            </a:pPr>
            <a:r>
              <a:rPr lang="en-US" b="1" dirty="0">
                <a:solidFill>
                  <a:srgbClr val="000000"/>
                </a:solidFill>
              </a:rPr>
              <a:t>Bond amount to meet 50% test &lt; Taxable loan amount </a:t>
            </a:r>
          </a:p>
          <a:p>
            <a:pPr>
              <a:spcAft>
                <a:spcPts val="600"/>
              </a:spcAft>
              <a:buClr>
                <a:srgbClr val="00007D"/>
              </a:buClr>
              <a:buSzPct val="75000"/>
              <a:defRPr/>
            </a:pPr>
            <a:r>
              <a:rPr lang="en-US" dirty="0">
                <a:solidFill>
                  <a:srgbClr val="000000"/>
                </a:solidFill>
              </a:rPr>
              <a:t>No additional collateral needed!</a:t>
            </a:r>
            <a:endParaRPr lang="en-US" b="1" dirty="0">
              <a:solidFill>
                <a:srgbClr val="000000"/>
              </a:solidFill>
            </a:endParaRPr>
          </a:p>
          <a:p>
            <a:pPr>
              <a:spcAft>
                <a:spcPts val="600"/>
              </a:spcAft>
              <a:buClr>
                <a:srgbClr val="00007D"/>
              </a:buClr>
              <a:buSzPct val="75000"/>
              <a:defRPr/>
            </a:pPr>
            <a:endParaRPr lang="en-US" b="1" dirty="0">
              <a:solidFill>
                <a:srgbClr val="000000"/>
              </a:solidFill>
            </a:endParaRPr>
          </a:p>
          <a:p>
            <a:pPr>
              <a:spcAft>
                <a:spcPts val="600"/>
              </a:spcAft>
              <a:buClr>
                <a:srgbClr val="00007D"/>
              </a:buClr>
              <a:buSzPct val="75000"/>
              <a:defRPr/>
            </a:pPr>
            <a:r>
              <a:rPr lang="en-US" b="1" dirty="0">
                <a:solidFill>
                  <a:srgbClr val="000000"/>
                </a:solidFill>
              </a:rPr>
              <a:t>Bond amount to meet 50% test &gt; Taxable loan amount</a:t>
            </a:r>
          </a:p>
          <a:p>
            <a:pPr>
              <a:spcAft>
                <a:spcPts val="600"/>
              </a:spcAft>
              <a:buClr>
                <a:srgbClr val="00007D"/>
              </a:buClr>
              <a:buSzPct val="75000"/>
              <a:defRPr/>
            </a:pPr>
            <a:r>
              <a:rPr lang="en-US" dirty="0">
                <a:solidFill>
                  <a:srgbClr val="000000"/>
                </a:solidFill>
              </a:rPr>
              <a:t>Need other collateral sources of funds including:</a:t>
            </a:r>
          </a:p>
          <a:p>
            <a:pPr marL="952393" lvl="1" indent="-342900">
              <a:spcAft>
                <a:spcPts val="600"/>
              </a:spcAft>
              <a:buClr>
                <a:srgbClr val="00007D"/>
              </a:buClr>
              <a:buSzPct val="75000"/>
              <a:buFont typeface="Arial" panose="020B0604020202020204" pitchFamily="34" charset="0"/>
              <a:buChar char="•"/>
              <a:defRPr/>
            </a:pPr>
            <a:r>
              <a:rPr lang="en-US" dirty="0">
                <a:solidFill>
                  <a:srgbClr val="000000"/>
                </a:solidFill>
              </a:rPr>
              <a:t>Subordinate loan proceeds</a:t>
            </a:r>
          </a:p>
          <a:p>
            <a:pPr marL="952393" lvl="1" indent="-342900">
              <a:spcAft>
                <a:spcPts val="600"/>
              </a:spcAft>
              <a:buClr>
                <a:srgbClr val="00007D"/>
              </a:buClr>
              <a:buSzPct val="75000"/>
              <a:buFont typeface="Arial" panose="020B0604020202020204" pitchFamily="34" charset="0"/>
              <a:buChar char="•"/>
              <a:defRPr/>
            </a:pPr>
            <a:r>
              <a:rPr lang="en-US" dirty="0">
                <a:solidFill>
                  <a:srgbClr val="000000"/>
                </a:solidFill>
              </a:rPr>
              <a:t>Seller note</a:t>
            </a:r>
          </a:p>
          <a:p>
            <a:pPr marL="952393" lvl="1" indent="-342900">
              <a:spcAft>
                <a:spcPts val="600"/>
              </a:spcAft>
              <a:buClr>
                <a:srgbClr val="00007D"/>
              </a:buClr>
              <a:buSzPct val="75000"/>
              <a:buFont typeface="Arial" panose="020B0604020202020204" pitchFamily="34" charset="0"/>
              <a:buChar char="•"/>
              <a:defRPr/>
            </a:pPr>
            <a:r>
              <a:rPr lang="en-US" dirty="0">
                <a:solidFill>
                  <a:srgbClr val="000000"/>
                </a:solidFill>
              </a:rPr>
              <a:t>Tax credit equity bridge</a:t>
            </a:r>
          </a:p>
        </p:txBody>
      </p:sp>
      <p:sp>
        <p:nvSpPr>
          <p:cNvPr id="5" name="Slide Number Placeholder 6">
            <a:extLst>
              <a:ext uri="{FF2B5EF4-FFF2-40B4-BE49-F238E27FC236}">
                <a16:creationId xmlns:a16="http://schemas.microsoft.com/office/drawing/2014/main" id="{CD417F21-71DA-4FE8-A86C-4521F4696733}"/>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14</a:t>
            </a:fld>
            <a:endParaRPr lang="en-US"/>
          </a:p>
        </p:txBody>
      </p:sp>
      <p:sp>
        <p:nvSpPr>
          <p:cNvPr id="2" name="Title 1">
            <a:extLst>
              <a:ext uri="{FF2B5EF4-FFF2-40B4-BE49-F238E27FC236}">
                <a16:creationId xmlns:a16="http://schemas.microsoft.com/office/drawing/2014/main" id="{BBCA62C9-9F26-47BF-806A-1924771A9356}"/>
              </a:ext>
            </a:extLst>
          </p:cNvPr>
          <p:cNvSpPr>
            <a:spLocks noGrp="1"/>
          </p:cNvSpPr>
          <p:nvPr>
            <p:ph type="title"/>
          </p:nvPr>
        </p:nvSpPr>
        <p:spPr/>
        <p:txBody>
          <a:bodyPr/>
          <a:lstStyle/>
          <a:p>
            <a:pPr algn="ctr"/>
            <a:r>
              <a:rPr lang="en-US" dirty="0"/>
              <a:t>Short Term Cash-Backed Bonds</a:t>
            </a:r>
          </a:p>
        </p:txBody>
      </p:sp>
      <p:sp>
        <p:nvSpPr>
          <p:cNvPr id="6" name="TextBox 5">
            <a:extLst>
              <a:ext uri="{FF2B5EF4-FFF2-40B4-BE49-F238E27FC236}">
                <a16:creationId xmlns:a16="http://schemas.microsoft.com/office/drawing/2014/main" id="{42E45304-58C6-F909-AA39-F7712257E05C}"/>
              </a:ext>
            </a:extLst>
          </p:cNvPr>
          <p:cNvSpPr txBox="1"/>
          <p:nvPr/>
        </p:nvSpPr>
        <p:spPr>
          <a:xfrm>
            <a:off x="9974757" y="6079865"/>
            <a:ext cx="2214068" cy="261610"/>
          </a:xfrm>
          <a:prstGeom prst="rect">
            <a:avLst/>
          </a:prstGeom>
          <a:noFill/>
        </p:spPr>
        <p:txBody>
          <a:bodyPr wrap="none" rtlCol="0">
            <a:spAutoFit/>
          </a:bodyPr>
          <a:lstStyle/>
          <a:p>
            <a:r>
              <a:rPr lang="en-US" sz="1100" i="1" dirty="0">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4" name="Footer Placeholder 90">
            <a:extLst>
              <a:ext uri="{FF2B5EF4-FFF2-40B4-BE49-F238E27FC236}">
                <a16:creationId xmlns:a16="http://schemas.microsoft.com/office/drawing/2014/main" id="{13D471B8-5D15-4E24-0885-3E014801DAFF}"/>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41698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2192A9-A9F1-4DC3-9B0D-A1B85F2B4FD6}"/>
              </a:ext>
            </a:extLst>
          </p:cNvPr>
          <p:cNvSpPr>
            <a:spLocks noGrp="1"/>
          </p:cNvSpPr>
          <p:nvPr>
            <p:ph type="sldNum" sz="quarter" idx="12"/>
          </p:nvPr>
        </p:nvSpPr>
        <p:spPr/>
        <p:txBody>
          <a:bodyPr/>
          <a:lstStyle/>
          <a:p>
            <a:fld id="{34C99D79-8A4B-4031-B1E0-AF26F8EDF2BC}" type="slidenum">
              <a:rPr lang="en-US" smtClean="0"/>
              <a:t>15</a:t>
            </a:fld>
            <a:endParaRPr lang="en-US"/>
          </a:p>
        </p:txBody>
      </p:sp>
      <p:sp>
        <p:nvSpPr>
          <p:cNvPr id="18" name="Title 94">
            <a:extLst>
              <a:ext uri="{FF2B5EF4-FFF2-40B4-BE49-F238E27FC236}">
                <a16:creationId xmlns:a16="http://schemas.microsoft.com/office/drawing/2014/main" id="{61D3EE20-49C3-4AC9-B2ED-461030180F03}"/>
              </a:ext>
            </a:extLst>
          </p:cNvPr>
          <p:cNvSpPr txBox="1">
            <a:spLocks/>
          </p:cNvSpPr>
          <p:nvPr/>
        </p:nvSpPr>
        <p:spPr>
          <a:xfrm>
            <a:off x="1067831" y="2929751"/>
            <a:ext cx="10053162" cy="499249"/>
          </a:xfrm>
          <a:prstGeom prst="rect">
            <a:avLst/>
          </a:prstGeom>
        </p:spPr>
        <p:txBody>
          <a:bodyPr vert="horz" lIns="91416" tIns="45708" rIns="91416" bIns="45708" rtlCol="0" anchor="ctr">
            <a:noAutofit/>
          </a:bodyPr>
          <a:lstStyle>
            <a:lvl1pPr algn="ctr" defTabSz="914126">
              <a:lnSpc>
                <a:spcPct val="85000"/>
              </a:lnSpc>
              <a:spcBef>
                <a:spcPct val="0"/>
              </a:spcBef>
              <a:buNone/>
              <a:defRPr sz="3600" spc="-50" baseline="0">
                <a:solidFill>
                  <a:schemeClr val="tx1">
                    <a:lumMod val="75000"/>
                    <a:lumOff val="25000"/>
                  </a:schemeClr>
                </a:solidFill>
                <a:latin typeface="+mj-lt"/>
                <a:ea typeface="+mj-ea"/>
                <a:cs typeface="+mj-cs"/>
              </a:defRPr>
            </a:lvl1pPr>
          </a:lstStyle>
          <a:p>
            <a:pPr defTabSz="913852"/>
            <a:r>
              <a:rPr lang="en-US">
                <a:solidFill>
                  <a:prstClr val="black">
                    <a:lumMod val="75000"/>
                    <a:lumOff val="25000"/>
                  </a:prstClr>
                </a:solidFill>
              </a:rPr>
              <a:t>Cash-Backed Forward Structure</a:t>
            </a:r>
          </a:p>
        </p:txBody>
      </p:sp>
      <p:sp>
        <p:nvSpPr>
          <p:cNvPr id="2" name="Footer Placeholder 90">
            <a:extLst>
              <a:ext uri="{FF2B5EF4-FFF2-40B4-BE49-F238E27FC236}">
                <a16:creationId xmlns:a16="http://schemas.microsoft.com/office/drawing/2014/main" id="{4005D718-EAEA-442D-F195-4DBA662DFA2B}"/>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25616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D64B27-9A55-45E8-AAF0-9AF45E34CB3A}"/>
              </a:ext>
            </a:extLst>
          </p:cNvPr>
          <p:cNvSpPr>
            <a:spLocks noGrp="1"/>
          </p:cNvSpPr>
          <p:nvPr>
            <p:ph idx="1"/>
          </p:nvPr>
        </p:nvSpPr>
        <p:spPr>
          <a:xfrm>
            <a:off x="1155070" y="1276952"/>
            <a:ext cx="10053162" cy="4022312"/>
          </a:xfrm>
        </p:spPr>
        <p:txBody>
          <a:bodyPr/>
          <a:lstStyle/>
          <a:p>
            <a:pPr marL="342694" indent="-342694" algn="just">
              <a:buFont typeface="Arial" panose="020B0604020202020204" pitchFamily="34" charset="0"/>
              <a:buChar char="•"/>
            </a:pPr>
            <a:r>
              <a:rPr lang="en-US" dirty="0"/>
              <a:t>Works with any tax-exempt financing that involves a forward commitment from a permanent lender to purchase the debt at conversion</a:t>
            </a:r>
          </a:p>
          <a:p>
            <a:pPr marL="342694" indent="-342694" algn="just">
              <a:buFont typeface="Arial" panose="020B0604020202020204" pitchFamily="34" charset="0"/>
              <a:buChar char="•"/>
            </a:pPr>
            <a:r>
              <a:rPr lang="en-US" dirty="0"/>
              <a:t>Takes advantage of inverted yield curve and provides other significant benefits</a:t>
            </a:r>
          </a:p>
          <a:p>
            <a:pPr marL="342694" indent="-342694" algn="just">
              <a:buFont typeface="Arial" panose="020B0604020202020204" pitchFamily="34" charset="0"/>
              <a:buChar char="•"/>
            </a:pPr>
            <a:r>
              <a:rPr lang="en-US" dirty="0"/>
              <a:t>Provides positive earnings during cash-backed mode, as well as additional equity to the project*</a:t>
            </a:r>
          </a:p>
          <a:p>
            <a:pPr marL="342694" indent="-342694" algn="just">
              <a:buFont typeface="Arial" panose="020B0604020202020204" pitchFamily="34" charset="0"/>
              <a:buChar char="•"/>
            </a:pPr>
            <a:r>
              <a:rPr lang="en-US" dirty="0"/>
              <a:t>Allows equity investor to also serve as construction lender without certain tax implications</a:t>
            </a:r>
          </a:p>
          <a:p>
            <a:pPr marL="342694" indent="-342694" algn="just">
              <a:buFont typeface="Arial" panose="020B0604020202020204" pitchFamily="34" charset="0"/>
              <a:buChar char="•"/>
            </a:pPr>
            <a:r>
              <a:rPr lang="en-US" dirty="0"/>
              <a:t>In Texas, significantly reduces interest costs on construction loan due to draw down structure</a:t>
            </a:r>
          </a:p>
        </p:txBody>
      </p:sp>
      <p:sp>
        <p:nvSpPr>
          <p:cNvPr id="7" name="Title 94">
            <a:extLst>
              <a:ext uri="{FF2B5EF4-FFF2-40B4-BE49-F238E27FC236}">
                <a16:creationId xmlns:a16="http://schemas.microsoft.com/office/drawing/2014/main" id="{CB63FC8B-023F-4DC2-BDB0-E2DC67D3F03A}"/>
              </a:ext>
            </a:extLst>
          </p:cNvPr>
          <p:cNvSpPr>
            <a:spLocks noGrp="1"/>
          </p:cNvSpPr>
          <p:nvPr>
            <p:ph type="title"/>
          </p:nvPr>
        </p:nvSpPr>
        <p:spPr>
          <a:xfrm>
            <a:off x="1099598" y="288244"/>
            <a:ext cx="10050544" cy="499119"/>
          </a:xfrm>
        </p:spPr>
        <p:txBody>
          <a:bodyPr anchor="ctr">
            <a:noAutofit/>
          </a:bodyPr>
          <a:lstStyle/>
          <a:p>
            <a:pPr algn="ctr"/>
            <a:r>
              <a:rPr lang="en-GB"/>
              <a:t>Cash-Backed Forward</a:t>
            </a:r>
          </a:p>
        </p:txBody>
      </p:sp>
      <p:sp>
        <p:nvSpPr>
          <p:cNvPr id="2" name="Slide Number Placeholder 2">
            <a:extLst>
              <a:ext uri="{FF2B5EF4-FFF2-40B4-BE49-F238E27FC236}">
                <a16:creationId xmlns:a16="http://schemas.microsoft.com/office/drawing/2014/main" id="{6F6F84D8-9221-34D8-8027-711EA7210DF3}"/>
              </a:ext>
            </a:extLst>
          </p:cNvPr>
          <p:cNvSpPr>
            <a:spLocks noGrp="1"/>
          </p:cNvSpPr>
          <p:nvPr>
            <p:ph type="sldNum" sz="quarter" idx="12"/>
          </p:nvPr>
        </p:nvSpPr>
        <p:spPr>
          <a:xfrm>
            <a:off x="9896891" y="6458998"/>
            <a:ext cx="1311341" cy="365030"/>
          </a:xfrm>
        </p:spPr>
        <p:txBody>
          <a:bodyPr/>
          <a:lstStyle/>
          <a:p>
            <a:pPr defTabSz="1218255">
              <a:defRPr/>
            </a:pPr>
            <a:fld id="{34C99D79-8A4B-4031-B1E0-AF26F8EDF2BC}" type="slidenum">
              <a:rPr lang="en-US">
                <a:latin typeface="Arial" panose="020B0604020202020204"/>
              </a:rPr>
              <a:pPr defTabSz="1218255">
                <a:defRPr/>
              </a:pPr>
              <a:t>16</a:t>
            </a:fld>
            <a:endParaRPr lang="en-US">
              <a:latin typeface="Arial" panose="020B0604020202020204"/>
            </a:endParaRPr>
          </a:p>
        </p:txBody>
      </p:sp>
      <p:sp>
        <p:nvSpPr>
          <p:cNvPr id="4" name="TextBox 3">
            <a:extLst>
              <a:ext uri="{FF2B5EF4-FFF2-40B4-BE49-F238E27FC236}">
                <a16:creationId xmlns:a16="http://schemas.microsoft.com/office/drawing/2014/main" id="{3B52BC38-873B-BBC1-2CEB-75AC05A53F3C}"/>
              </a:ext>
            </a:extLst>
          </p:cNvPr>
          <p:cNvSpPr txBox="1"/>
          <p:nvPr/>
        </p:nvSpPr>
        <p:spPr>
          <a:xfrm>
            <a:off x="9973747" y="6079175"/>
            <a:ext cx="2213491" cy="261542"/>
          </a:xfrm>
          <a:prstGeom prst="rect">
            <a:avLst/>
          </a:prstGeom>
          <a:noFill/>
        </p:spPr>
        <p:txBody>
          <a:bodyPr wrap="none" rtlCol="0">
            <a:spAutoFit/>
          </a:bodyPr>
          <a:lstStyle/>
          <a:p>
            <a:r>
              <a:rPr lang="en-US" sz="1100" i="1" dirty="0">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5" name="TextBox 4">
            <a:extLst>
              <a:ext uri="{FF2B5EF4-FFF2-40B4-BE49-F238E27FC236}">
                <a16:creationId xmlns:a16="http://schemas.microsoft.com/office/drawing/2014/main" id="{B0B511D7-F681-F91B-78BE-83C5969BBE2A}"/>
              </a:ext>
            </a:extLst>
          </p:cNvPr>
          <p:cNvSpPr txBox="1"/>
          <p:nvPr/>
        </p:nvSpPr>
        <p:spPr>
          <a:xfrm>
            <a:off x="-1" y="6079175"/>
            <a:ext cx="6458256" cy="261474"/>
          </a:xfrm>
          <a:prstGeom prst="rect">
            <a:avLst/>
          </a:prstGeom>
          <a:noFill/>
        </p:spPr>
        <p:txBody>
          <a:bodyPr wrap="square" rtlCol="0">
            <a:spAutoFit/>
          </a:bodyPr>
          <a:lstStyle/>
          <a:p>
            <a:pPr defTabSz="913852">
              <a:defRPr/>
            </a:pPr>
            <a:r>
              <a:rPr lang="en-US" sz="1100" i="1">
                <a:solidFill>
                  <a:prstClr val="black"/>
                </a:solidFill>
                <a:latin typeface="Calibri" panose="020F0502020204030204"/>
              </a:rPr>
              <a:t>*</a:t>
            </a:r>
            <a:r>
              <a:rPr lang="en-US" sz="1100" i="1">
                <a:solidFill>
                  <a:prstClr val="white"/>
                </a:solidFill>
                <a:latin typeface="Calibri" panose="020F0502020204030204"/>
              </a:rPr>
              <a:t>**   </a:t>
            </a:r>
            <a:r>
              <a:rPr lang="en-US" sz="1100" i="1">
                <a:solidFill>
                  <a:prstClr val="black"/>
                </a:solidFill>
                <a:latin typeface="Calibri" panose="020F0502020204030204"/>
              </a:rPr>
              <a:t>Subject to approval from Bond Counsel and Developer’s accounting firm</a:t>
            </a:r>
          </a:p>
        </p:txBody>
      </p:sp>
      <p:sp>
        <p:nvSpPr>
          <p:cNvPr id="6" name="Footer Placeholder 90">
            <a:extLst>
              <a:ext uri="{FF2B5EF4-FFF2-40B4-BE49-F238E27FC236}">
                <a16:creationId xmlns:a16="http://schemas.microsoft.com/office/drawing/2014/main" id="{57AB36D0-3B4D-6B9F-0CAA-9424D201FE16}"/>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86818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Bond holder">
            <a:extLst>
              <a:ext uri="{FF2B5EF4-FFF2-40B4-BE49-F238E27FC236}">
                <a16:creationId xmlns:a16="http://schemas.microsoft.com/office/drawing/2014/main" id="{872B4766-9DE4-425D-A21D-9CE250B67675}"/>
              </a:ext>
            </a:extLst>
          </p:cNvPr>
          <p:cNvSpPr/>
          <p:nvPr/>
        </p:nvSpPr>
        <p:spPr>
          <a:xfrm>
            <a:off x="2326167" y="5066872"/>
            <a:ext cx="2513945" cy="978945"/>
          </a:xfrm>
          <a:prstGeom prst="roundRect">
            <a:avLst>
              <a:gd name="adj" fmla="val 8203"/>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621">
              <a:defRPr/>
            </a:pPr>
            <a:r>
              <a:rPr lang="en-US" sz="2399" dirty="0">
                <a:solidFill>
                  <a:prstClr val="white"/>
                </a:solidFill>
                <a:latin typeface="Arial" panose="020B0604020202020204"/>
              </a:rPr>
              <a:t>          </a:t>
            </a:r>
            <a:r>
              <a:rPr lang="en-US" sz="1799" b="1" dirty="0">
                <a:solidFill>
                  <a:prstClr val="white"/>
                </a:solidFill>
                <a:latin typeface="Arial" panose="020B0604020202020204" pitchFamily="34" charset="0"/>
                <a:cs typeface="Arial" panose="020B0604020202020204" pitchFamily="34" charset="0"/>
              </a:rPr>
              <a:t>Initial Cash-Backed Bond Holder</a:t>
            </a:r>
          </a:p>
        </p:txBody>
      </p:sp>
      <p:grpSp>
        <p:nvGrpSpPr>
          <p:cNvPr id="78" name="Group 77"/>
          <p:cNvGrpSpPr/>
          <p:nvPr/>
        </p:nvGrpSpPr>
        <p:grpSpPr>
          <a:xfrm rot="10800000">
            <a:off x="4177623" y="4452491"/>
            <a:ext cx="2450050" cy="614384"/>
            <a:chOff x="6792761" y="3213844"/>
            <a:chExt cx="3552832" cy="890923"/>
          </a:xfrm>
        </p:grpSpPr>
        <p:sp>
          <p:nvSpPr>
            <p:cNvPr id="79" name="Arc 78"/>
            <p:cNvSpPr/>
            <p:nvPr/>
          </p:nvSpPr>
          <p:spPr>
            <a:xfrm rot="10800000">
              <a:off x="6792761" y="3233808"/>
              <a:ext cx="870959" cy="870959"/>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621">
                <a:defRPr/>
              </a:pPr>
              <a:endParaRPr lang="en-GB" sz="2399" dirty="0">
                <a:solidFill>
                  <a:prstClr val="black"/>
                </a:solidFill>
                <a:latin typeface="Arial" panose="020B0604020202020204"/>
              </a:endParaRPr>
            </a:p>
          </p:txBody>
        </p:sp>
        <p:cxnSp>
          <p:nvCxnSpPr>
            <p:cNvPr id="80" name="Straight Arrow Connector 79">
              <a:extLst>
                <a:ext uri="{FF2B5EF4-FFF2-40B4-BE49-F238E27FC236}">
                  <a16:creationId xmlns:a16="http://schemas.microsoft.com/office/drawing/2014/main" id="{2B0E1D27-338D-4872-A2EE-616CC6666F29}"/>
                </a:ext>
              </a:extLst>
            </p:cNvPr>
            <p:cNvCxnSpPr/>
            <p:nvPr/>
          </p:nvCxnSpPr>
          <p:spPr>
            <a:xfrm flipV="1">
              <a:off x="6795661" y="3266197"/>
              <a:ext cx="0" cy="403090"/>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F472A4-6AFD-4F83-875D-2B006A45484F}"/>
                </a:ext>
              </a:extLst>
            </p:cNvPr>
            <p:cNvCxnSpPr>
              <a:stCxn id="83" idx="2"/>
            </p:cNvCxnSpPr>
            <p:nvPr/>
          </p:nvCxnSpPr>
          <p:spPr>
            <a:xfrm rot="10800000">
              <a:off x="10345593" y="3213844"/>
              <a:ext cx="0" cy="455443"/>
            </a:xfrm>
            <a:prstGeom prst="line">
              <a:avLst/>
            </a:prstGeom>
            <a:ln w="38100">
              <a:solidFill>
                <a:srgbClr val="3565A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F472A4-6AFD-4F83-875D-2B006A45484F}"/>
                </a:ext>
              </a:extLst>
            </p:cNvPr>
            <p:cNvCxnSpPr>
              <a:stCxn id="83" idx="0"/>
              <a:endCxn id="79" idx="0"/>
            </p:cNvCxnSpPr>
            <p:nvPr/>
          </p:nvCxnSpPr>
          <p:spPr>
            <a:xfrm rot="10800000">
              <a:off x="7228242" y="4104767"/>
              <a:ext cx="2681872" cy="0"/>
            </a:xfrm>
            <a:prstGeom prst="line">
              <a:avLst/>
            </a:prstGeom>
            <a:ln w="38100" cap="sq">
              <a:solidFill>
                <a:srgbClr val="3565A3"/>
              </a:solidFill>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flipV="1">
              <a:off x="9474634" y="3233807"/>
              <a:ext cx="870959" cy="87096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621">
                <a:defRPr/>
              </a:pPr>
              <a:endParaRPr lang="en-GB" sz="2399" dirty="0">
                <a:solidFill>
                  <a:prstClr val="black"/>
                </a:solidFill>
                <a:latin typeface="Arial" panose="020B0604020202020204"/>
              </a:endParaRPr>
            </a:p>
          </p:txBody>
        </p:sp>
      </p:grpSp>
      <p:sp>
        <p:nvSpPr>
          <p:cNvPr id="86" name="Rectangle 85"/>
          <p:cNvSpPr/>
          <p:nvPr/>
        </p:nvSpPr>
        <p:spPr>
          <a:xfrm>
            <a:off x="4037549" y="3692916"/>
            <a:ext cx="2742486" cy="1371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GB" sz="2399" dirty="0">
              <a:solidFill>
                <a:prstClr val="white"/>
              </a:solidFill>
              <a:latin typeface="Arial" panose="020B0604020202020204"/>
            </a:endParaRPr>
          </a:p>
        </p:txBody>
      </p:sp>
      <p:sp>
        <p:nvSpPr>
          <p:cNvPr id="9" name="Rounded Rectangle 5">
            <a:extLst>
              <a:ext uri="{FF2B5EF4-FFF2-40B4-BE49-F238E27FC236}">
                <a16:creationId xmlns:a16="http://schemas.microsoft.com/office/drawing/2014/main" id="{60000BA0-1682-48C0-8F63-8EE7D7DFBDF1}"/>
              </a:ext>
            </a:extLst>
          </p:cNvPr>
          <p:cNvSpPr/>
          <p:nvPr/>
        </p:nvSpPr>
        <p:spPr>
          <a:xfrm>
            <a:off x="5221987" y="1341312"/>
            <a:ext cx="2285405" cy="1034900"/>
          </a:xfrm>
          <a:prstGeom prst="roundRect">
            <a:avLst>
              <a:gd name="adj" fmla="val 6852"/>
            </a:avLst>
          </a:prstGeom>
          <a:solidFill>
            <a:srgbClr val="35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1218621">
              <a:defRPr/>
            </a:pPr>
            <a:endParaRPr lang="en-US" sz="1799" dirty="0">
              <a:solidFill>
                <a:prstClr val="white"/>
              </a:solidFill>
              <a:latin typeface="Arial" panose="020B0604020202020204" pitchFamily="34" charset="0"/>
              <a:cs typeface="Arial" panose="020B0604020202020204" pitchFamily="34" charset="0"/>
            </a:endParaRPr>
          </a:p>
          <a:p>
            <a:pPr algn="ctr" defTabSz="1218621">
              <a:defRPr/>
            </a:pPr>
            <a:r>
              <a:rPr lang="en-US" sz="1999" b="1" dirty="0">
                <a:solidFill>
                  <a:prstClr val="white"/>
                </a:solidFill>
                <a:latin typeface="Arial" panose="020B0604020202020204" pitchFamily="34" charset="0"/>
                <a:cs typeface="Arial" panose="020B0604020202020204" pitchFamily="34" charset="0"/>
              </a:rPr>
              <a:t>Borrower</a:t>
            </a:r>
            <a:endParaRPr lang="en-US" sz="1999" b="1" dirty="0">
              <a:solidFill>
                <a:prstClr val="white"/>
              </a:solidFill>
              <a:latin typeface="Arial" panose="020B0604020202020204"/>
            </a:endParaRPr>
          </a:p>
        </p:txBody>
      </p:sp>
      <p:sp>
        <p:nvSpPr>
          <p:cNvPr id="8" name="Construction Lender">
            <a:extLst>
              <a:ext uri="{FF2B5EF4-FFF2-40B4-BE49-F238E27FC236}">
                <a16:creationId xmlns:a16="http://schemas.microsoft.com/office/drawing/2014/main" id="{02414274-C0A6-4E0D-BB03-62AF81E987FB}"/>
              </a:ext>
            </a:extLst>
          </p:cNvPr>
          <p:cNvSpPr/>
          <p:nvPr/>
        </p:nvSpPr>
        <p:spPr>
          <a:xfrm>
            <a:off x="5206268" y="5066873"/>
            <a:ext cx="2499201" cy="978357"/>
          </a:xfrm>
          <a:prstGeom prst="roundRect">
            <a:avLst>
              <a:gd name="adj" fmla="val 8452"/>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621">
              <a:defRPr/>
            </a:pPr>
            <a:r>
              <a:rPr lang="en-US" sz="1799" b="1" dirty="0">
                <a:solidFill>
                  <a:prstClr val="white"/>
                </a:solidFill>
                <a:latin typeface="Arial" panose="020B0604020202020204" pitchFamily="34" charset="0"/>
                <a:cs typeface="Arial" panose="020B0604020202020204" pitchFamily="34" charset="0"/>
              </a:rPr>
              <a:t>Construction Lender</a:t>
            </a:r>
          </a:p>
        </p:txBody>
      </p:sp>
      <p:grpSp>
        <p:nvGrpSpPr>
          <p:cNvPr id="73" name="Group 72"/>
          <p:cNvGrpSpPr/>
          <p:nvPr/>
        </p:nvGrpSpPr>
        <p:grpSpPr>
          <a:xfrm>
            <a:off x="6858172" y="4209595"/>
            <a:ext cx="1181909" cy="870733"/>
            <a:chOff x="5052846" y="4104768"/>
            <a:chExt cx="1182217" cy="870960"/>
          </a:xfrm>
        </p:grpSpPr>
        <p:cxnSp>
          <p:nvCxnSpPr>
            <p:cNvPr id="57" name="Straight Arrow Connector 56">
              <a:extLst>
                <a:ext uri="{FF2B5EF4-FFF2-40B4-BE49-F238E27FC236}">
                  <a16:creationId xmlns:a16="http://schemas.microsoft.com/office/drawing/2014/main" id="{2B0E1D27-338D-4872-A2EE-616CC6666F29}"/>
                </a:ext>
              </a:extLst>
            </p:cNvPr>
            <p:cNvCxnSpPr/>
            <p:nvPr/>
          </p:nvCxnSpPr>
          <p:spPr>
            <a:xfrm>
              <a:off x="5053537" y="4540248"/>
              <a:ext cx="0" cy="422021"/>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4F472A4-6AFD-4F83-875D-2B006A45484F}"/>
                </a:ext>
              </a:extLst>
            </p:cNvPr>
            <p:cNvCxnSpPr/>
            <p:nvPr/>
          </p:nvCxnSpPr>
          <p:spPr>
            <a:xfrm flipH="1">
              <a:off x="5488326" y="4104768"/>
              <a:ext cx="746737" cy="0"/>
            </a:xfrm>
            <a:prstGeom prst="line">
              <a:avLst/>
            </a:prstGeom>
            <a:ln w="38100" cap="sq">
              <a:solidFill>
                <a:srgbClr val="3565A3"/>
              </a:solidFill>
            </a:ln>
          </p:spPr>
          <p:style>
            <a:lnRef idx="1">
              <a:schemeClr val="accent1"/>
            </a:lnRef>
            <a:fillRef idx="0">
              <a:schemeClr val="accent1"/>
            </a:fillRef>
            <a:effectRef idx="0">
              <a:schemeClr val="accent1"/>
            </a:effectRef>
            <a:fontRef idx="minor">
              <a:schemeClr val="tx1"/>
            </a:fontRef>
          </p:style>
        </p:cxnSp>
        <p:sp>
          <p:nvSpPr>
            <p:cNvPr id="89" name="Arc 88"/>
            <p:cNvSpPr/>
            <p:nvPr/>
          </p:nvSpPr>
          <p:spPr>
            <a:xfrm flipH="1">
              <a:off x="5052846" y="4104768"/>
              <a:ext cx="870960" cy="87096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621">
                <a:defRPr/>
              </a:pPr>
              <a:endParaRPr lang="en-GB" sz="2399" dirty="0">
                <a:solidFill>
                  <a:prstClr val="black"/>
                </a:solidFill>
                <a:latin typeface="Arial" panose="020B0604020202020204"/>
              </a:endParaRPr>
            </a:p>
          </p:txBody>
        </p:sp>
      </p:grpSp>
      <p:sp>
        <p:nvSpPr>
          <p:cNvPr id="53" name="Permanent Lender"/>
          <p:cNvSpPr/>
          <p:nvPr/>
        </p:nvSpPr>
        <p:spPr>
          <a:xfrm>
            <a:off x="8040079" y="3948692"/>
            <a:ext cx="2504948" cy="978945"/>
          </a:xfrm>
          <a:prstGeom prst="roundRect">
            <a:avLst>
              <a:gd name="adj" fmla="val 10157"/>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621">
              <a:defRPr/>
            </a:pPr>
            <a:r>
              <a:rPr lang="en-GB" sz="1999" b="1" dirty="0">
                <a:solidFill>
                  <a:prstClr val="white"/>
                </a:solidFill>
                <a:latin typeface="Arial" panose="020B0604020202020204" pitchFamily="34" charset="0"/>
                <a:cs typeface="Arial" panose="020B0604020202020204" pitchFamily="34" charset="0"/>
              </a:rPr>
              <a:t>Permanent Lender</a:t>
            </a:r>
          </a:p>
        </p:txBody>
      </p:sp>
      <p:cxnSp>
        <p:nvCxnSpPr>
          <p:cNvPr id="55" name="Straight Arrow Connector 54">
            <a:extLst>
              <a:ext uri="{FF2B5EF4-FFF2-40B4-BE49-F238E27FC236}">
                <a16:creationId xmlns:a16="http://schemas.microsoft.com/office/drawing/2014/main" id="{2B0E1D27-338D-4872-A2EE-616CC6666F29}"/>
              </a:ext>
            </a:extLst>
          </p:cNvPr>
          <p:cNvCxnSpPr>
            <a:stCxn id="4" idx="1"/>
            <a:endCxn id="8" idx="3"/>
          </p:cNvCxnSpPr>
          <p:nvPr/>
        </p:nvCxnSpPr>
        <p:spPr>
          <a:xfrm flipH="1" flipV="1">
            <a:off x="7705471" y="5556052"/>
            <a:ext cx="338283" cy="294"/>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sp>
        <p:nvSpPr>
          <p:cNvPr id="4" name="Equity Investor"/>
          <p:cNvSpPr/>
          <p:nvPr/>
        </p:nvSpPr>
        <p:spPr>
          <a:xfrm>
            <a:off x="8043752" y="5066873"/>
            <a:ext cx="2504108" cy="978945"/>
          </a:xfrm>
          <a:prstGeom prst="roundRect">
            <a:avLst>
              <a:gd name="adj" fmla="val 8240"/>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621">
              <a:defRPr/>
            </a:pPr>
            <a:r>
              <a:rPr lang="en-GB" sz="1999" b="1" dirty="0">
                <a:solidFill>
                  <a:prstClr val="white"/>
                </a:solidFill>
                <a:latin typeface="Arial" panose="020B0604020202020204" pitchFamily="34" charset="0"/>
                <a:cs typeface="Arial" panose="020B0604020202020204" pitchFamily="34" charset="0"/>
              </a:rPr>
              <a:t>Equity Investor</a:t>
            </a:r>
          </a:p>
        </p:txBody>
      </p:sp>
      <p:grpSp>
        <p:nvGrpSpPr>
          <p:cNvPr id="77" name="Group 76"/>
          <p:cNvGrpSpPr/>
          <p:nvPr/>
        </p:nvGrpSpPr>
        <p:grpSpPr>
          <a:xfrm>
            <a:off x="8929054" y="4009935"/>
            <a:ext cx="695876" cy="458880"/>
            <a:chOff x="9448625" y="5268605"/>
            <a:chExt cx="696057" cy="459000"/>
          </a:xfrm>
        </p:grpSpPr>
        <p:pic>
          <p:nvPicPr>
            <p:cNvPr id="74" name="FHA dollar 4">
              <a:extLst>
                <a:ext uri="{FF2B5EF4-FFF2-40B4-BE49-F238E27FC236}">
                  <a16:creationId xmlns:a16="http://schemas.microsoft.com/office/drawing/2014/main" id="{CB2F2E7E-62B0-4E66-9B0B-A23B81B3A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8625" y="5268605"/>
              <a:ext cx="495146" cy="306000"/>
            </a:xfrm>
            <a:prstGeom prst="rect">
              <a:avLst/>
            </a:prstGeom>
          </p:spPr>
        </p:pic>
        <p:pic>
          <p:nvPicPr>
            <p:cNvPr id="75" name="FHA dollar 4">
              <a:extLst>
                <a:ext uri="{FF2B5EF4-FFF2-40B4-BE49-F238E27FC236}">
                  <a16:creationId xmlns:a16="http://schemas.microsoft.com/office/drawing/2014/main" id="{CB2F2E7E-62B0-4E66-9B0B-A23B81B3A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43444" y="5336091"/>
              <a:ext cx="495146" cy="306000"/>
            </a:xfrm>
            <a:prstGeom prst="rect">
              <a:avLst/>
            </a:prstGeom>
          </p:spPr>
        </p:pic>
        <p:pic>
          <p:nvPicPr>
            <p:cNvPr id="76" name="FHA dollar 4">
              <a:extLst>
                <a:ext uri="{FF2B5EF4-FFF2-40B4-BE49-F238E27FC236}">
                  <a16:creationId xmlns:a16="http://schemas.microsoft.com/office/drawing/2014/main" id="{CB2F2E7E-62B0-4E66-9B0B-A23B81B3A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9536" y="5421605"/>
              <a:ext cx="495146" cy="306000"/>
            </a:xfrm>
            <a:prstGeom prst="rect">
              <a:avLst/>
            </a:prstGeom>
          </p:spPr>
        </p:pic>
      </p:grpSp>
      <p:sp>
        <p:nvSpPr>
          <p:cNvPr id="85" name="Rectangle 84"/>
          <p:cNvSpPr/>
          <p:nvPr/>
        </p:nvSpPr>
        <p:spPr>
          <a:xfrm>
            <a:off x="6778198" y="3722664"/>
            <a:ext cx="3947295" cy="1344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GB" sz="2399" dirty="0">
              <a:solidFill>
                <a:prstClr val="white"/>
              </a:solidFill>
              <a:latin typeface="Arial" panose="020B0604020202020204"/>
            </a:endParaRPr>
          </a:p>
        </p:txBody>
      </p:sp>
      <p:sp>
        <p:nvSpPr>
          <p:cNvPr id="2" name="Upon Conversion"/>
          <p:cNvSpPr/>
          <p:nvPr/>
        </p:nvSpPr>
        <p:spPr>
          <a:xfrm>
            <a:off x="2414493" y="991235"/>
            <a:ext cx="2346547" cy="442559"/>
          </a:xfrm>
          <a:prstGeom prst="roundRect">
            <a:avLst/>
          </a:prstGeom>
          <a:ln>
            <a:solidFill>
              <a:schemeClr val="tx1"/>
            </a:solidFill>
          </a:ln>
        </p:spPr>
        <p:style>
          <a:lnRef idx="1">
            <a:schemeClr val="dk1"/>
          </a:lnRef>
          <a:fillRef idx="2">
            <a:schemeClr val="dk1"/>
          </a:fillRef>
          <a:effectRef idx="1">
            <a:schemeClr val="dk1"/>
          </a:effectRef>
          <a:fontRef idx="minor">
            <a:schemeClr val="dk1"/>
          </a:fontRef>
        </p:style>
        <p:txBody>
          <a:bodyPr wrap="none">
            <a:spAutoFit/>
          </a:bodyPr>
          <a:lstStyle/>
          <a:p>
            <a:pPr defTabSz="1218621">
              <a:defRPr/>
            </a:pPr>
            <a:r>
              <a:rPr lang="en-GB" sz="1999" b="1" dirty="0">
                <a:solidFill>
                  <a:prstClr val="white"/>
                </a:solidFill>
                <a:latin typeface="Arial" panose="020B0604020202020204" pitchFamily="34" charset="0"/>
                <a:cs typeface="Arial" panose="020B0604020202020204" pitchFamily="34" charset="0"/>
              </a:rPr>
              <a:t>Upon Conversion</a:t>
            </a:r>
          </a:p>
        </p:txBody>
      </p:sp>
      <p:sp>
        <p:nvSpPr>
          <p:cNvPr id="88" name="Rectangle 87"/>
          <p:cNvSpPr/>
          <p:nvPr/>
        </p:nvSpPr>
        <p:spPr>
          <a:xfrm>
            <a:off x="2327937" y="906883"/>
            <a:ext cx="2494014" cy="596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GB" sz="2399" dirty="0">
              <a:solidFill>
                <a:prstClr val="white"/>
              </a:solidFill>
              <a:latin typeface="Arial" panose="020B0604020202020204"/>
            </a:endParaRPr>
          </a:p>
        </p:txBody>
      </p:sp>
      <p:cxnSp>
        <p:nvCxnSpPr>
          <p:cNvPr id="50" name="Straight Arrow Connector 49">
            <a:extLst>
              <a:ext uri="{FF2B5EF4-FFF2-40B4-BE49-F238E27FC236}">
                <a16:creationId xmlns:a16="http://schemas.microsoft.com/office/drawing/2014/main" id="{2B0E1D27-338D-4872-A2EE-616CC6666F29}"/>
              </a:ext>
            </a:extLst>
          </p:cNvPr>
          <p:cNvCxnSpPr/>
          <p:nvPr/>
        </p:nvCxnSpPr>
        <p:spPr>
          <a:xfrm>
            <a:off x="4189908" y="3694273"/>
            <a:ext cx="0" cy="1371243"/>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sp>
        <p:nvSpPr>
          <p:cNvPr id="52" name="Tax Exempt">
            <a:extLst>
              <a:ext uri="{FF2B5EF4-FFF2-40B4-BE49-F238E27FC236}">
                <a16:creationId xmlns:a16="http://schemas.microsoft.com/office/drawing/2014/main" id="{B5FD31C0-C008-4D3E-9BF9-67C02C213962}"/>
              </a:ext>
            </a:extLst>
          </p:cNvPr>
          <p:cNvSpPr txBox="1"/>
          <p:nvPr/>
        </p:nvSpPr>
        <p:spPr>
          <a:xfrm>
            <a:off x="4189908" y="3686118"/>
            <a:ext cx="1578606" cy="707702"/>
          </a:xfrm>
          <a:prstGeom prst="rect">
            <a:avLst/>
          </a:prstGeom>
          <a:noFill/>
        </p:spPr>
        <p:txBody>
          <a:bodyPr wrap="square" rtlCol="0">
            <a:spAutoFit/>
          </a:bodyPr>
          <a:lstStyle/>
          <a:p>
            <a:pPr defTabSz="1218621">
              <a:defRPr/>
            </a:pPr>
            <a:r>
              <a:rPr lang="en-US" sz="1999" dirty="0">
                <a:solidFill>
                  <a:prstClr val="black"/>
                </a:solidFill>
                <a:latin typeface="Arial" panose="020B0604020202020204" pitchFamily="34" charset="0"/>
                <a:cs typeface="Arial" panose="020B0604020202020204" pitchFamily="34" charset="0"/>
              </a:rPr>
              <a:t>Tax Exempt Bonds</a:t>
            </a:r>
          </a:p>
        </p:txBody>
      </p:sp>
      <p:pic>
        <p:nvPicPr>
          <p:cNvPr id="6" name="MB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3276" y="3779881"/>
            <a:ext cx="595449" cy="395049"/>
          </a:xfrm>
          <a:prstGeom prst="rect">
            <a:avLst/>
          </a:prstGeom>
        </p:spPr>
      </p:pic>
      <p:sp>
        <p:nvSpPr>
          <p:cNvPr id="51" name="Rectangle 50"/>
          <p:cNvSpPr/>
          <p:nvPr/>
        </p:nvSpPr>
        <p:spPr>
          <a:xfrm>
            <a:off x="3386266" y="3687629"/>
            <a:ext cx="2234762" cy="137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GB" sz="2399" dirty="0">
              <a:solidFill>
                <a:prstClr val="white"/>
              </a:solidFill>
              <a:latin typeface="Arial" panose="020B0604020202020204"/>
            </a:endParaRPr>
          </a:p>
        </p:txBody>
      </p:sp>
      <p:cxnSp>
        <p:nvCxnSpPr>
          <p:cNvPr id="7" name="Straight Arrow Connector 6">
            <a:extLst>
              <a:ext uri="{FF2B5EF4-FFF2-40B4-BE49-F238E27FC236}">
                <a16:creationId xmlns:a16="http://schemas.microsoft.com/office/drawing/2014/main" id="{1C8E683E-E4CC-4CB1-9EC9-4CE04C17F3CF}"/>
              </a:ext>
            </a:extLst>
          </p:cNvPr>
          <p:cNvCxnSpPr/>
          <p:nvPr/>
        </p:nvCxnSpPr>
        <p:spPr>
          <a:xfrm flipV="1">
            <a:off x="5948979" y="2373885"/>
            <a:ext cx="10987" cy="26754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05D1E4-65A7-428A-81DD-31C881CC2C8E}"/>
              </a:ext>
            </a:extLst>
          </p:cNvPr>
          <p:cNvCxnSpPr/>
          <p:nvPr/>
        </p:nvCxnSpPr>
        <p:spPr>
          <a:xfrm>
            <a:off x="6620126" y="2384839"/>
            <a:ext cx="0" cy="2675656"/>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8FE7EA-4A13-4443-8248-2685765F9F1D}"/>
              </a:ext>
            </a:extLst>
          </p:cNvPr>
          <p:cNvSpPr txBox="1"/>
          <p:nvPr/>
        </p:nvSpPr>
        <p:spPr>
          <a:xfrm>
            <a:off x="4951710" y="3809901"/>
            <a:ext cx="1018425" cy="707702"/>
          </a:xfrm>
          <a:prstGeom prst="rect">
            <a:avLst/>
          </a:prstGeom>
          <a:noFill/>
        </p:spPr>
        <p:txBody>
          <a:bodyPr wrap="square" rtlCol="0">
            <a:spAutoFit/>
          </a:bodyPr>
          <a:lstStyle/>
          <a:p>
            <a:pPr defTabSz="1218621">
              <a:defRPr/>
            </a:pPr>
            <a:r>
              <a:rPr lang="en-US" sz="1999" dirty="0">
                <a:solidFill>
                  <a:prstClr val="black"/>
                </a:solidFill>
                <a:latin typeface="Arial" panose="020B0604020202020204" pitchFamily="34" charset="0"/>
                <a:cs typeface="Arial" panose="020B0604020202020204" pitchFamily="34" charset="0"/>
              </a:rPr>
              <a:t>Lender</a:t>
            </a:r>
          </a:p>
          <a:p>
            <a:pPr defTabSz="1218621">
              <a:defRPr/>
            </a:pPr>
            <a:r>
              <a:rPr lang="en-US" sz="1999" dirty="0">
                <a:solidFill>
                  <a:prstClr val="black"/>
                </a:solidFill>
                <a:latin typeface="Arial" panose="020B0604020202020204" pitchFamily="34" charset="0"/>
                <a:cs typeface="Arial" panose="020B0604020202020204" pitchFamily="34" charset="0"/>
              </a:rPr>
              <a:t>Funds</a:t>
            </a:r>
          </a:p>
        </p:txBody>
      </p:sp>
      <p:pic>
        <p:nvPicPr>
          <p:cNvPr id="14" name="Debt service 1">
            <a:extLst>
              <a:ext uri="{FF2B5EF4-FFF2-40B4-BE49-F238E27FC236}">
                <a16:creationId xmlns:a16="http://schemas.microsoft.com/office/drawing/2014/main" id="{2D6727AC-E63D-4B7E-A890-B2F9DAD041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156" y="1599477"/>
            <a:ext cx="495017" cy="305920"/>
          </a:xfrm>
          <a:prstGeom prst="rect">
            <a:avLst/>
          </a:prstGeom>
        </p:spPr>
      </p:pic>
      <p:pic>
        <p:nvPicPr>
          <p:cNvPr id="15" name="Debt service 2">
            <a:extLst>
              <a:ext uri="{FF2B5EF4-FFF2-40B4-BE49-F238E27FC236}">
                <a16:creationId xmlns:a16="http://schemas.microsoft.com/office/drawing/2014/main" id="{B8A57A69-8D2D-4290-9992-BA40A188C3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156" y="1599477"/>
            <a:ext cx="495017" cy="305920"/>
          </a:xfrm>
          <a:prstGeom prst="rect">
            <a:avLst/>
          </a:prstGeom>
        </p:spPr>
      </p:pic>
      <p:pic>
        <p:nvPicPr>
          <p:cNvPr id="16" name="Debt service 3">
            <a:extLst>
              <a:ext uri="{FF2B5EF4-FFF2-40B4-BE49-F238E27FC236}">
                <a16:creationId xmlns:a16="http://schemas.microsoft.com/office/drawing/2014/main" id="{A1D7D2C2-CE4B-442D-A8D7-5E3C161D68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156" y="1599477"/>
            <a:ext cx="495017" cy="305920"/>
          </a:xfrm>
          <a:prstGeom prst="rect">
            <a:avLst/>
          </a:prstGeom>
        </p:spPr>
      </p:pic>
      <p:pic>
        <p:nvPicPr>
          <p:cNvPr id="54" name="FHA dollar 4">
            <a:extLst>
              <a:ext uri="{FF2B5EF4-FFF2-40B4-BE49-F238E27FC236}">
                <a16:creationId xmlns:a16="http://schemas.microsoft.com/office/drawing/2014/main" id="{CB2F2E7E-62B0-4E66-9B0B-A23B81B3A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6961" y="5193495"/>
            <a:ext cx="495017" cy="305920"/>
          </a:xfrm>
          <a:prstGeom prst="rect">
            <a:avLst/>
          </a:prstGeom>
        </p:spPr>
      </p:pic>
      <p:pic>
        <p:nvPicPr>
          <p:cNvPr id="17" name="Debt service 4">
            <a:extLst>
              <a:ext uri="{FF2B5EF4-FFF2-40B4-BE49-F238E27FC236}">
                <a16:creationId xmlns:a16="http://schemas.microsoft.com/office/drawing/2014/main" id="{D92BFB1D-5C58-42A5-A50A-6D8A2FB7B0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1156" y="1599477"/>
            <a:ext cx="495017" cy="305920"/>
          </a:xfrm>
          <a:prstGeom prst="rect">
            <a:avLst/>
          </a:prstGeom>
        </p:spPr>
      </p:pic>
      <p:pic>
        <p:nvPicPr>
          <p:cNvPr id="18" name="Building">
            <a:extLst>
              <a:ext uri="{FF2B5EF4-FFF2-40B4-BE49-F238E27FC236}">
                <a16:creationId xmlns:a16="http://schemas.microsoft.com/office/drawing/2014/main" id="{637480E7-8B63-408D-BAEA-4618E12DA9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3590" y="1284671"/>
            <a:ext cx="1854258" cy="1854258"/>
          </a:xfrm>
          <a:prstGeom prst="rect">
            <a:avLst/>
          </a:prstGeom>
          <a:noFill/>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D71D8C43-1097-4522-A432-278EEF9CD46C}"/>
              </a:ext>
            </a:extLst>
          </p:cNvPr>
          <p:cNvSpPr/>
          <p:nvPr/>
        </p:nvSpPr>
        <p:spPr>
          <a:xfrm>
            <a:off x="7947930" y="1252230"/>
            <a:ext cx="2069422" cy="5625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dirty="0">
              <a:solidFill>
                <a:prstClr val="white"/>
              </a:solidFill>
              <a:latin typeface="Arial" panose="020B0604020202020204"/>
            </a:endParaRPr>
          </a:p>
        </p:txBody>
      </p:sp>
      <p:sp>
        <p:nvSpPr>
          <p:cNvPr id="20" name="Rectangle 19">
            <a:extLst>
              <a:ext uri="{FF2B5EF4-FFF2-40B4-BE49-F238E27FC236}">
                <a16:creationId xmlns:a16="http://schemas.microsoft.com/office/drawing/2014/main" id="{FB648D13-6798-4170-9EB0-532B6BFAC846}"/>
              </a:ext>
            </a:extLst>
          </p:cNvPr>
          <p:cNvSpPr/>
          <p:nvPr/>
        </p:nvSpPr>
        <p:spPr>
          <a:xfrm>
            <a:off x="7951273" y="1280687"/>
            <a:ext cx="2069422" cy="945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dirty="0">
              <a:solidFill>
                <a:prstClr val="white"/>
              </a:solidFill>
              <a:latin typeface="Arial" panose="020B0604020202020204"/>
            </a:endParaRPr>
          </a:p>
        </p:txBody>
      </p:sp>
      <p:sp>
        <p:nvSpPr>
          <p:cNvPr id="21" name="Rectangle 20">
            <a:extLst>
              <a:ext uri="{FF2B5EF4-FFF2-40B4-BE49-F238E27FC236}">
                <a16:creationId xmlns:a16="http://schemas.microsoft.com/office/drawing/2014/main" id="{5915A9E9-F3D8-47FD-8F13-FA3CAAAF20BC}"/>
              </a:ext>
            </a:extLst>
          </p:cNvPr>
          <p:cNvSpPr/>
          <p:nvPr/>
        </p:nvSpPr>
        <p:spPr>
          <a:xfrm>
            <a:off x="7974707" y="1233802"/>
            <a:ext cx="2069422" cy="1454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dirty="0">
              <a:solidFill>
                <a:prstClr val="white"/>
              </a:solidFill>
              <a:latin typeface="Arial" panose="020B0604020202020204"/>
            </a:endParaRPr>
          </a:p>
        </p:txBody>
      </p:sp>
      <p:sp>
        <p:nvSpPr>
          <p:cNvPr id="22" name="Rectangle 21">
            <a:extLst>
              <a:ext uri="{FF2B5EF4-FFF2-40B4-BE49-F238E27FC236}">
                <a16:creationId xmlns:a16="http://schemas.microsoft.com/office/drawing/2014/main" id="{878D6099-BB01-4B83-8EF8-C5B2629FA511}"/>
              </a:ext>
            </a:extLst>
          </p:cNvPr>
          <p:cNvSpPr/>
          <p:nvPr/>
        </p:nvSpPr>
        <p:spPr>
          <a:xfrm>
            <a:off x="7894515" y="1232128"/>
            <a:ext cx="2142916" cy="1963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dirty="0">
              <a:solidFill>
                <a:prstClr val="white"/>
              </a:solidFill>
              <a:latin typeface="Arial" panose="020B0604020202020204"/>
            </a:endParaRPr>
          </a:p>
        </p:txBody>
      </p:sp>
      <p:grpSp>
        <p:nvGrpSpPr>
          <p:cNvPr id="60" name="Group 59"/>
          <p:cNvGrpSpPr/>
          <p:nvPr/>
        </p:nvGrpSpPr>
        <p:grpSpPr>
          <a:xfrm>
            <a:off x="3051256" y="1580274"/>
            <a:ext cx="2144231" cy="1961639"/>
            <a:chOff x="1244940" y="1719838"/>
            <a:chExt cx="2144790" cy="1962150"/>
          </a:xfrm>
        </p:grpSpPr>
        <p:cxnSp>
          <p:nvCxnSpPr>
            <p:cNvPr id="24" name="Straight Connector 23">
              <a:extLst>
                <a:ext uri="{FF2B5EF4-FFF2-40B4-BE49-F238E27FC236}">
                  <a16:creationId xmlns:a16="http://schemas.microsoft.com/office/drawing/2014/main" id="{F4F472A4-6AFD-4F83-875D-2B006A45484F}"/>
                </a:ext>
              </a:extLst>
            </p:cNvPr>
            <p:cNvCxnSpPr/>
            <p:nvPr/>
          </p:nvCxnSpPr>
          <p:spPr>
            <a:xfrm flipV="1">
              <a:off x="1244940" y="2700914"/>
              <a:ext cx="1911" cy="600074"/>
            </a:xfrm>
            <a:prstGeom prst="line">
              <a:avLst/>
            </a:prstGeom>
            <a:ln w="38100">
              <a:solidFill>
                <a:srgbClr val="3565A3"/>
              </a:solidFill>
            </a:ln>
          </p:spPr>
          <p:style>
            <a:lnRef idx="1">
              <a:schemeClr val="accent1"/>
            </a:lnRef>
            <a:fillRef idx="0">
              <a:schemeClr val="accent1"/>
            </a:fillRef>
            <a:effectRef idx="0">
              <a:schemeClr val="accent1"/>
            </a:effectRef>
            <a:fontRef idx="minor">
              <a:schemeClr val="tx1"/>
            </a:fontRef>
          </p:style>
        </p:cxnSp>
        <p:grpSp>
          <p:nvGrpSpPr>
            <p:cNvPr id="25" name="Group 53">
              <a:extLst>
                <a:ext uri="{FF2B5EF4-FFF2-40B4-BE49-F238E27FC236}">
                  <a16:creationId xmlns:a16="http://schemas.microsoft.com/office/drawing/2014/main" id="{4D1F5660-B718-4129-BC6F-E461C8A8E71E}"/>
                </a:ext>
              </a:extLst>
            </p:cNvPr>
            <p:cNvGrpSpPr/>
            <p:nvPr/>
          </p:nvGrpSpPr>
          <p:grpSpPr>
            <a:xfrm>
              <a:off x="1244940" y="1719838"/>
              <a:ext cx="2144790" cy="1962150"/>
              <a:chOff x="3683133" y="1981200"/>
              <a:chExt cx="2144790" cy="1600200"/>
            </a:xfrm>
          </p:grpSpPr>
          <p:sp>
            <p:nvSpPr>
              <p:cNvPr id="26" name="Arc 25">
                <a:extLst>
                  <a:ext uri="{FF2B5EF4-FFF2-40B4-BE49-F238E27FC236}">
                    <a16:creationId xmlns:a16="http://schemas.microsoft.com/office/drawing/2014/main" id="{3B498BD5-5DA5-413E-A278-02F4702710F8}"/>
                  </a:ext>
                </a:extLst>
              </p:cNvPr>
              <p:cNvSpPr/>
              <p:nvPr/>
            </p:nvSpPr>
            <p:spPr>
              <a:xfrm flipH="1">
                <a:off x="3683133" y="1981200"/>
                <a:ext cx="1828800" cy="160020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621">
                  <a:defRPr/>
                </a:pPr>
                <a:endParaRPr lang="en-US" sz="2399" dirty="0">
                  <a:solidFill>
                    <a:prstClr val="black"/>
                  </a:solidFill>
                  <a:latin typeface="Arial" panose="020B0604020202020204"/>
                </a:endParaRPr>
              </a:p>
            </p:txBody>
          </p:sp>
          <p:cxnSp>
            <p:nvCxnSpPr>
              <p:cNvPr id="27" name="Straight Arrow Connector 26">
                <a:extLst>
                  <a:ext uri="{FF2B5EF4-FFF2-40B4-BE49-F238E27FC236}">
                    <a16:creationId xmlns:a16="http://schemas.microsoft.com/office/drawing/2014/main" id="{DFEDEED6-E5FD-4CAD-885B-2F28293E7843}"/>
                  </a:ext>
                </a:extLst>
              </p:cNvPr>
              <p:cNvCxnSpPr/>
              <p:nvPr/>
            </p:nvCxnSpPr>
            <p:spPr>
              <a:xfrm>
                <a:off x="4495800" y="1981200"/>
                <a:ext cx="1332123" cy="0"/>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8" name="Group 60">
            <a:extLst>
              <a:ext uri="{FF2B5EF4-FFF2-40B4-BE49-F238E27FC236}">
                <a16:creationId xmlns:a16="http://schemas.microsoft.com/office/drawing/2014/main" id="{33AD26D0-ED47-418E-B79D-64AB78725011}"/>
              </a:ext>
            </a:extLst>
          </p:cNvPr>
          <p:cNvGrpSpPr/>
          <p:nvPr/>
        </p:nvGrpSpPr>
        <p:grpSpPr>
          <a:xfrm>
            <a:off x="4350928" y="3460710"/>
            <a:ext cx="1599783" cy="1599783"/>
            <a:chOff x="4953000" y="3063088"/>
            <a:chExt cx="1600200" cy="1600200"/>
          </a:xfrm>
        </p:grpSpPr>
        <p:grpSp>
          <p:nvGrpSpPr>
            <p:cNvPr id="29" name="Group 59">
              <a:extLst>
                <a:ext uri="{FF2B5EF4-FFF2-40B4-BE49-F238E27FC236}">
                  <a16:creationId xmlns:a16="http://schemas.microsoft.com/office/drawing/2014/main" id="{A1082724-89F3-4AF1-B80A-D47A1E2EC05D}"/>
                </a:ext>
              </a:extLst>
            </p:cNvPr>
            <p:cNvGrpSpPr/>
            <p:nvPr/>
          </p:nvGrpSpPr>
          <p:grpSpPr>
            <a:xfrm>
              <a:off x="4953000" y="3063088"/>
              <a:ext cx="1600200" cy="1600200"/>
              <a:chOff x="4953000" y="3063088"/>
              <a:chExt cx="1600200" cy="1600200"/>
            </a:xfrm>
          </p:grpSpPr>
          <p:cxnSp>
            <p:nvCxnSpPr>
              <p:cNvPr id="31" name="Straight Connector 30">
                <a:extLst>
                  <a:ext uri="{FF2B5EF4-FFF2-40B4-BE49-F238E27FC236}">
                    <a16:creationId xmlns:a16="http://schemas.microsoft.com/office/drawing/2014/main" id="{C5091B26-79A9-4688-A2BC-45DC199C3BAD}"/>
                  </a:ext>
                </a:extLst>
              </p:cNvPr>
              <p:cNvCxnSpPr/>
              <p:nvPr/>
            </p:nvCxnSpPr>
            <p:spPr>
              <a:xfrm>
                <a:off x="5638799" y="3063088"/>
                <a:ext cx="190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58">
                <a:extLst>
                  <a:ext uri="{FF2B5EF4-FFF2-40B4-BE49-F238E27FC236}">
                    <a16:creationId xmlns:a16="http://schemas.microsoft.com/office/drawing/2014/main" id="{24210B85-26A6-4225-BDCB-7D2E5D1E3CE3}"/>
                  </a:ext>
                </a:extLst>
              </p:cNvPr>
              <p:cNvGrpSpPr/>
              <p:nvPr/>
            </p:nvGrpSpPr>
            <p:grpSpPr>
              <a:xfrm>
                <a:off x="4953000" y="3063088"/>
                <a:ext cx="1600200" cy="1600200"/>
                <a:chOff x="4953000" y="3505200"/>
                <a:chExt cx="1600200" cy="1600200"/>
              </a:xfrm>
            </p:grpSpPr>
            <p:sp>
              <p:nvSpPr>
                <p:cNvPr id="33" name="Arc 32">
                  <a:extLst>
                    <a:ext uri="{FF2B5EF4-FFF2-40B4-BE49-F238E27FC236}">
                      <a16:creationId xmlns:a16="http://schemas.microsoft.com/office/drawing/2014/main" id="{6097FCB3-C798-4F49-8CA0-C8EE1420EB14}"/>
                    </a:ext>
                  </a:extLst>
                </p:cNvPr>
                <p:cNvSpPr/>
                <p:nvPr/>
              </p:nvSpPr>
              <p:spPr>
                <a:xfrm>
                  <a:off x="4953000" y="3505200"/>
                  <a:ext cx="1600200" cy="1600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621">
                    <a:defRPr/>
                  </a:pPr>
                  <a:endParaRPr lang="en-US" sz="2399" dirty="0">
                    <a:solidFill>
                      <a:prstClr val="black"/>
                    </a:solidFill>
                    <a:latin typeface="Arial" panose="020B0604020202020204"/>
                  </a:endParaRPr>
                </a:p>
              </p:txBody>
            </p:sp>
            <p:cxnSp>
              <p:nvCxnSpPr>
                <p:cNvPr id="34" name="Straight Connector 33">
                  <a:extLst>
                    <a:ext uri="{FF2B5EF4-FFF2-40B4-BE49-F238E27FC236}">
                      <a16:creationId xmlns:a16="http://schemas.microsoft.com/office/drawing/2014/main" id="{87C2B1E6-589B-4DCC-B6F7-8790E757766A}"/>
                    </a:ext>
                  </a:extLst>
                </p:cNvPr>
                <p:cNvCxnSpPr/>
                <p:nvPr/>
              </p:nvCxnSpPr>
              <p:spPr>
                <a:xfrm>
                  <a:off x="6553200" y="4305300"/>
                  <a:ext cx="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0" name="Straight Arrow Connector 29">
              <a:extLst>
                <a:ext uri="{FF2B5EF4-FFF2-40B4-BE49-F238E27FC236}">
                  <a16:creationId xmlns:a16="http://schemas.microsoft.com/office/drawing/2014/main" id="{106E9D4E-01A9-455D-8B6D-AFD66933EB29}"/>
                </a:ext>
              </a:extLst>
            </p:cNvPr>
            <p:cNvCxnSpPr/>
            <p:nvPr/>
          </p:nvCxnSpPr>
          <p:spPr>
            <a:xfrm flipH="1">
              <a:off x="5424146" y="3063088"/>
              <a:ext cx="2908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2ADE3911-3F4F-4DE6-A21D-152C2E9C0BF1}"/>
              </a:ext>
            </a:extLst>
          </p:cNvPr>
          <p:cNvSpPr txBox="1"/>
          <p:nvPr/>
        </p:nvSpPr>
        <p:spPr>
          <a:xfrm>
            <a:off x="1752143" y="1890327"/>
            <a:ext cx="1267966" cy="707702"/>
          </a:xfrm>
          <a:prstGeom prst="rect">
            <a:avLst/>
          </a:prstGeom>
          <a:noFill/>
        </p:spPr>
        <p:txBody>
          <a:bodyPr wrap="none" rtlCol="0">
            <a:spAutoFit/>
          </a:bodyPr>
          <a:lstStyle/>
          <a:p>
            <a:pPr algn="ctr" defTabSz="1218621">
              <a:defRPr/>
            </a:pPr>
            <a:r>
              <a:rPr lang="en-US" sz="1999" dirty="0">
                <a:solidFill>
                  <a:prstClr val="black"/>
                </a:solidFill>
                <a:latin typeface="Arial" panose="020B0604020202020204" pitchFamily="34" charset="0"/>
                <a:cs typeface="Arial" panose="020B0604020202020204" pitchFamily="34" charset="0"/>
              </a:rPr>
              <a:t>Bond </a:t>
            </a:r>
          </a:p>
          <a:p>
            <a:pPr algn="ctr" defTabSz="1218621">
              <a:defRPr/>
            </a:pPr>
            <a:r>
              <a:rPr lang="en-US" sz="1999" dirty="0">
                <a:solidFill>
                  <a:prstClr val="black"/>
                </a:solidFill>
                <a:latin typeface="Arial" panose="020B0604020202020204" pitchFamily="34" charset="0"/>
                <a:cs typeface="Arial" panose="020B0604020202020204" pitchFamily="34" charset="0"/>
              </a:rPr>
              <a:t>Proceeds</a:t>
            </a:r>
          </a:p>
        </p:txBody>
      </p:sp>
      <p:sp>
        <p:nvSpPr>
          <p:cNvPr id="36" name="TextBox 35">
            <a:extLst>
              <a:ext uri="{FF2B5EF4-FFF2-40B4-BE49-F238E27FC236}">
                <a16:creationId xmlns:a16="http://schemas.microsoft.com/office/drawing/2014/main" id="{B5FD31C0-C008-4D3E-9BF9-67C02C213962}"/>
              </a:ext>
            </a:extLst>
          </p:cNvPr>
          <p:cNvSpPr txBox="1"/>
          <p:nvPr/>
        </p:nvSpPr>
        <p:spPr>
          <a:xfrm>
            <a:off x="1752143" y="4114621"/>
            <a:ext cx="1267966" cy="707702"/>
          </a:xfrm>
          <a:prstGeom prst="rect">
            <a:avLst/>
          </a:prstGeom>
          <a:noFill/>
        </p:spPr>
        <p:txBody>
          <a:bodyPr wrap="none" rtlCol="0">
            <a:spAutoFit/>
          </a:bodyPr>
          <a:lstStyle/>
          <a:p>
            <a:pPr defTabSz="1218621">
              <a:defRPr/>
            </a:pPr>
            <a:r>
              <a:rPr lang="en-US" sz="1999" dirty="0">
                <a:solidFill>
                  <a:prstClr val="black"/>
                </a:solidFill>
                <a:latin typeface="Arial" panose="020B0604020202020204" pitchFamily="34" charset="0"/>
                <a:cs typeface="Arial" panose="020B0604020202020204" pitchFamily="34" charset="0"/>
              </a:rPr>
              <a:t>Bond </a:t>
            </a:r>
          </a:p>
          <a:p>
            <a:pPr defTabSz="1218621">
              <a:defRPr/>
            </a:pPr>
            <a:r>
              <a:rPr lang="en-US" sz="1999" dirty="0">
                <a:solidFill>
                  <a:prstClr val="black"/>
                </a:solidFill>
                <a:latin typeface="Arial" panose="020B0604020202020204" pitchFamily="34" charset="0"/>
                <a:cs typeface="Arial" panose="020B0604020202020204" pitchFamily="34" charset="0"/>
              </a:rPr>
              <a:t>Proceeds</a:t>
            </a:r>
          </a:p>
        </p:txBody>
      </p:sp>
      <p:sp>
        <p:nvSpPr>
          <p:cNvPr id="39" name="Trustee">
            <a:extLst>
              <a:ext uri="{FF2B5EF4-FFF2-40B4-BE49-F238E27FC236}">
                <a16:creationId xmlns:a16="http://schemas.microsoft.com/office/drawing/2014/main" id="{3B778FE8-8909-4CD0-980B-E6A06A0DD203}"/>
              </a:ext>
            </a:extLst>
          </p:cNvPr>
          <p:cNvSpPr/>
          <p:nvPr/>
        </p:nvSpPr>
        <p:spPr>
          <a:xfrm>
            <a:off x="2289454" y="3161012"/>
            <a:ext cx="2513945" cy="53326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9977" tIns="46788" rIns="89977" bIns="46788" rtlCol="0" anchor="ctr"/>
          <a:lstStyle/>
          <a:p>
            <a:pPr algn="ctr" defTabSz="1218621">
              <a:defRPr/>
            </a:pPr>
            <a:r>
              <a:rPr lang="en-US" sz="1799" b="1" dirty="0">
                <a:solidFill>
                  <a:prstClr val="white"/>
                </a:solidFill>
                <a:latin typeface="Arial" panose="020B0604020202020204" pitchFamily="34" charset="0"/>
                <a:cs typeface="Arial" panose="020B0604020202020204" pitchFamily="34" charset="0"/>
              </a:rPr>
              <a:t> Trustee</a:t>
            </a:r>
          </a:p>
        </p:txBody>
      </p:sp>
      <p:sp>
        <p:nvSpPr>
          <p:cNvPr id="41" name="TextBox 40">
            <a:extLst>
              <a:ext uri="{FF2B5EF4-FFF2-40B4-BE49-F238E27FC236}">
                <a16:creationId xmlns:a16="http://schemas.microsoft.com/office/drawing/2014/main" id="{4995B903-70A3-48ED-BE1C-764FA5271DEB}"/>
              </a:ext>
            </a:extLst>
          </p:cNvPr>
          <p:cNvSpPr txBox="1"/>
          <p:nvPr/>
        </p:nvSpPr>
        <p:spPr>
          <a:xfrm>
            <a:off x="3863712" y="4172180"/>
            <a:ext cx="1331775" cy="707702"/>
          </a:xfrm>
          <a:prstGeom prst="rect">
            <a:avLst/>
          </a:prstGeom>
          <a:noFill/>
        </p:spPr>
        <p:txBody>
          <a:bodyPr wrap="square" rtlCol="0">
            <a:spAutoFit/>
          </a:bodyPr>
          <a:lstStyle/>
          <a:p>
            <a:pPr defTabSz="1218621">
              <a:defRPr/>
            </a:pPr>
            <a:r>
              <a:rPr lang="en-US" sz="1999" dirty="0">
                <a:solidFill>
                  <a:prstClr val="black"/>
                </a:solidFill>
                <a:latin typeface="Arial" panose="020B0604020202020204" pitchFamily="34" charset="0"/>
                <a:cs typeface="Arial" panose="020B0604020202020204" pitchFamily="34" charset="0"/>
              </a:rPr>
              <a:t>Cash</a:t>
            </a:r>
          </a:p>
          <a:p>
            <a:pPr defTabSz="1218621">
              <a:defRPr/>
            </a:pPr>
            <a:r>
              <a:rPr lang="en-US" sz="1999" dirty="0">
                <a:solidFill>
                  <a:prstClr val="black"/>
                </a:solidFill>
                <a:latin typeface="Arial" panose="020B0604020202020204" pitchFamily="34" charset="0"/>
                <a:cs typeface="Arial" panose="020B0604020202020204" pitchFamily="34" charset="0"/>
              </a:rPr>
              <a:t>Collateral</a:t>
            </a:r>
          </a:p>
        </p:txBody>
      </p:sp>
      <p:sp>
        <p:nvSpPr>
          <p:cNvPr id="95" name="Title 94"/>
          <p:cNvSpPr>
            <a:spLocks noGrp="1"/>
          </p:cNvSpPr>
          <p:nvPr>
            <p:ph type="title"/>
          </p:nvPr>
        </p:nvSpPr>
        <p:spPr>
          <a:xfrm>
            <a:off x="1098297" y="287424"/>
            <a:ext cx="10053162" cy="499249"/>
          </a:xfrm>
        </p:spPr>
        <p:txBody>
          <a:bodyPr anchor="ctr">
            <a:normAutofit fontScale="90000"/>
          </a:bodyPr>
          <a:lstStyle/>
          <a:p>
            <a:pPr algn="ctr"/>
            <a:r>
              <a:rPr lang="en-GB" dirty="0"/>
              <a:t>Cash-Backed Forward </a:t>
            </a:r>
          </a:p>
        </p:txBody>
      </p:sp>
      <p:sp>
        <p:nvSpPr>
          <p:cNvPr id="3" name="Slide Number Placeholder 2">
            <a:extLst>
              <a:ext uri="{FF2B5EF4-FFF2-40B4-BE49-F238E27FC236}">
                <a16:creationId xmlns:a16="http://schemas.microsoft.com/office/drawing/2014/main" id="{015B039A-DF19-4D2F-A61F-A79DA9D27C06}"/>
              </a:ext>
            </a:extLst>
          </p:cNvPr>
          <p:cNvSpPr>
            <a:spLocks noGrp="1"/>
          </p:cNvSpPr>
          <p:nvPr>
            <p:ph type="sldNum" sz="quarter" idx="12"/>
          </p:nvPr>
        </p:nvSpPr>
        <p:spPr/>
        <p:txBody>
          <a:bodyPr/>
          <a:lstStyle/>
          <a:p>
            <a:pPr defTabSz="1218621">
              <a:defRPr/>
            </a:pPr>
            <a:fld id="{34C99D79-8A4B-4031-B1E0-AF26F8EDF2BC}" type="slidenum">
              <a:rPr lang="en-US">
                <a:latin typeface="Arial" panose="020B0604020202020204"/>
              </a:rPr>
              <a:pPr defTabSz="1218621">
                <a:defRPr/>
              </a:pPr>
              <a:t>17</a:t>
            </a:fld>
            <a:endParaRPr lang="en-US" dirty="0">
              <a:latin typeface="Arial" panose="020B0604020202020204"/>
            </a:endParaRPr>
          </a:p>
        </p:txBody>
      </p:sp>
      <p:cxnSp>
        <p:nvCxnSpPr>
          <p:cNvPr id="38" name="Straight Arrow Connector 37">
            <a:extLst>
              <a:ext uri="{FF2B5EF4-FFF2-40B4-BE49-F238E27FC236}">
                <a16:creationId xmlns:a16="http://schemas.microsoft.com/office/drawing/2014/main" id="{2B0E1D27-338D-4872-A2EE-616CC6666F29}"/>
              </a:ext>
            </a:extLst>
          </p:cNvPr>
          <p:cNvCxnSpPr/>
          <p:nvPr/>
        </p:nvCxnSpPr>
        <p:spPr>
          <a:xfrm flipV="1">
            <a:off x="3025729" y="3694273"/>
            <a:ext cx="0" cy="1371243"/>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32850B6-AC26-4BD3-8398-93B44AD35857}"/>
              </a:ext>
            </a:extLst>
          </p:cNvPr>
          <p:cNvCxnSpPr/>
          <p:nvPr/>
        </p:nvCxnSpPr>
        <p:spPr>
          <a:xfrm>
            <a:off x="3855483" y="3694273"/>
            <a:ext cx="0" cy="13712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Bond dollar 1">
            <a:extLst>
              <a:ext uri="{FF2B5EF4-FFF2-40B4-BE49-F238E27FC236}">
                <a16:creationId xmlns:a16="http://schemas.microsoft.com/office/drawing/2014/main" id="{1E5906DE-985F-4B1A-9C59-07764035FE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618" y="5210691"/>
            <a:ext cx="494330" cy="305496"/>
          </a:xfrm>
          <a:prstGeom prst="rect">
            <a:avLst/>
          </a:prstGeom>
        </p:spPr>
      </p:pic>
      <p:pic>
        <p:nvPicPr>
          <p:cNvPr id="43" name="Bond dollar 2">
            <a:extLst>
              <a:ext uri="{FF2B5EF4-FFF2-40B4-BE49-F238E27FC236}">
                <a16:creationId xmlns:a16="http://schemas.microsoft.com/office/drawing/2014/main" id="{F4B5979A-34AA-4C1F-904E-EEC3500162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4615" y="5220161"/>
            <a:ext cx="494333" cy="305497"/>
          </a:xfrm>
          <a:prstGeom prst="rect">
            <a:avLst/>
          </a:prstGeom>
        </p:spPr>
      </p:pic>
      <p:pic>
        <p:nvPicPr>
          <p:cNvPr id="44" name="Bond dollar 3">
            <a:extLst>
              <a:ext uri="{FF2B5EF4-FFF2-40B4-BE49-F238E27FC236}">
                <a16:creationId xmlns:a16="http://schemas.microsoft.com/office/drawing/2014/main" id="{E90E06C0-0516-4150-8308-2B8BBE4BD7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1458" y="5230730"/>
            <a:ext cx="494334" cy="305497"/>
          </a:xfrm>
          <a:prstGeom prst="rect">
            <a:avLst/>
          </a:prstGeom>
        </p:spPr>
      </p:pic>
      <p:pic>
        <p:nvPicPr>
          <p:cNvPr id="45" name="FHA dollar 1">
            <a:extLst>
              <a:ext uri="{FF2B5EF4-FFF2-40B4-BE49-F238E27FC236}">
                <a16:creationId xmlns:a16="http://schemas.microsoft.com/office/drawing/2014/main" id="{ACA55311-D58D-4691-8B6E-E80E008EF7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954" y="5176571"/>
            <a:ext cx="495017" cy="305920"/>
          </a:xfrm>
          <a:prstGeom prst="rect">
            <a:avLst/>
          </a:prstGeom>
        </p:spPr>
      </p:pic>
      <p:pic>
        <p:nvPicPr>
          <p:cNvPr id="46" name="FHA dollar 2">
            <a:extLst>
              <a:ext uri="{FF2B5EF4-FFF2-40B4-BE49-F238E27FC236}">
                <a16:creationId xmlns:a16="http://schemas.microsoft.com/office/drawing/2014/main" id="{3BABFEAB-5220-408A-8D30-A8544C85EE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134" y="5176571"/>
            <a:ext cx="495017" cy="305920"/>
          </a:xfrm>
          <a:prstGeom prst="rect">
            <a:avLst/>
          </a:prstGeom>
        </p:spPr>
      </p:pic>
      <p:pic>
        <p:nvPicPr>
          <p:cNvPr id="47" name="FHA dollar 3">
            <a:extLst>
              <a:ext uri="{FF2B5EF4-FFF2-40B4-BE49-F238E27FC236}">
                <a16:creationId xmlns:a16="http://schemas.microsoft.com/office/drawing/2014/main" id="{6CD33B18-1ED1-4466-B1B0-05853C963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7314" y="5176571"/>
            <a:ext cx="495017" cy="305920"/>
          </a:xfrm>
          <a:prstGeom prst="rect">
            <a:avLst/>
          </a:prstGeom>
        </p:spPr>
      </p:pic>
      <p:pic>
        <p:nvPicPr>
          <p:cNvPr id="48" name="FHA dollar 4">
            <a:extLst>
              <a:ext uri="{FF2B5EF4-FFF2-40B4-BE49-F238E27FC236}">
                <a16:creationId xmlns:a16="http://schemas.microsoft.com/office/drawing/2014/main" id="{CB2F2E7E-62B0-4E66-9B0B-A23B81B3AD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8180" y="5195585"/>
            <a:ext cx="495017" cy="305920"/>
          </a:xfrm>
          <a:prstGeom prst="rect">
            <a:avLst/>
          </a:prstGeom>
        </p:spPr>
      </p:pic>
      <p:sp>
        <p:nvSpPr>
          <p:cNvPr id="5" name="Rectangle 4"/>
          <p:cNvSpPr/>
          <p:nvPr/>
        </p:nvSpPr>
        <p:spPr>
          <a:xfrm>
            <a:off x="7697533" y="4879122"/>
            <a:ext cx="3001424" cy="1352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GB" sz="2399" dirty="0">
              <a:solidFill>
                <a:prstClr val="white"/>
              </a:solidFill>
              <a:latin typeface="Arial" panose="020B0604020202020204"/>
            </a:endParaRPr>
          </a:p>
        </p:txBody>
      </p:sp>
      <p:sp>
        <p:nvSpPr>
          <p:cNvPr id="12" name="TextBox 11">
            <a:extLst>
              <a:ext uri="{FF2B5EF4-FFF2-40B4-BE49-F238E27FC236}">
                <a16:creationId xmlns:a16="http://schemas.microsoft.com/office/drawing/2014/main" id="{3E1032DF-9B7F-4575-BC1F-E80D041803AD}"/>
              </a:ext>
            </a:extLst>
          </p:cNvPr>
          <p:cNvSpPr txBox="1"/>
          <p:nvPr/>
        </p:nvSpPr>
        <p:spPr>
          <a:xfrm>
            <a:off x="6607915" y="3124281"/>
            <a:ext cx="2000444" cy="1015399"/>
          </a:xfrm>
          <a:prstGeom prst="rect">
            <a:avLst/>
          </a:prstGeom>
          <a:noFill/>
        </p:spPr>
        <p:txBody>
          <a:bodyPr wrap="square" rtlCol="0">
            <a:spAutoFit/>
          </a:bodyPr>
          <a:lstStyle/>
          <a:p>
            <a:pPr defTabSz="1218621">
              <a:defRPr/>
            </a:pPr>
            <a:r>
              <a:rPr lang="en-US" sz="1999" dirty="0">
                <a:solidFill>
                  <a:prstClr val="black"/>
                </a:solidFill>
                <a:latin typeface="Arial" panose="020B0604020202020204" pitchFamily="34" charset="0"/>
                <a:cs typeface="Arial" panose="020B0604020202020204" pitchFamily="34" charset="0"/>
              </a:rPr>
              <a:t>Bond</a:t>
            </a:r>
          </a:p>
          <a:p>
            <a:pPr defTabSz="1218621">
              <a:defRPr/>
            </a:pPr>
            <a:r>
              <a:rPr lang="en-US" sz="1999" dirty="0">
                <a:solidFill>
                  <a:prstClr val="black"/>
                </a:solidFill>
                <a:latin typeface="Arial" panose="020B0604020202020204" pitchFamily="34" charset="0"/>
                <a:cs typeface="Arial" panose="020B0604020202020204" pitchFamily="34" charset="0"/>
              </a:rPr>
              <a:t>Debt Service </a:t>
            </a:r>
          </a:p>
          <a:p>
            <a:pPr defTabSz="1218621">
              <a:defRPr/>
            </a:pPr>
            <a:r>
              <a:rPr lang="en-US" sz="1999" dirty="0">
                <a:solidFill>
                  <a:prstClr val="black"/>
                </a:solidFill>
                <a:latin typeface="Arial" panose="020B0604020202020204" pitchFamily="34" charset="0"/>
                <a:cs typeface="Arial" panose="020B0604020202020204" pitchFamily="34" charset="0"/>
              </a:rPr>
              <a:t>Payments</a:t>
            </a:r>
          </a:p>
        </p:txBody>
      </p:sp>
      <p:sp>
        <p:nvSpPr>
          <p:cNvPr id="10" name="Footer Placeholder 90">
            <a:extLst>
              <a:ext uri="{FF2B5EF4-FFF2-40B4-BE49-F238E27FC236}">
                <a16:creationId xmlns:a16="http://schemas.microsoft.com/office/drawing/2014/main" id="{114198B8-0CF2-78A5-EB5E-2769D77079C5}"/>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37240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00261 0.00555 C -0.00274 -0.04098 -0.00352 -0.21667 -0.00365 -0.275 " pathEditMode="relative" rAng="0" ptsTypes="AA">
                                      <p:cBhvr>
                                        <p:cTn id="13" dur="2000" fill="hold"/>
                                        <p:tgtEl>
                                          <p:spTgt spid="42"/>
                                        </p:tgtEl>
                                        <p:attrNameLst>
                                          <p:attrName>ppt_x</p:attrName>
                                          <p:attrName>ppt_y</p:attrName>
                                        </p:attrNameLst>
                                      </p:cBhvr>
                                      <p:rCtr x="-52" y="-14028"/>
                                    </p:animMotion>
                                  </p:childTnLst>
                                </p:cTn>
                              </p:par>
                              <p:par>
                                <p:cTn id="14" presetID="0" presetClass="path" presetSubtype="0" accel="50000" decel="50000" fill="hold" nodeType="withEffect">
                                  <p:stCondLst>
                                    <p:cond delay="0"/>
                                  </p:stCondLst>
                                  <p:childTnLst>
                                    <p:animMotion origin="layout" path="M 2.66997E-6 -4.81481E-6 C 2.66997E-6 -0.04629 -0.00039 -0.21967 -0.00039 -0.27754 " pathEditMode="relative" rAng="0" ptsTypes="AA">
                                      <p:cBhvr>
                                        <p:cTn id="15" dur="2000" fill="hold"/>
                                        <p:tgtEl>
                                          <p:spTgt spid="43"/>
                                        </p:tgtEl>
                                        <p:attrNameLst>
                                          <p:attrName>ppt_x</p:attrName>
                                          <p:attrName>ppt_y</p:attrName>
                                        </p:attrNameLst>
                                      </p:cBhvr>
                                      <p:rCtr x="-26" y="-13889"/>
                                    </p:animMotion>
                                  </p:childTnLst>
                                </p:cTn>
                              </p:par>
                              <p:par>
                                <p:cTn id="16" presetID="0" presetClass="path" presetSubtype="0" accel="50000" decel="50000" fill="hold" nodeType="withEffect">
                                  <p:stCondLst>
                                    <p:cond delay="0"/>
                                  </p:stCondLst>
                                  <p:childTnLst>
                                    <p:animMotion origin="layout" path="M 0.00208 0.00024 C 0.00248 -0.04606 0.00326 -0.22083 0.00365 -0.27893 " pathEditMode="relative" rAng="0" ptsTypes="AA">
                                      <p:cBhvr>
                                        <p:cTn id="17" dur="2000" fill="hold"/>
                                        <p:tgtEl>
                                          <p:spTgt spid="44"/>
                                        </p:tgtEl>
                                        <p:attrNameLst>
                                          <p:attrName>ppt_x</p:attrName>
                                          <p:attrName>ppt_y</p:attrName>
                                        </p:attrNameLst>
                                      </p:cBhvr>
                                      <p:rCtr x="78" y="-13958"/>
                                    </p:animMotion>
                                  </p:childTnLst>
                                </p:cTn>
                              </p:par>
                            </p:childTnLst>
                          </p:cTn>
                        </p:par>
                        <p:par>
                          <p:cTn id="18" fill="hold">
                            <p:stCondLst>
                              <p:cond delay="2500"/>
                            </p:stCondLst>
                            <p:childTnLst>
                              <p:par>
                                <p:cTn id="19" presetID="9" presetClass="exit" presetSubtype="0" fill="hold" grpId="0" nodeType="afterEffect">
                                  <p:stCondLst>
                                    <p:cond delay="0"/>
                                  </p:stCondLst>
                                  <p:childTnLst>
                                    <p:animEffect transition="out" filter="dissolve">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childTnLst>
                          </p:cTn>
                        </p:par>
                        <p:par>
                          <p:cTn id="22" fill="hold">
                            <p:stCondLst>
                              <p:cond delay="3000"/>
                            </p:stCondLst>
                            <p:childTnLst>
                              <p:par>
                                <p:cTn id="23" presetID="42" presetClass="path" presetSubtype="0" accel="50000" decel="50000" fill="hold" nodeType="afterEffect">
                                  <p:stCondLst>
                                    <p:cond delay="0"/>
                                  </p:stCondLst>
                                  <p:childTnLst>
                                    <p:animMotion origin="layout" path="M -1.40141E-6 -1.11111E-6 L -1.40141E-6 0.18287 " pathEditMode="relative" rAng="0" ptsTypes="AA">
                                      <p:cBhvr>
                                        <p:cTn id="24" dur="2000" fill="hold"/>
                                        <p:tgtEl>
                                          <p:spTgt spid="6"/>
                                        </p:tgtEl>
                                        <p:attrNameLst>
                                          <p:attrName>ppt_x</p:attrName>
                                          <p:attrName>ppt_y</p:attrName>
                                        </p:attrNameLst>
                                      </p:cBhvr>
                                      <p:rCtr x="0" y="9144"/>
                                    </p:animMotion>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36"/>
                                        </p:tgtEl>
                                      </p:cBhvr>
                                    </p:animEffect>
                                    <p:set>
                                      <p:cBhvr>
                                        <p:cTn id="29" dur="1" fill="hold">
                                          <p:stCondLst>
                                            <p:cond delay="499"/>
                                          </p:stCondLst>
                                        </p:cTn>
                                        <p:tgtEl>
                                          <p:spTgt spid="3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
                                        <p:tgtEl>
                                          <p:spTgt spid="50"/>
                                        </p:tgtEl>
                                      </p:cBhvr>
                                    </p:animEffect>
                                    <p:set>
                                      <p:cBhvr>
                                        <p:cTn id="32" dur="1" fill="hold">
                                          <p:stCondLst>
                                            <p:cond delay="199"/>
                                          </p:stCondLst>
                                        </p:cTn>
                                        <p:tgtEl>
                                          <p:spTgt spid="5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
                                        <p:tgtEl>
                                          <p:spTgt spid="52"/>
                                        </p:tgtEl>
                                      </p:cBhvr>
                                    </p:animEffect>
                                    <p:set>
                                      <p:cBhvr>
                                        <p:cTn id="35" dur="1" fill="hold">
                                          <p:stCondLst>
                                            <p:cond delay="199"/>
                                          </p:stCondLst>
                                        </p:cTn>
                                        <p:tgtEl>
                                          <p:spTgt spid="5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500"/>
                            </p:stCondLst>
                            <p:childTnLst>
                              <p:par>
                                <p:cTn id="46" presetID="0" presetClass="path" presetSubtype="0" accel="50000" decel="50000" fill="hold" nodeType="afterEffect">
                                  <p:stCondLst>
                                    <p:cond delay="0"/>
                                  </p:stCondLst>
                                  <p:childTnLst>
                                    <p:animMotion origin="layout" path="M -0.00456 0.00255 C -0.00222 -0.06458 0.00013 -0.13148 -0.00626 -0.1743 C -0.01264 -0.21689 -0.02605 -0.23865 -0.04324 -0.25509 C -0.06057 -0.27129 -0.0857 -0.26828 -0.09951 -0.27176 " pathEditMode="relative" rAng="0" ptsTypes="AAAA">
                                      <p:cBhvr>
                                        <p:cTn id="47" dur="2000" fill="hold"/>
                                        <p:tgtEl>
                                          <p:spTgt spid="45"/>
                                        </p:tgtEl>
                                        <p:attrNameLst>
                                          <p:attrName>ppt_x</p:attrName>
                                          <p:attrName>ppt_y</p:attrName>
                                        </p:attrNameLst>
                                      </p:cBhvr>
                                      <p:rCtr x="-4637" y="-13727"/>
                                    </p:animMotion>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par>
                                <p:cTn id="56" presetID="0" presetClass="path" presetSubtype="0" accel="50000" decel="50000" fill="hold" nodeType="withEffect">
                                  <p:stCondLst>
                                    <p:cond delay="500"/>
                                  </p:stCondLst>
                                  <p:childTnLst>
                                    <p:animMotion origin="layout" path="M -0.00365 -0.275 C -0.00131 -0.3088 -0.00964 -0.43264 0.01094 -0.47801 C 0.03151 -0.52338 0.04493 -0.53704 0.12034 -0.54769 C 0.19588 -0.55834 0.39189 -0.54352 0.46379 -0.5426 " pathEditMode="relative" rAng="0" ptsTypes="AAAA">
                                      <p:cBhvr>
                                        <p:cTn id="57" dur="2000" fill="hold"/>
                                        <p:tgtEl>
                                          <p:spTgt spid="42"/>
                                        </p:tgtEl>
                                        <p:attrNameLst>
                                          <p:attrName>ppt_x</p:attrName>
                                          <p:attrName>ppt_y</p:attrName>
                                        </p:attrNameLst>
                                      </p:cBhvr>
                                      <p:rCtr x="23365" y="-13843"/>
                                    </p:animMotion>
                                  </p:childTnLst>
                                </p:cTn>
                              </p:par>
                            </p:childTnLst>
                          </p:cTn>
                        </p:par>
                        <p:par>
                          <p:cTn id="58" fill="hold">
                            <p:stCondLst>
                              <p:cond delay="250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2000"/>
                                        <p:tgtEl>
                                          <p:spTgt spid="22"/>
                                        </p:tgtEl>
                                      </p:cBhvr>
                                    </p:animEffect>
                                    <p:set>
                                      <p:cBhvr>
                                        <p:cTn id="64" dur="1" fill="hold">
                                          <p:stCondLst>
                                            <p:cond delay="19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00078 -3.33333E-6 C 0.00312 -0.06689 0.00534 -0.13379 -0.00078 -0.17662 C -0.0069 -0.21944 -0.02045 -0.2412 -0.03647 -0.2574 C -0.05249 -0.27361 -0.08401 -0.27014 -0.09651 -0.27361 " pathEditMode="relative" rAng="0" ptsTypes="AAAA">
                                      <p:cBhvr>
                                        <p:cTn id="68" dur="2000" fill="hold"/>
                                        <p:tgtEl>
                                          <p:spTgt spid="46"/>
                                        </p:tgtEl>
                                        <p:attrNameLst>
                                          <p:attrName>ppt_x</p:attrName>
                                          <p:attrName>ppt_y</p:attrName>
                                        </p:attrNameLst>
                                      </p:cBhvr>
                                      <p:rCtr x="-4754" y="-13681"/>
                                    </p:animMotion>
                                  </p:childTnLst>
                                </p:cTn>
                              </p:par>
                              <p:par>
                                <p:cTn id="69" presetID="0" presetClass="path" presetSubtype="0" accel="50000" decel="50000" fill="hold" nodeType="withEffect">
                                  <p:stCondLst>
                                    <p:cond delay="2000"/>
                                  </p:stCondLst>
                                  <p:childTnLst>
                                    <p:animMotion origin="layout" path="M -0.00899 -0.27638 C -0.00782 -0.31273 -0.00782 -0.43148 -0.00704 -0.49027 C -0.00704 -0.5493 0.04402 -0.55856 0.06733 -0.55949 C 0.09052 -0.56064 0.32261 -0.56064 0.45155 -0.56111 " pathEditMode="relative" rAng="0" ptsTypes="AAAA">
                                      <p:cBhvr>
                                        <p:cTn id="70" dur="2000" fill="hold"/>
                                        <p:tgtEl>
                                          <p:spTgt spid="43"/>
                                        </p:tgtEl>
                                        <p:attrNameLst>
                                          <p:attrName>ppt_x</p:attrName>
                                          <p:attrName>ppt_y</p:attrName>
                                        </p:attrNameLst>
                                      </p:cBhvr>
                                      <p:rCtr x="23027" y="-14236"/>
                                    </p:animMotion>
                                  </p:childTnLst>
                                </p:cTn>
                              </p:par>
                            </p:childTnLst>
                          </p:cTn>
                        </p:par>
                        <p:par>
                          <p:cTn id="71" fill="hold">
                            <p:stCondLst>
                              <p:cond delay="4000"/>
                            </p:stCondLst>
                            <p:childTnLst>
                              <p:par>
                                <p:cTn id="72" presetID="10" presetClass="exit" presetSubtype="0" fill="hold" nodeType="afterEffect">
                                  <p:stCondLst>
                                    <p:cond delay="0"/>
                                  </p:stCondLst>
                                  <p:childTnLst>
                                    <p:animEffect transition="out" filter="fad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0091 -3.33333E-6 C 0.00313 -0.06689 0.00534 -0.13379 -0.00052 -0.17662 C -0.00651 -0.21944 -0.01993 -0.24143 -0.03464 -0.2574 C -0.04949 -0.27338 -0.07815 -0.26921 -0.08948 -0.27222 " pathEditMode="relative" rAng="0" ptsTypes="AAAA">
                                      <p:cBhvr>
                                        <p:cTn id="81" dur="2000" fill="hold"/>
                                        <p:tgtEl>
                                          <p:spTgt spid="47"/>
                                        </p:tgtEl>
                                        <p:attrNameLst>
                                          <p:attrName>ppt_x</p:attrName>
                                          <p:attrName>ppt_y</p:attrName>
                                        </p:attrNameLst>
                                      </p:cBhvr>
                                      <p:rCtr x="-4415" y="-13611"/>
                                    </p:animMotion>
                                  </p:childTnLst>
                                </p:cTn>
                              </p:par>
                              <p:par>
                                <p:cTn id="82" presetID="0" presetClass="path" presetSubtype="0" accel="50000" decel="50000" fill="hold" nodeType="withEffect">
                                  <p:stCondLst>
                                    <p:cond delay="2000"/>
                                  </p:stCondLst>
                                  <p:childTnLst>
                                    <p:animMotion origin="layout" path="M 0.00365 -0.27893 C 0.00547 -0.31226 -0.00104 -0.43449 0.01602 -0.47916 C 0.03295 -0.52384 0.03295 -0.53703 0.10576 -0.54768 C 0.17869 -0.55833 0.38122 -0.54375 0.45376 -0.54282 " pathEditMode="relative" rAng="0" ptsTypes="AAAA">
                                      <p:cBhvr>
                                        <p:cTn id="83" dur="2000" fill="hold"/>
                                        <p:tgtEl>
                                          <p:spTgt spid="44"/>
                                        </p:tgtEl>
                                        <p:attrNameLst>
                                          <p:attrName>ppt_x</p:attrName>
                                          <p:attrName>ppt_y</p:attrName>
                                        </p:attrNameLst>
                                      </p:cBhvr>
                                      <p:rCtr x="22506" y="-13634"/>
                                    </p:animMotion>
                                  </p:childTnLst>
                                </p:cTn>
                              </p:par>
                            </p:childTnLst>
                          </p:cTn>
                        </p:par>
                        <p:par>
                          <p:cTn id="84" fill="hold">
                            <p:stCondLst>
                              <p:cond delay="4000"/>
                            </p:stCondLst>
                            <p:childTnLst>
                              <p:par>
                                <p:cTn id="85" presetID="10" presetClass="exit" presetSubtype="0" fill="hold" nodeType="afterEffect">
                                  <p:stCondLst>
                                    <p:cond delay="0"/>
                                  </p:stCondLst>
                                  <p:childTnLst>
                                    <p:animEffect transition="out" filter="fade">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2000"/>
                                        <p:tgtEl>
                                          <p:spTgt spid="20"/>
                                        </p:tgtEl>
                                      </p:cBhvr>
                                    </p:animEffect>
                                    <p:set>
                                      <p:cBhvr>
                                        <p:cTn id="90" dur="1" fill="hold">
                                          <p:stCondLst>
                                            <p:cond delay="19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0"/>
                                        </p:tgtEl>
                                      </p:cBhvr>
                                    </p:animEffect>
                                    <p:set>
                                      <p:cBhvr>
                                        <p:cTn id="98" dur="1" fill="hold">
                                          <p:stCondLst>
                                            <p:cond delay="499"/>
                                          </p:stCondLst>
                                        </p:cTn>
                                        <p:tgtEl>
                                          <p:spTgt spid="60"/>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par>
                                <p:cTn id="102" presetID="9"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dissolve">
                                      <p:cBhvr>
                                        <p:cTn id="104" dur="500"/>
                                        <p:tgtEl>
                                          <p:spTgt spid="7"/>
                                        </p:tgtEl>
                                      </p:cBhvr>
                                    </p:animEffect>
                                  </p:childTnLst>
                                </p:cTn>
                              </p:par>
                            </p:childTnLst>
                          </p:cTn>
                        </p:par>
                        <p:par>
                          <p:cTn id="105" fill="hold">
                            <p:stCondLst>
                              <p:cond delay="500"/>
                            </p:stCondLst>
                            <p:childTnLst>
                              <p:par>
                                <p:cTn id="106" presetID="0" presetClass="path" presetSubtype="0" accel="50000" decel="50000" fill="hold" nodeType="afterEffect">
                                  <p:stCondLst>
                                    <p:cond delay="500"/>
                                  </p:stCondLst>
                                  <p:childTnLst>
                                    <p:animMotion origin="layout" path="M -2.54754E-6 -3.7037E-6 C -0.00013 -0.05902 -0.00273 -0.26759 -0.00078 -0.35208 C 0.00104 -0.43657 -0.00208 -0.4743 0.01094 -0.5074 C 0.02384 -0.54051 0.05874 -0.54328 0.07645 -0.55023 C 0.09456 -0.5574 0.09169 -0.55069 0.11878 -0.55023 C 0.14587 -0.54976 0.21412 -0.54791 0.23965 -0.54722 " pathEditMode="relative" rAng="0" ptsTypes="AAAAAA">
                                      <p:cBhvr>
                                        <p:cTn id="107" dur="2000" fill="hold"/>
                                        <p:tgtEl>
                                          <p:spTgt spid="48"/>
                                        </p:tgtEl>
                                        <p:attrNameLst>
                                          <p:attrName>ppt_x</p:attrName>
                                          <p:attrName>ppt_y</p:attrName>
                                        </p:attrNameLst>
                                      </p:cBhvr>
                                      <p:rCtr x="11904" y="-27685"/>
                                    </p:animMotion>
                                  </p:childTnLst>
                                </p:cTn>
                              </p:par>
                            </p:childTnLst>
                          </p:cTn>
                        </p:par>
                        <p:par>
                          <p:cTn id="108" fill="hold">
                            <p:stCondLst>
                              <p:cond delay="3000"/>
                            </p:stCondLst>
                            <p:childTnLst>
                              <p:par>
                                <p:cTn id="109" presetID="10" presetClass="exit" presetSubtype="0" fill="hold" nodeType="afterEffect">
                                  <p:stCondLst>
                                    <p:cond delay="0"/>
                                  </p:stCondLst>
                                  <p:childTnLst>
                                    <p:animEffect transition="out" filter="fade">
                                      <p:cBhvr>
                                        <p:cTn id="110" dur="500"/>
                                        <p:tgtEl>
                                          <p:spTgt spid="48"/>
                                        </p:tgtEl>
                                      </p:cBhvr>
                                    </p:animEffect>
                                    <p:set>
                                      <p:cBhvr>
                                        <p:cTn id="111" dur="1" fill="hold">
                                          <p:stCondLst>
                                            <p:cond delay="499"/>
                                          </p:stCondLst>
                                        </p:cTn>
                                        <p:tgtEl>
                                          <p:spTgt spid="48"/>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grpId="0" nodeType="clickEffect">
                                  <p:stCondLst>
                                    <p:cond delay="0"/>
                                  </p:stCondLst>
                                  <p:childTnLst>
                                    <p:animEffect transition="out" filter="dissolve">
                                      <p:cBhvr>
                                        <p:cTn id="118" dur="500"/>
                                        <p:tgtEl>
                                          <p:spTgt spid="88"/>
                                        </p:tgtEl>
                                      </p:cBhvr>
                                    </p:animEffect>
                                    <p:set>
                                      <p:cBhvr>
                                        <p:cTn id="119" dur="1" fill="hold">
                                          <p:stCondLst>
                                            <p:cond delay="499"/>
                                          </p:stCondLst>
                                        </p:cTn>
                                        <p:tgtEl>
                                          <p:spTgt spid="88"/>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13"/>
                                        </p:tgtEl>
                                      </p:cBhvr>
                                    </p:animEffect>
                                    <p:set>
                                      <p:cBhvr>
                                        <p:cTn id="122" dur="1" fill="hold">
                                          <p:stCondLst>
                                            <p:cond delay="499"/>
                                          </p:stCondLst>
                                        </p:cTn>
                                        <p:tgtEl>
                                          <p:spTgt spid="13"/>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7"/>
                                        </p:tgtEl>
                                      </p:cBhvr>
                                    </p:animEffect>
                                    <p:set>
                                      <p:cBhvr>
                                        <p:cTn id="125" dur="1" fill="hold">
                                          <p:stCondLst>
                                            <p:cond delay="499"/>
                                          </p:stCondLst>
                                        </p:cTn>
                                        <p:tgtEl>
                                          <p:spTgt spid="7"/>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9" presetClass="exit" presetSubtype="0" fill="hold" grpId="0" nodeType="clickEffect">
                                  <p:stCondLst>
                                    <p:cond delay="0"/>
                                  </p:stCondLst>
                                  <p:childTnLst>
                                    <p:animEffect transition="out" filter="dissolve">
                                      <p:cBhvr>
                                        <p:cTn id="129" dur="500"/>
                                        <p:tgtEl>
                                          <p:spTgt spid="5"/>
                                        </p:tgtEl>
                                      </p:cBhvr>
                                    </p:animEffect>
                                    <p:set>
                                      <p:cBhvr>
                                        <p:cTn id="130" dur="1" fill="hold">
                                          <p:stCondLst>
                                            <p:cond delay="499"/>
                                          </p:stCondLst>
                                        </p:cTn>
                                        <p:tgtEl>
                                          <p:spTgt spid="5"/>
                                        </p:tgtEl>
                                        <p:attrNameLst>
                                          <p:attrName>style.visibility</p:attrName>
                                        </p:attrNameLst>
                                      </p:cBhvr>
                                      <p:to>
                                        <p:strVal val="hidden"/>
                                      </p:to>
                                    </p:set>
                                  </p:childTnLst>
                                </p:cTn>
                              </p:par>
                            </p:childTnLst>
                          </p:cTn>
                        </p:par>
                        <p:par>
                          <p:cTn id="131" fill="hold">
                            <p:stCondLst>
                              <p:cond delay="500"/>
                            </p:stCondLst>
                            <p:childTnLst>
                              <p:par>
                                <p:cTn id="132" presetID="9" presetClass="exit" presetSubtype="0" fill="hold" grpId="0" nodeType="afterEffect">
                                  <p:stCondLst>
                                    <p:cond delay="0"/>
                                  </p:stCondLst>
                                  <p:childTnLst>
                                    <p:animEffect transition="out" filter="dissolve">
                                      <p:cBhvr>
                                        <p:cTn id="133" dur="500"/>
                                        <p:tgtEl>
                                          <p:spTgt spid="85"/>
                                        </p:tgtEl>
                                      </p:cBhvr>
                                    </p:animEffect>
                                    <p:set>
                                      <p:cBhvr>
                                        <p:cTn id="134" dur="1" fill="hold">
                                          <p:stCondLst>
                                            <p:cond delay="499"/>
                                          </p:stCondLst>
                                        </p:cTn>
                                        <p:tgtEl>
                                          <p:spTgt spid="85"/>
                                        </p:tgtEl>
                                        <p:attrNameLst>
                                          <p:attrName>style.visibility</p:attrName>
                                        </p:attrNameLst>
                                      </p:cBhvr>
                                      <p:to>
                                        <p:strVal val="hidden"/>
                                      </p:to>
                                    </p:set>
                                  </p:childTnLst>
                                </p:cTn>
                              </p:par>
                              <p:par>
                                <p:cTn id="135" presetID="9" presetClass="entr" presetSubtype="0" fill="hold" nodeType="with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dissolve">
                                      <p:cBhvr>
                                        <p:cTn id="137" dur="200"/>
                                        <p:tgtEl>
                                          <p:spTgt spid="73"/>
                                        </p:tgtEl>
                                      </p:cBhvr>
                                    </p:animEffect>
                                  </p:childTnLst>
                                </p:cTn>
                              </p:par>
                            </p:childTnLst>
                          </p:cTn>
                        </p:par>
                        <p:par>
                          <p:cTn id="138" fill="hold">
                            <p:stCondLst>
                              <p:cond delay="1000"/>
                            </p:stCondLst>
                            <p:childTnLst>
                              <p:par>
                                <p:cTn id="139" presetID="9" presetClass="entr" presetSubtype="0" fill="hold" nodeType="after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dissolve">
                                      <p:cBhvr>
                                        <p:cTn id="141" dur="500"/>
                                        <p:tgtEl>
                                          <p:spTgt spid="77"/>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path" presetSubtype="0" accel="50000" decel="50000" fill="hold" nodeType="clickEffect">
                                  <p:stCondLst>
                                    <p:cond delay="0"/>
                                  </p:stCondLst>
                                  <p:childTnLst>
                                    <p:animMotion origin="layout" path="M -7.29357E-8 3.7037E-7 L -0.22037 -0.00093 " pathEditMode="relative" rAng="0" ptsTypes="AA">
                                      <p:cBhvr>
                                        <p:cTn id="145" dur="2000" fill="hold"/>
                                        <p:tgtEl>
                                          <p:spTgt spid="54"/>
                                        </p:tgtEl>
                                        <p:attrNameLst>
                                          <p:attrName>ppt_x</p:attrName>
                                          <p:attrName>ppt_y</p:attrName>
                                        </p:attrNameLst>
                                      </p:cBhvr>
                                      <p:rCtr x="-11018" y="-46"/>
                                    </p:animMotion>
                                  </p:childTnLst>
                                </p:cTn>
                              </p:par>
                            </p:childTnLst>
                          </p:cTn>
                        </p:par>
                        <p:par>
                          <p:cTn id="146" fill="hold">
                            <p:stCondLst>
                              <p:cond delay="2000"/>
                            </p:stCondLst>
                            <p:childTnLst>
                              <p:par>
                                <p:cTn id="147" presetID="0" presetClass="path" presetSubtype="0" accel="50000" decel="50000" fill="hold" nodeType="afterEffect">
                                  <p:stCondLst>
                                    <p:cond delay="0"/>
                                  </p:stCondLst>
                                  <p:childTnLst>
                                    <p:animMotion origin="layout" path="M 4.28757E-6 4.44444E-6 L -0.19927 4.44444E-6 C -0.19927 0.04838 -0.19862 0.11319 -0.19862 0.16203 " pathEditMode="relative" rAng="0" ptsTypes="AAA">
                                      <p:cBhvr>
                                        <p:cTn id="148" dur="2000" fill="hold"/>
                                        <p:tgtEl>
                                          <p:spTgt spid="77"/>
                                        </p:tgtEl>
                                        <p:attrNameLst>
                                          <p:attrName>ppt_x</p:attrName>
                                          <p:attrName>ppt_y</p:attrName>
                                        </p:attrNameLst>
                                      </p:cBhvr>
                                      <p:rCtr x="-9964" y="8102"/>
                                    </p:animMotion>
                                  </p:childTnLst>
                                </p:cTn>
                              </p:par>
                            </p:childTnLst>
                          </p:cTn>
                        </p:par>
                      </p:childTnLst>
                    </p:cTn>
                  </p:par>
                  <p:par>
                    <p:cTn id="149" fill="hold">
                      <p:stCondLst>
                        <p:cond delay="indefinite"/>
                      </p:stCondLst>
                      <p:childTnLst>
                        <p:par>
                          <p:cTn id="150" fill="hold">
                            <p:stCondLst>
                              <p:cond delay="0"/>
                            </p:stCondLst>
                            <p:childTnLst>
                              <p:par>
                                <p:cTn id="151" presetID="9" presetClass="exit" presetSubtype="0" fill="hold" grpId="0" nodeType="clickEffect">
                                  <p:stCondLst>
                                    <p:cond delay="0"/>
                                  </p:stCondLst>
                                  <p:childTnLst>
                                    <p:animEffect transition="out" filter="dissolve">
                                      <p:cBhvr>
                                        <p:cTn id="152" dur="300"/>
                                        <p:tgtEl>
                                          <p:spTgt spid="4"/>
                                        </p:tgtEl>
                                      </p:cBhvr>
                                    </p:animEffect>
                                    <p:set>
                                      <p:cBhvr>
                                        <p:cTn id="153" dur="1" fill="hold">
                                          <p:stCondLst>
                                            <p:cond delay="299"/>
                                          </p:stCondLst>
                                        </p:cTn>
                                        <p:tgtEl>
                                          <p:spTgt spid="4"/>
                                        </p:tgtEl>
                                        <p:attrNameLst>
                                          <p:attrName>style.visibility</p:attrName>
                                        </p:attrNameLst>
                                      </p:cBhvr>
                                      <p:to>
                                        <p:strVal val="hidden"/>
                                      </p:to>
                                    </p:set>
                                  </p:childTnLst>
                                </p:cTn>
                              </p:par>
                              <p:par>
                                <p:cTn id="154" presetID="9" presetClass="exit" presetSubtype="0" fill="hold" nodeType="withEffect">
                                  <p:stCondLst>
                                    <p:cond delay="0"/>
                                  </p:stCondLst>
                                  <p:childTnLst>
                                    <p:animEffect transition="out" filter="dissolve">
                                      <p:cBhvr>
                                        <p:cTn id="155" dur="200"/>
                                        <p:tgtEl>
                                          <p:spTgt spid="55"/>
                                        </p:tgtEl>
                                      </p:cBhvr>
                                    </p:animEffect>
                                    <p:set>
                                      <p:cBhvr>
                                        <p:cTn id="156" dur="1" fill="hold">
                                          <p:stCondLst>
                                            <p:cond delay="199"/>
                                          </p:stCondLst>
                                        </p:cTn>
                                        <p:tgtEl>
                                          <p:spTgt spid="55"/>
                                        </p:tgtEl>
                                        <p:attrNameLst>
                                          <p:attrName>style.visibility</p:attrName>
                                        </p:attrNameLst>
                                      </p:cBhvr>
                                      <p:to>
                                        <p:strVal val="hidden"/>
                                      </p:to>
                                    </p:set>
                                  </p:childTnLst>
                                </p:cTn>
                              </p:par>
                              <p:par>
                                <p:cTn id="157" presetID="9" presetClass="exit" presetSubtype="0" fill="hold" nodeType="withEffect">
                                  <p:stCondLst>
                                    <p:cond delay="0"/>
                                  </p:stCondLst>
                                  <p:childTnLst>
                                    <p:animEffect transition="out" filter="dissolve">
                                      <p:cBhvr>
                                        <p:cTn id="158" dur="200"/>
                                        <p:tgtEl>
                                          <p:spTgt spid="73"/>
                                        </p:tgtEl>
                                      </p:cBhvr>
                                    </p:animEffect>
                                    <p:set>
                                      <p:cBhvr>
                                        <p:cTn id="159" dur="1" fill="hold">
                                          <p:stCondLst>
                                            <p:cond delay="199"/>
                                          </p:stCondLst>
                                        </p:cTn>
                                        <p:tgtEl>
                                          <p:spTgt spid="73"/>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54"/>
                                        </p:tgtEl>
                                      </p:cBhvr>
                                    </p:animEffect>
                                    <p:set>
                                      <p:cBhvr>
                                        <p:cTn id="162" dur="1" fill="hold">
                                          <p:stCondLst>
                                            <p:cond delay="499"/>
                                          </p:stCondLst>
                                        </p:cTn>
                                        <p:tgtEl>
                                          <p:spTgt spid="54"/>
                                        </p:tgtEl>
                                        <p:attrNameLst>
                                          <p:attrName>style.visibility</p:attrName>
                                        </p:attrNameLst>
                                      </p:cBhvr>
                                      <p:to>
                                        <p:strVal val="hidden"/>
                                      </p:to>
                                    </p:set>
                                  </p:childTnLst>
                                </p:cTn>
                              </p:par>
                            </p:childTnLst>
                          </p:cTn>
                        </p:par>
                        <p:par>
                          <p:cTn id="163" fill="hold">
                            <p:stCondLst>
                              <p:cond delay="500"/>
                            </p:stCondLst>
                            <p:childTnLst>
                              <p:par>
                                <p:cTn id="164" presetID="9" presetClass="exit" presetSubtype="0" fill="hold" grpId="0" nodeType="afterEffect">
                                  <p:stCondLst>
                                    <p:cond delay="0"/>
                                  </p:stCondLst>
                                  <p:childTnLst>
                                    <p:animEffect transition="out" filter="dissolve">
                                      <p:cBhvr>
                                        <p:cTn id="165" dur="500"/>
                                        <p:tgtEl>
                                          <p:spTgt spid="8"/>
                                        </p:tgtEl>
                                      </p:cBhvr>
                                    </p:animEffect>
                                    <p:set>
                                      <p:cBhvr>
                                        <p:cTn id="166" dur="1" fill="hold">
                                          <p:stCondLst>
                                            <p:cond delay="499"/>
                                          </p:stCondLst>
                                        </p:cTn>
                                        <p:tgtEl>
                                          <p:spTgt spid="8"/>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7"/>
                                        </p:tgtEl>
                                      </p:cBhvr>
                                    </p:animEffect>
                                    <p:set>
                                      <p:cBhvr>
                                        <p:cTn id="169" dur="1" fill="hold">
                                          <p:stCondLst>
                                            <p:cond delay="499"/>
                                          </p:stCondLst>
                                        </p:cTn>
                                        <p:tgtEl>
                                          <p:spTgt spid="17"/>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77"/>
                                        </p:tgtEl>
                                      </p:cBhvr>
                                    </p:animEffect>
                                    <p:set>
                                      <p:cBhvr>
                                        <p:cTn id="172" dur="1" fill="hold">
                                          <p:stCondLst>
                                            <p:cond delay="499"/>
                                          </p:stCondLst>
                                        </p:cTn>
                                        <p:tgtEl>
                                          <p:spTgt spid="77"/>
                                        </p:tgtEl>
                                        <p:attrNameLst>
                                          <p:attrName>style.visibility</p:attrName>
                                        </p:attrNameLst>
                                      </p:cBhvr>
                                      <p:to>
                                        <p:strVal val="hidden"/>
                                      </p:to>
                                    </p:set>
                                  </p:childTnLst>
                                </p:cTn>
                              </p:par>
                            </p:childTnLst>
                          </p:cTn>
                        </p:par>
                        <p:par>
                          <p:cTn id="173" fill="hold">
                            <p:stCondLst>
                              <p:cond delay="1000"/>
                            </p:stCondLst>
                            <p:childTnLst>
                              <p:par>
                                <p:cTn id="174" presetID="0" presetClass="path" presetSubtype="0" accel="50000" decel="50000" fill="hold" grpId="0" nodeType="afterEffect">
                                  <p:stCondLst>
                                    <p:cond delay="0"/>
                                  </p:stCondLst>
                                  <p:childTnLst>
                                    <p:animMotion origin="layout" path="M -0.00026 0.00023 L -0.23366 0.00023 L -0.23366 0.1632 " pathEditMode="relative" rAng="0" ptsTypes="AAA">
                                      <p:cBhvr>
                                        <p:cTn id="175" dur="2000" fill="hold"/>
                                        <p:tgtEl>
                                          <p:spTgt spid="53"/>
                                        </p:tgtEl>
                                        <p:attrNameLst>
                                          <p:attrName>ppt_x</p:attrName>
                                          <p:attrName>ppt_y</p:attrName>
                                        </p:attrNameLst>
                                      </p:cBhvr>
                                      <p:rCtr x="-11670" y="8148"/>
                                    </p:animMotion>
                                  </p:childTnLst>
                                </p:cTn>
                              </p:par>
                              <p:par>
                                <p:cTn id="176" presetID="9" presetClass="exit" presetSubtype="0" fill="hold" grpId="1" nodeType="withEffect">
                                  <p:stCondLst>
                                    <p:cond delay="0"/>
                                  </p:stCondLst>
                                  <p:childTnLst>
                                    <p:animEffect transition="out" filter="dissolve">
                                      <p:cBhvr>
                                        <p:cTn id="177" dur="200"/>
                                        <p:tgtEl>
                                          <p:spTgt spid="51"/>
                                        </p:tgtEl>
                                      </p:cBhvr>
                                    </p:animEffect>
                                    <p:set>
                                      <p:cBhvr>
                                        <p:cTn id="178" dur="1" fill="hold">
                                          <p:stCondLst>
                                            <p:cond delay="199"/>
                                          </p:stCondLst>
                                        </p:cTn>
                                        <p:tgtEl>
                                          <p:spTgt spid="51"/>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9" presetClass="exit" presetSubtype="0" fill="hold" grpId="1" nodeType="clickEffect">
                                  <p:stCondLst>
                                    <p:cond delay="0"/>
                                  </p:stCondLst>
                                  <p:childTnLst>
                                    <p:animEffect transition="out" filter="dissolve">
                                      <p:cBhvr>
                                        <p:cTn id="182" dur="200"/>
                                        <p:tgtEl>
                                          <p:spTgt spid="52"/>
                                        </p:tgtEl>
                                      </p:cBhvr>
                                    </p:animEffect>
                                    <p:set>
                                      <p:cBhvr>
                                        <p:cTn id="183" dur="1" fill="hold">
                                          <p:stCondLst>
                                            <p:cond delay="199"/>
                                          </p:stCondLst>
                                        </p:cTn>
                                        <p:tgtEl>
                                          <p:spTgt spid="52"/>
                                        </p:tgtEl>
                                        <p:attrNameLst>
                                          <p:attrName>style.visibility</p:attrName>
                                        </p:attrNameLst>
                                      </p:cBhvr>
                                      <p:to>
                                        <p:strVal val="hidden"/>
                                      </p:to>
                                    </p:set>
                                  </p:childTnLst>
                                </p:cTn>
                              </p:par>
                              <p:par>
                                <p:cTn id="184" presetID="9" presetClass="entr" presetSubtype="0" fill="hold" grpId="0" nodeType="withEffect">
                                  <p:stCondLst>
                                    <p:cond delay="0"/>
                                  </p:stCondLst>
                                  <p:childTnLst>
                                    <p:set>
                                      <p:cBhvr>
                                        <p:cTn id="185" dur="1" fill="hold">
                                          <p:stCondLst>
                                            <p:cond delay="0"/>
                                          </p:stCondLst>
                                        </p:cTn>
                                        <p:tgtEl>
                                          <p:spTgt spid="41"/>
                                        </p:tgtEl>
                                        <p:attrNameLst>
                                          <p:attrName>style.visibility</p:attrName>
                                        </p:attrNameLst>
                                      </p:cBhvr>
                                      <p:to>
                                        <p:strVal val="visible"/>
                                      </p:to>
                                    </p:set>
                                    <p:animEffect transition="in" filter="dissolve">
                                      <p:cBhvr>
                                        <p:cTn id="186" dur="500"/>
                                        <p:tgtEl>
                                          <p:spTgt spid="41"/>
                                        </p:tgtEl>
                                      </p:cBhvr>
                                    </p:animEffect>
                                  </p:childTnLst>
                                </p:cTn>
                              </p:par>
                              <p:par>
                                <p:cTn id="187" presetID="9" presetClass="entr" presetSubtype="0" fill="hold" nodeType="withEffect">
                                  <p:stCondLst>
                                    <p:cond delay="0"/>
                                  </p:stCondLst>
                                  <p:childTnLst>
                                    <p:set>
                                      <p:cBhvr>
                                        <p:cTn id="188" dur="1" fill="hold">
                                          <p:stCondLst>
                                            <p:cond delay="0"/>
                                          </p:stCondLst>
                                        </p:cTn>
                                        <p:tgtEl>
                                          <p:spTgt spid="37"/>
                                        </p:tgtEl>
                                        <p:attrNameLst>
                                          <p:attrName>style.visibility</p:attrName>
                                        </p:attrNameLst>
                                      </p:cBhvr>
                                      <p:to>
                                        <p:strVal val="visible"/>
                                      </p:to>
                                    </p:set>
                                    <p:animEffect transition="in" filter="dissolve">
                                      <p:cBhvr>
                                        <p:cTn id="189" dur="500"/>
                                        <p:tgtEl>
                                          <p:spTgt spid="37"/>
                                        </p:tgtEl>
                                      </p:cBhvr>
                                    </p:animEffect>
                                  </p:childTnLst>
                                </p:cTn>
                              </p:par>
                            </p:childTnLst>
                          </p:cTn>
                        </p:par>
                        <p:par>
                          <p:cTn id="190" fill="hold">
                            <p:stCondLst>
                              <p:cond delay="500"/>
                            </p:stCondLst>
                            <p:childTnLst>
                              <p:par>
                                <p:cTn id="191" presetID="0" presetClass="path" presetSubtype="0" accel="50000" decel="50000" fill="hold" nodeType="afterEffect">
                                  <p:stCondLst>
                                    <p:cond delay="0"/>
                                  </p:stCondLst>
                                  <p:childTnLst>
                                    <p:animMotion origin="layout" path="M -0.10459 -0.2743 C -0.10407 -0.23449 -0.10355 -0.19421 -0.10368 -0.16319 C -0.10368 -0.13217 -0.10172 -0.11273 -0.10563 -0.08819 C -0.10941 -0.06365 -0.11462 -0.03171 -0.12647 -0.0162 C -0.13845 -0.00069 -0.15838 0.00186 -0.17739 0.00556 C -0.19628 0.00926 -0.22702 0.00556 -0.24004 0.00556 " pathEditMode="relative" rAng="0" ptsTypes="AAAAAA">
                                      <p:cBhvr>
                                        <p:cTn id="192" dur="2000" fill="hold"/>
                                        <p:tgtEl>
                                          <p:spTgt spid="45"/>
                                        </p:tgtEl>
                                        <p:attrNameLst>
                                          <p:attrName>ppt_x</p:attrName>
                                          <p:attrName>ppt_y</p:attrName>
                                        </p:attrNameLst>
                                      </p:cBhvr>
                                      <p:rCtr x="-6707" y="14074"/>
                                    </p:animMotion>
                                  </p:childTnLst>
                                </p:cTn>
                              </p:par>
                              <p:par>
                                <p:cTn id="193" presetID="0" presetClass="path" presetSubtype="0" accel="50000" decel="50000" fill="hold" nodeType="withEffect">
                                  <p:stCondLst>
                                    <p:cond delay="0"/>
                                  </p:stCondLst>
                                  <p:childTnLst>
                                    <p:animMotion origin="layout" path="M -0.09456 -0.2743 C -0.09378 -0.23449 -0.09326 -0.19421 -0.09352 -0.16319 C -0.09352 -0.13217 -0.09143 -0.11273 -0.09547 -0.08819 C -0.09925 -0.06365 -0.10459 -0.03171 -0.11605 -0.0162 C -0.12751 -0.00069 -0.14496 0.00209 -0.16424 0.00556 C -0.18325 0.00903 -0.21712 0.0051 -0.23079 0.00486 " pathEditMode="relative" rAng="0" ptsTypes="AAAAAA">
                                      <p:cBhvr>
                                        <p:cTn id="194" dur="2000" fill="hold"/>
                                        <p:tgtEl>
                                          <p:spTgt spid="46"/>
                                        </p:tgtEl>
                                        <p:attrNameLst>
                                          <p:attrName>ppt_x</p:attrName>
                                          <p:attrName>ppt_y</p:attrName>
                                        </p:attrNameLst>
                                      </p:cBhvr>
                                      <p:rCtr x="-6734" y="14051"/>
                                    </p:animMotion>
                                  </p:childTnLst>
                                </p:cTn>
                              </p:par>
                              <p:par>
                                <p:cTn id="195" presetID="0" presetClass="path" presetSubtype="0" accel="50000" decel="50000" fill="hold" nodeType="withEffect">
                                  <p:stCondLst>
                                    <p:cond delay="0"/>
                                  </p:stCondLst>
                                  <p:childTnLst>
                                    <p:animMotion origin="layout" path="M -0.08948 -0.27222 C -0.08883 -0.23287 -0.0883 -0.19282 -0.08843 -0.16203 C -0.08843 -0.13125 -0.08648 -0.11203 -0.09039 -0.0875 C -0.09404 -0.06319 -0.09977 -0.03171 -0.11071 -0.0162 C -0.12152 -0.00046 -0.13675 0.00186 -0.15577 0.00556 C -0.17466 0.00903 -0.21047 0.00625 -0.22467 0.00625 " pathEditMode="relative" rAng="0" ptsTypes="AAAAAA">
                                      <p:cBhvr>
                                        <p:cTn id="196" dur="2000" fill="hold"/>
                                        <p:tgtEl>
                                          <p:spTgt spid="47"/>
                                        </p:tgtEl>
                                        <p:attrNameLst>
                                          <p:attrName>ppt_x</p:attrName>
                                          <p:attrName>ppt_y</p:attrName>
                                        </p:attrNameLst>
                                      </p:cBhvr>
                                      <p:rCtr x="-6694" y="13958"/>
                                    </p:animMotion>
                                  </p:childTnLst>
                                </p:cTn>
                              </p:par>
                            </p:childTnLst>
                          </p:cTn>
                        </p:par>
                      </p:childTnLst>
                    </p:cTn>
                  </p:par>
                  <p:par>
                    <p:cTn id="197" fill="hold">
                      <p:stCondLst>
                        <p:cond delay="indefinite"/>
                      </p:stCondLst>
                      <p:childTnLst>
                        <p:par>
                          <p:cTn id="198" fill="hold">
                            <p:stCondLst>
                              <p:cond delay="0"/>
                            </p:stCondLst>
                            <p:childTnLst>
                              <p:par>
                                <p:cTn id="199" presetID="9" presetClass="exit" presetSubtype="0" fill="hold" grpId="0" nodeType="clickEffect">
                                  <p:stCondLst>
                                    <p:cond delay="0"/>
                                  </p:stCondLst>
                                  <p:childTnLst>
                                    <p:animEffect transition="out" filter="dissolve">
                                      <p:cBhvr>
                                        <p:cTn id="200" dur="500"/>
                                        <p:tgtEl>
                                          <p:spTgt spid="86"/>
                                        </p:tgtEl>
                                      </p:cBhvr>
                                    </p:animEffect>
                                    <p:set>
                                      <p:cBhvr>
                                        <p:cTn id="201" dur="1" fill="hold">
                                          <p:stCondLst>
                                            <p:cond delay="499"/>
                                          </p:stCondLst>
                                        </p:cTn>
                                        <p:tgtEl>
                                          <p:spTgt spid="86"/>
                                        </p:tgtEl>
                                        <p:attrNameLst>
                                          <p:attrName>style.visibility</p:attrName>
                                        </p:attrNameLst>
                                      </p:cBhvr>
                                      <p:to>
                                        <p:strVal val="hidden"/>
                                      </p:to>
                                    </p:set>
                                  </p:childTnLst>
                                </p:cTn>
                              </p:par>
                              <p:par>
                                <p:cTn id="202" presetID="9" presetClass="entr" presetSubtype="0" fill="hold" grpId="2"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dissolve">
                                      <p:cBhvr>
                                        <p:cTn id="204" dur="500"/>
                                        <p:tgtEl>
                                          <p:spTgt spid="52"/>
                                        </p:tgtEl>
                                      </p:cBhvr>
                                    </p:animEffect>
                                  </p:childTnLst>
                                </p:cTn>
                              </p:par>
                              <p:par>
                                <p:cTn id="205" presetID="9" presetClass="exit" presetSubtype="0" fill="hold" nodeType="withEffect">
                                  <p:stCondLst>
                                    <p:cond delay="0"/>
                                  </p:stCondLst>
                                  <p:childTnLst>
                                    <p:animEffect transition="out" filter="dissolve">
                                      <p:cBhvr>
                                        <p:cTn id="206" dur="200"/>
                                        <p:tgtEl>
                                          <p:spTgt spid="37"/>
                                        </p:tgtEl>
                                      </p:cBhvr>
                                    </p:animEffect>
                                    <p:set>
                                      <p:cBhvr>
                                        <p:cTn id="207" dur="1" fill="hold">
                                          <p:stCondLst>
                                            <p:cond delay="199"/>
                                          </p:stCondLst>
                                        </p:cTn>
                                        <p:tgtEl>
                                          <p:spTgt spid="37"/>
                                        </p:tgtEl>
                                        <p:attrNameLst>
                                          <p:attrName>style.visibility</p:attrName>
                                        </p:attrNameLst>
                                      </p:cBhvr>
                                      <p:to>
                                        <p:strVal val="hidden"/>
                                      </p:to>
                                    </p:set>
                                  </p:childTnLst>
                                </p:cTn>
                              </p:par>
                              <p:par>
                                <p:cTn id="208" presetID="10" presetClass="exit" presetSubtype="0" fill="hold" nodeType="withEffect">
                                  <p:stCondLst>
                                    <p:cond delay="0"/>
                                  </p:stCondLst>
                                  <p:childTnLst>
                                    <p:animEffect transition="out" filter="fade">
                                      <p:cBhvr>
                                        <p:cTn id="209" dur="500"/>
                                        <p:tgtEl>
                                          <p:spTgt spid="41"/>
                                        </p:tgtEl>
                                      </p:cBhvr>
                                    </p:animEffect>
                                    <p:set>
                                      <p:cBhvr>
                                        <p:cTn id="210" dur="1" fill="hold">
                                          <p:stCondLst>
                                            <p:cond delay="499"/>
                                          </p:stCondLst>
                                        </p:cTn>
                                        <p:tgtEl>
                                          <p:spTgt spid="41"/>
                                        </p:tgtEl>
                                        <p:attrNameLst>
                                          <p:attrName>style.visibility</p:attrName>
                                        </p:attrNameLst>
                                      </p:cBhvr>
                                      <p:to>
                                        <p:strVal val="hidden"/>
                                      </p:to>
                                    </p:set>
                                  </p:childTnLst>
                                </p:cTn>
                              </p:par>
                            </p:childTnLst>
                          </p:cTn>
                        </p:par>
                        <p:par>
                          <p:cTn id="211" fill="hold">
                            <p:stCondLst>
                              <p:cond delay="500"/>
                            </p:stCondLst>
                            <p:childTnLst>
                              <p:par>
                                <p:cTn id="212" presetID="50" presetClass="path" presetSubtype="0" accel="50000" decel="50000" fill="hold" nodeType="afterEffect">
                                  <p:stCondLst>
                                    <p:cond delay="0"/>
                                  </p:stCondLst>
                                  <p:childTnLst>
                                    <p:animMotion origin="layout" path="M -1.40141E-6 0.18287 C 0.00052 0.11829 0.04155 0.10185 0.07567 0.10255 C 0.10954 0.10324 0.20813 0.10347 0.23014 0.10347 C 0.25658 0.10347 0.28119 0.14074 0.28119 0.18565 " pathEditMode="relative" rAng="0" ptsTypes="AAAA">
                                      <p:cBhvr>
                                        <p:cTn id="213" dur="2000" fill="hold"/>
                                        <p:tgtEl>
                                          <p:spTgt spid="6"/>
                                        </p:tgtEl>
                                        <p:attrNameLst>
                                          <p:attrName>ppt_x</p:attrName>
                                          <p:attrName>ppt_y</p:attrName>
                                        </p:attrNameLst>
                                      </p:cBhvr>
                                      <p:rCtr x="14053" y="-3889"/>
                                    </p:animMotion>
                                  </p:childTnLst>
                                </p:cTn>
                              </p:par>
                            </p:childTnLst>
                          </p:cTn>
                        </p:par>
                      </p:childTnLst>
                    </p:cTn>
                  </p:par>
                  <p:par>
                    <p:cTn id="214" fill="hold">
                      <p:stCondLst>
                        <p:cond delay="indefinite"/>
                      </p:stCondLst>
                      <p:childTnLst>
                        <p:par>
                          <p:cTn id="215" fill="hold">
                            <p:stCondLst>
                              <p:cond delay="0"/>
                            </p:stCondLst>
                            <p:childTnLst>
                              <p:par>
                                <p:cTn id="216" presetID="9" presetClass="exit" presetSubtype="0" fill="hold" nodeType="clickEffect">
                                  <p:stCondLst>
                                    <p:cond delay="0"/>
                                  </p:stCondLst>
                                  <p:childTnLst>
                                    <p:animEffect transition="out" filter="dissolve">
                                      <p:cBhvr>
                                        <p:cTn id="217" dur="300"/>
                                        <p:tgtEl>
                                          <p:spTgt spid="78"/>
                                        </p:tgtEl>
                                      </p:cBhvr>
                                    </p:animEffect>
                                    <p:set>
                                      <p:cBhvr>
                                        <p:cTn id="218" dur="1" fill="hold">
                                          <p:stCondLst>
                                            <p:cond delay="299"/>
                                          </p:stCondLst>
                                        </p:cTn>
                                        <p:tgtEl>
                                          <p:spTgt spid="78"/>
                                        </p:tgtEl>
                                        <p:attrNameLst>
                                          <p:attrName>style.visibility</p:attrName>
                                        </p:attrNameLst>
                                      </p:cBhvr>
                                      <p:to>
                                        <p:strVal val="hidden"/>
                                      </p:to>
                                    </p:set>
                                  </p:childTnLst>
                                </p:cTn>
                              </p:par>
                              <p:par>
                                <p:cTn id="219" presetID="9" presetClass="exit" presetSubtype="0" fill="hold" grpId="3" nodeType="withEffect">
                                  <p:stCondLst>
                                    <p:cond delay="0"/>
                                  </p:stCondLst>
                                  <p:childTnLst>
                                    <p:animEffect transition="out" filter="dissolve">
                                      <p:cBhvr>
                                        <p:cTn id="220" dur="500"/>
                                        <p:tgtEl>
                                          <p:spTgt spid="52"/>
                                        </p:tgtEl>
                                      </p:cBhvr>
                                    </p:animEffect>
                                    <p:set>
                                      <p:cBhvr>
                                        <p:cTn id="221" dur="1" fill="hold">
                                          <p:stCondLst>
                                            <p:cond delay="499"/>
                                          </p:stCondLst>
                                        </p:cTn>
                                        <p:tgtEl>
                                          <p:spTgt spid="52"/>
                                        </p:tgtEl>
                                        <p:attrNameLst>
                                          <p:attrName>style.visibility</p:attrName>
                                        </p:attrNameLst>
                                      </p:cBhvr>
                                      <p:to>
                                        <p:strVal val="hidden"/>
                                      </p:to>
                                    </p:set>
                                  </p:childTnLst>
                                </p:cTn>
                              </p:par>
                              <p:par>
                                <p:cTn id="222" presetID="9" presetClass="exit" presetSubtype="0" fill="hold" nodeType="withEffect">
                                  <p:stCondLst>
                                    <p:cond delay="0"/>
                                  </p:stCondLst>
                                  <p:childTnLst>
                                    <p:animEffect transition="out" filter="dissolve">
                                      <p:cBhvr>
                                        <p:cTn id="223" dur="500"/>
                                        <p:tgtEl>
                                          <p:spTgt spid="40"/>
                                        </p:tgtEl>
                                      </p:cBhvr>
                                    </p:animEffect>
                                    <p:set>
                                      <p:cBhvr>
                                        <p:cTn id="224" dur="1" fill="hold">
                                          <p:stCondLst>
                                            <p:cond delay="499"/>
                                          </p:stCondLst>
                                        </p:cTn>
                                        <p:tgtEl>
                                          <p:spTgt spid="40"/>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200"/>
                                        <p:tgtEl>
                                          <p:spTgt spid="45"/>
                                        </p:tgtEl>
                                      </p:cBhvr>
                                    </p:animEffect>
                                    <p:set>
                                      <p:cBhvr>
                                        <p:cTn id="227" dur="1" fill="hold">
                                          <p:stCondLst>
                                            <p:cond delay="199"/>
                                          </p:stCondLst>
                                        </p:cTn>
                                        <p:tgtEl>
                                          <p:spTgt spid="45"/>
                                        </p:tgtEl>
                                        <p:attrNameLst>
                                          <p:attrName>style.visibility</p:attrName>
                                        </p:attrNameLst>
                                      </p:cBhvr>
                                      <p:to>
                                        <p:strVal val="hidden"/>
                                      </p:to>
                                    </p:set>
                                  </p:childTnLst>
                                </p:cTn>
                              </p:par>
                              <p:par>
                                <p:cTn id="228" presetID="10" presetClass="exit" presetSubtype="0" fill="hold" nodeType="withEffect">
                                  <p:stCondLst>
                                    <p:cond delay="0"/>
                                  </p:stCondLst>
                                  <p:childTnLst>
                                    <p:animEffect transition="out" filter="fade">
                                      <p:cBhvr>
                                        <p:cTn id="229" dur="200"/>
                                        <p:tgtEl>
                                          <p:spTgt spid="46"/>
                                        </p:tgtEl>
                                      </p:cBhvr>
                                    </p:animEffect>
                                    <p:set>
                                      <p:cBhvr>
                                        <p:cTn id="230" dur="1" fill="hold">
                                          <p:stCondLst>
                                            <p:cond delay="199"/>
                                          </p:stCondLst>
                                        </p:cTn>
                                        <p:tgtEl>
                                          <p:spTgt spid="46"/>
                                        </p:tgtEl>
                                        <p:attrNameLst>
                                          <p:attrName>style.visibility</p:attrName>
                                        </p:attrNameLst>
                                      </p:cBhvr>
                                      <p:to>
                                        <p:strVal val="hidden"/>
                                      </p:to>
                                    </p:set>
                                  </p:childTnLst>
                                </p:cTn>
                              </p:par>
                              <p:par>
                                <p:cTn id="231" presetID="10" presetClass="exit" presetSubtype="0" fill="hold" nodeType="withEffect">
                                  <p:stCondLst>
                                    <p:cond delay="0"/>
                                  </p:stCondLst>
                                  <p:childTnLst>
                                    <p:animEffect transition="out" filter="fade">
                                      <p:cBhvr>
                                        <p:cTn id="232" dur="200"/>
                                        <p:tgtEl>
                                          <p:spTgt spid="47"/>
                                        </p:tgtEl>
                                      </p:cBhvr>
                                    </p:animEffect>
                                    <p:set>
                                      <p:cBhvr>
                                        <p:cTn id="233" dur="1" fill="hold">
                                          <p:stCondLst>
                                            <p:cond delay="199"/>
                                          </p:stCondLst>
                                        </p:cTn>
                                        <p:tgtEl>
                                          <p:spTgt spid="47"/>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10" presetClass="exit" presetSubtype="0" fill="hold" grpId="0" nodeType="clickEffect">
                                  <p:stCondLst>
                                    <p:cond delay="0"/>
                                  </p:stCondLst>
                                  <p:childTnLst>
                                    <p:animEffect transition="out" filter="fade">
                                      <p:cBhvr>
                                        <p:cTn id="237" dur="500"/>
                                        <p:tgtEl>
                                          <p:spTgt spid="2"/>
                                        </p:tgtEl>
                                      </p:cBhvr>
                                    </p:animEffect>
                                    <p:set>
                                      <p:cBhvr>
                                        <p:cTn id="238" dur="1" fill="hold">
                                          <p:stCondLst>
                                            <p:cond delay="499"/>
                                          </p:stCondLst>
                                        </p:cTn>
                                        <p:tgtEl>
                                          <p:spTgt spid="2"/>
                                        </p:tgtEl>
                                        <p:attrNameLst>
                                          <p:attrName>style.visibility</p:attrName>
                                        </p:attrNameLst>
                                      </p:cBhvr>
                                      <p:to>
                                        <p:strVal val="hidden"/>
                                      </p:to>
                                    </p:se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grpId="0" nodeType="clickEffect">
                                  <p:stCondLst>
                                    <p:cond delay="0"/>
                                  </p:stCondLst>
                                  <p:childTnLst>
                                    <p:set>
                                      <p:cBhvr>
                                        <p:cTn id="242" dur="1" fill="hold">
                                          <p:stCondLst>
                                            <p:cond delay="0"/>
                                          </p:stCondLst>
                                        </p:cTn>
                                        <p:tgtEl>
                                          <p:spTgt spid="12"/>
                                        </p:tgtEl>
                                        <p:attrNameLst>
                                          <p:attrName>style.visibility</p:attrName>
                                        </p:attrNameLst>
                                      </p:cBhvr>
                                      <p:to>
                                        <p:strVal val="visible"/>
                                      </p:to>
                                    </p:set>
                                    <p:animEffect transition="in" filter="fade">
                                      <p:cBhvr>
                                        <p:cTn id="243" dur="500"/>
                                        <p:tgtEl>
                                          <p:spTgt spid="12"/>
                                        </p:tgtEl>
                                      </p:cBhvr>
                                    </p:animEffect>
                                  </p:childTnLst>
                                </p:cTn>
                              </p:par>
                              <p:par>
                                <p:cTn id="244" presetID="10" presetClass="entr" presetSubtype="0" fill="hold" nodeType="withEffect">
                                  <p:stCondLst>
                                    <p:cond delay="0"/>
                                  </p:stCondLst>
                                  <p:childTnLst>
                                    <p:set>
                                      <p:cBhvr>
                                        <p:cTn id="245" dur="1" fill="hold">
                                          <p:stCondLst>
                                            <p:cond delay="0"/>
                                          </p:stCondLst>
                                        </p:cTn>
                                        <p:tgtEl>
                                          <p:spTgt spid="11"/>
                                        </p:tgtEl>
                                        <p:attrNameLst>
                                          <p:attrName>style.visibility</p:attrName>
                                        </p:attrNameLst>
                                      </p:cBhvr>
                                      <p:to>
                                        <p:strVal val="visible"/>
                                      </p:to>
                                    </p:set>
                                    <p:animEffect transition="in" filter="fade">
                                      <p:cBhvr>
                                        <p:cTn id="246" dur="500"/>
                                        <p:tgtEl>
                                          <p:spTgt spid="11"/>
                                        </p:tgtEl>
                                      </p:cBhvr>
                                    </p:animEffect>
                                  </p:childTnLst>
                                </p:cTn>
                              </p:par>
                              <p:par>
                                <p:cTn id="247" presetID="0" presetClass="path" presetSubtype="0" accel="50000" decel="50000" fill="hold" nodeType="withEffect">
                                  <p:stCondLst>
                                    <p:cond delay="0"/>
                                  </p:stCondLst>
                                  <p:childTnLst>
                                    <p:animMotion origin="layout" path="M -4.50117E-6 0.00024 C -0.02774 -0.00162 -0.12685 -0.01458 -0.16592 -0.01088 C -0.20526 -0.0074 -0.22193 -0.0074 -0.2356 0.02199 C -0.24915 0.05139 -0.24537 0.07871 -0.24693 0.16621 C -0.24863 0.25371 -0.24511 0.46783 -0.24459 0.54746 " pathEditMode="relative" rAng="0" ptsTypes="AAAAA">
                                      <p:cBhvr>
                                        <p:cTn id="248" dur="2000" fill="hold"/>
                                        <p:tgtEl>
                                          <p:spTgt spid="14"/>
                                        </p:tgtEl>
                                        <p:attrNameLst>
                                          <p:attrName>ppt_x</p:attrName>
                                          <p:attrName>ppt_y</p:attrName>
                                        </p:attrNameLst>
                                      </p:cBhvr>
                                      <p:rCtr x="-12373" y="26759"/>
                                    </p:animMotion>
                                  </p:childTnLst>
                                </p:cTn>
                              </p:par>
                            </p:childTnLst>
                          </p:cTn>
                        </p:par>
                        <p:par>
                          <p:cTn id="249" fill="hold">
                            <p:stCondLst>
                              <p:cond delay="2000"/>
                            </p:stCondLst>
                            <p:childTnLst>
                              <p:par>
                                <p:cTn id="250" presetID="0" presetClass="path" presetSubtype="0" accel="50000" decel="50000" fill="hold" nodeType="afterEffect">
                                  <p:stCondLst>
                                    <p:cond delay="0"/>
                                  </p:stCondLst>
                                  <p:childTnLst>
                                    <p:animMotion origin="layout" path="M -4.50117E-6 0.00024 C -0.02722 -0.00185 -0.1236 -0.01435 -0.16176 -0.01088 C -0.19992 -0.0074 -0.21633 -0.0074 -0.22948 0.02153 C -0.24264 0.0507 -0.23899 0.07639 -0.24055 0.16412 C -0.24225 0.25162 -0.23873 0.4676 -0.23847 0.54746 " pathEditMode="relative" rAng="0" ptsTypes="AAAAA">
                                      <p:cBhvr>
                                        <p:cTn id="251" dur="2000" fill="hold"/>
                                        <p:tgtEl>
                                          <p:spTgt spid="15"/>
                                        </p:tgtEl>
                                        <p:attrNameLst>
                                          <p:attrName>ppt_x</p:attrName>
                                          <p:attrName>ppt_y</p:attrName>
                                        </p:attrNameLst>
                                      </p:cBhvr>
                                      <p:rCtr x="-12060" y="26759"/>
                                    </p:animMotion>
                                  </p:childTnLst>
                                </p:cTn>
                              </p:par>
                            </p:childTnLst>
                          </p:cTn>
                        </p:par>
                        <p:par>
                          <p:cTn id="252" fill="hold">
                            <p:stCondLst>
                              <p:cond delay="4000"/>
                            </p:stCondLst>
                            <p:childTnLst>
                              <p:par>
                                <p:cTn id="253" presetID="0" presetClass="path" presetSubtype="0" accel="50000" decel="50000" fill="hold" nodeType="afterEffect">
                                  <p:stCondLst>
                                    <p:cond delay="0"/>
                                  </p:stCondLst>
                                  <p:childTnLst>
                                    <p:animMotion origin="layout" path="M -4.50117E-6 -4.07407E-6 C -0.02604 -0.00185 -0.11669 -0.01458 -0.15355 -0.01111 C -0.19015 -0.00787 -0.20812 -0.00879 -0.22141 0.01968 C -0.23469 0.04815 -0.23144 0.07176 -0.23313 0.15973 C -0.23482 0.24769 -0.23196 0.46644 -0.23144 0.54723 " pathEditMode="relative" rAng="0" ptsTypes="AAAAA">
                                      <p:cBhvr>
                                        <p:cTn id="254" dur="2000" fill="hold"/>
                                        <p:tgtEl>
                                          <p:spTgt spid="16"/>
                                        </p:tgtEl>
                                        <p:attrNameLst>
                                          <p:attrName>ppt_x</p:attrName>
                                          <p:attrName>ppt_y</p:attrName>
                                        </p:attrNameLst>
                                      </p:cBhvr>
                                      <p:rCtr x="-11683" y="26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 grpId="0" animBg="1"/>
      <p:bldP spid="53" grpId="0" animBg="1"/>
      <p:bldP spid="4" grpId="0" animBg="1"/>
      <p:bldP spid="85" grpId="0" animBg="1"/>
      <p:bldP spid="2" grpId="0" animBg="1"/>
      <p:bldP spid="88" grpId="0" animBg="1"/>
      <p:bldP spid="52" grpId="0"/>
      <p:bldP spid="52" grpId="1"/>
      <p:bldP spid="52" grpId="2"/>
      <p:bldP spid="52" grpId="3"/>
      <p:bldP spid="51" grpId="0" animBg="1"/>
      <p:bldP spid="51" grpId="1" animBg="1"/>
      <p:bldP spid="13" grpId="0"/>
      <p:bldP spid="19" grpId="0" animBg="1"/>
      <p:bldP spid="20" grpId="0" animBg="1"/>
      <p:bldP spid="21" grpId="0" animBg="1"/>
      <p:bldP spid="22" grpId="0" animBg="1"/>
      <p:bldP spid="35" grpId="0"/>
      <p:bldP spid="36" grpId="0"/>
      <p:bldP spid="41" grpId="0"/>
      <p:bldP spid="5"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070" y="2953730"/>
            <a:ext cx="10053162" cy="475271"/>
          </a:xfrm>
        </p:spPr>
        <p:txBody>
          <a:bodyPr>
            <a:noAutofit/>
          </a:bodyPr>
          <a:lstStyle/>
          <a:p>
            <a:pPr algn="ctr"/>
            <a:r>
              <a:rPr lang="en-US"/>
              <a:t>Cash-Backed Forward Benefits</a:t>
            </a:r>
          </a:p>
        </p:txBody>
      </p:sp>
      <p:sp>
        <p:nvSpPr>
          <p:cNvPr id="19" name="Slide Number Placeholder 6">
            <a:extLst>
              <a:ext uri="{FF2B5EF4-FFF2-40B4-BE49-F238E27FC236}">
                <a16:creationId xmlns:a16="http://schemas.microsoft.com/office/drawing/2014/main" id="{EAF4C4A3-9C91-47A0-8EE0-27A2DC1445C1}"/>
              </a:ext>
            </a:extLst>
          </p:cNvPr>
          <p:cNvSpPr txBox="1">
            <a:spLocks/>
          </p:cNvSpPr>
          <p:nvPr/>
        </p:nvSpPr>
        <p:spPr>
          <a:xfrm>
            <a:off x="9896891" y="6458998"/>
            <a:ext cx="1311341" cy="365030"/>
          </a:xfrm>
          <a:prstGeom prst="rect">
            <a:avLst/>
          </a:prstGeom>
        </p:spPr>
        <p:txBody>
          <a:bodyPr vert="horz" lIns="91416" tIns="45708" rIns="91416" bIns="45708"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a:latin typeface="Arial" panose="020B0604020202020204"/>
              </a:rPr>
              <a:pPr/>
              <a:t>18</a:t>
            </a:fld>
            <a:endParaRPr lang="en-US">
              <a:latin typeface="Arial" panose="020B0604020202020204"/>
            </a:endParaRPr>
          </a:p>
        </p:txBody>
      </p:sp>
      <p:sp>
        <p:nvSpPr>
          <p:cNvPr id="3" name="Footer Placeholder 90">
            <a:extLst>
              <a:ext uri="{FF2B5EF4-FFF2-40B4-BE49-F238E27FC236}">
                <a16:creationId xmlns:a16="http://schemas.microsoft.com/office/drawing/2014/main" id="{DAE571C0-C644-88A6-95BE-838650D57CC7}"/>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77152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723D-A5D9-DC01-A5E4-76BA02A04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F8649-EE2E-EC97-4712-E906CE0F1135}"/>
              </a:ext>
            </a:extLst>
          </p:cNvPr>
          <p:cNvSpPr>
            <a:spLocks noGrp="1"/>
          </p:cNvSpPr>
          <p:nvPr>
            <p:ph type="title"/>
          </p:nvPr>
        </p:nvSpPr>
        <p:spPr/>
        <p:txBody>
          <a:bodyPr/>
          <a:lstStyle/>
          <a:p>
            <a:pPr algn="ctr"/>
            <a:r>
              <a:rPr lang="en-US"/>
              <a:t>Cash-Backed Forward Yield Blending</a:t>
            </a:r>
          </a:p>
        </p:txBody>
      </p:sp>
      <p:sp>
        <p:nvSpPr>
          <p:cNvPr id="3" name="Slide Number Placeholder 2">
            <a:extLst>
              <a:ext uri="{FF2B5EF4-FFF2-40B4-BE49-F238E27FC236}">
                <a16:creationId xmlns:a16="http://schemas.microsoft.com/office/drawing/2014/main" id="{0A6A9ABE-A464-8709-23F1-344BCB7D4497}"/>
              </a:ext>
            </a:extLst>
          </p:cNvPr>
          <p:cNvSpPr>
            <a:spLocks noGrp="1"/>
          </p:cNvSpPr>
          <p:nvPr>
            <p:ph type="sldNum" sz="quarter" idx="12"/>
          </p:nvPr>
        </p:nvSpPr>
        <p:spPr/>
        <p:txBody>
          <a:bodyPr/>
          <a:lstStyle/>
          <a:p>
            <a:pPr defTabSz="1217890">
              <a:defRPr/>
            </a:pPr>
            <a:fld id="{34C99D79-8A4B-4031-B1E0-AF26F8EDF2BC}" type="slidenum">
              <a:rPr lang="en-GB">
                <a:latin typeface="Arial" panose="020B0604020202020204"/>
              </a:rPr>
              <a:pPr defTabSz="1217890">
                <a:defRPr/>
              </a:pPr>
              <a:t>19</a:t>
            </a:fld>
            <a:endParaRPr lang="en-GB" dirty="0">
              <a:latin typeface="Arial" panose="020B0604020202020204"/>
            </a:endParaRPr>
          </a:p>
        </p:txBody>
      </p:sp>
      <p:sp>
        <p:nvSpPr>
          <p:cNvPr id="13" name="TextBox 12">
            <a:extLst>
              <a:ext uri="{FF2B5EF4-FFF2-40B4-BE49-F238E27FC236}">
                <a16:creationId xmlns:a16="http://schemas.microsoft.com/office/drawing/2014/main" id="{FFCBAC0B-32D1-2300-96D1-B9338A71A858}"/>
              </a:ext>
            </a:extLst>
          </p:cNvPr>
          <p:cNvSpPr txBox="1"/>
          <p:nvPr/>
        </p:nvSpPr>
        <p:spPr>
          <a:xfrm>
            <a:off x="121986" y="6077391"/>
            <a:ext cx="3717351" cy="430663"/>
          </a:xfrm>
          <a:prstGeom prst="rect">
            <a:avLst/>
          </a:prstGeom>
          <a:noFill/>
        </p:spPr>
        <p:txBody>
          <a:bodyPr wrap="none" rtlCol="0">
            <a:spAutoFit/>
          </a:bodyPr>
          <a:lstStyle/>
          <a:p>
            <a:pPr defTabSz="913578">
              <a:defRPr/>
            </a:pPr>
            <a:r>
              <a:rPr lang="en-US" sz="1100" i="1">
                <a:solidFill>
                  <a:prstClr val="black"/>
                </a:solidFill>
                <a:latin typeface="Calibri" panose="020F0502020204030204"/>
              </a:rPr>
              <a:t>* Assumes $30mm bond par amount and 3-year initial term</a:t>
            </a:r>
          </a:p>
          <a:p>
            <a:pPr defTabSz="913578">
              <a:defRPr/>
            </a:pPr>
            <a:r>
              <a:rPr lang="en-US" sz="1100" i="1">
                <a:solidFill>
                  <a:prstClr val="black"/>
                </a:solidFill>
                <a:latin typeface="Calibri" panose="020F0502020204030204" pitchFamily="34" charset="0"/>
                <a:ea typeface="Calibri" panose="020F0502020204030204" pitchFamily="34" charset="0"/>
                <a:cs typeface="Calibri" panose="020F0502020204030204" pitchFamily="34" charset="0"/>
              </a:rPr>
              <a:t> </a:t>
            </a:r>
          </a:p>
        </p:txBody>
      </p:sp>
      <p:graphicFrame>
        <p:nvGraphicFramePr>
          <p:cNvPr id="11" name="Chart 10">
            <a:extLst>
              <a:ext uri="{FF2B5EF4-FFF2-40B4-BE49-F238E27FC236}">
                <a16:creationId xmlns:a16="http://schemas.microsoft.com/office/drawing/2014/main" id="{529EBBD1-D036-2AE8-7546-5F8E4CACFD47}"/>
              </a:ext>
            </a:extLst>
          </p:cNvPr>
          <p:cNvGraphicFramePr/>
          <p:nvPr/>
        </p:nvGraphicFramePr>
        <p:xfrm>
          <a:off x="260245" y="1142633"/>
          <a:ext cx="11520805" cy="4971681"/>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9A2E783E-29C7-B5A4-72AA-E7F3CCE74F23}"/>
              </a:ext>
            </a:extLst>
          </p:cNvPr>
          <p:cNvSpPr/>
          <p:nvPr/>
        </p:nvSpPr>
        <p:spPr>
          <a:xfrm>
            <a:off x="6762849" y="1116108"/>
            <a:ext cx="45695" cy="466101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a:endParaRPr>
          </a:p>
        </p:txBody>
      </p:sp>
      <p:sp>
        <p:nvSpPr>
          <p:cNvPr id="26" name="Rectangle 25">
            <a:extLst>
              <a:ext uri="{FF2B5EF4-FFF2-40B4-BE49-F238E27FC236}">
                <a16:creationId xmlns:a16="http://schemas.microsoft.com/office/drawing/2014/main" id="{E15D948A-221E-FE1D-AB9D-77D25287B20D}"/>
              </a:ext>
            </a:extLst>
          </p:cNvPr>
          <p:cNvSpPr/>
          <p:nvPr/>
        </p:nvSpPr>
        <p:spPr>
          <a:xfrm>
            <a:off x="10628626" y="1111703"/>
            <a:ext cx="45695" cy="46610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a:endParaRPr>
          </a:p>
        </p:txBody>
      </p:sp>
      <p:sp>
        <p:nvSpPr>
          <p:cNvPr id="5" name="TextBox 4">
            <a:extLst>
              <a:ext uri="{FF2B5EF4-FFF2-40B4-BE49-F238E27FC236}">
                <a16:creationId xmlns:a16="http://schemas.microsoft.com/office/drawing/2014/main" id="{A9EF55D0-E781-D724-D616-DE1810529E56}"/>
              </a:ext>
            </a:extLst>
          </p:cNvPr>
          <p:cNvSpPr txBox="1"/>
          <p:nvPr/>
        </p:nvSpPr>
        <p:spPr>
          <a:xfrm>
            <a:off x="6742393" y="1008447"/>
            <a:ext cx="3757705" cy="276855"/>
          </a:xfrm>
          <a:prstGeom prst="rect">
            <a:avLst/>
          </a:prstGeom>
          <a:noFill/>
        </p:spPr>
        <p:txBody>
          <a:bodyPr wrap="square" rtlCol="0">
            <a:spAutoFit/>
          </a:bodyPr>
          <a:lstStyle/>
          <a:p>
            <a:pPr defTabSz="913852"/>
            <a:r>
              <a:rPr lang="en-US" sz="1200" dirty="0">
                <a:solidFill>
                  <a:srgbClr val="9D90A0"/>
                </a:solidFill>
                <a:latin typeface="Arial" panose="020B0604020202020204"/>
              </a:rPr>
              <a:t>Permanent Loan Rate = 6.25%</a:t>
            </a:r>
          </a:p>
        </p:txBody>
      </p:sp>
      <p:sp>
        <p:nvSpPr>
          <p:cNvPr id="6" name="TextBox 5">
            <a:extLst>
              <a:ext uri="{FF2B5EF4-FFF2-40B4-BE49-F238E27FC236}">
                <a16:creationId xmlns:a16="http://schemas.microsoft.com/office/drawing/2014/main" id="{40E64429-5952-5068-694F-BBAE428E4977}"/>
              </a:ext>
            </a:extLst>
          </p:cNvPr>
          <p:cNvSpPr txBox="1"/>
          <p:nvPr/>
        </p:nvSpPr>
        <p:spPr>
          <a:xfrm>
            <a:off x="8067508" y="4206077"/>
            <a:ext cx="2325449" cy="830565"/>
          </a:xfrm>
          <a:prstGeom prst="rect">
            <a:avLst/>
          </a:prstGeom>
          <a:solidFill>
            <a:schemeClr val="bg1"/>
          </a:solidFill>
          <a:ln>
            <a:solidFill>
              <a:schemeClr val="tx1"/>
            </a:solidFill>
          </a:ln>
        </p:spPr>
        <p:txBody>
          <a:bodyPr wrap="square" rtlCol="0">
            <a:spAutoFit/>
          </a:bodyPr>
          <a:lstStyle/>
          <a:p>
            <a:pPr algn="ctr" defTabSz="913852"/>
            <a:r>
              <a:rPr lang="en-US" sz="1200" b="1" u="sng" dirty="0">
                <a:solidFill>
                  <a:prstClr val="black"/>
                </a:solidFill>
                <a:latin typeface="Arial" panose="020B0604020202020204"/>
              </a:rPr>
              <a:t>5-Year Mark:</a:t>
            </a:r>
          </a:p>
          <a:p>
            <a:pPr algn="ctr" defTabSz="913852"/>
            <a:r>
              <a:rPr lang="en-US" sz="1200" dirty="0">
                <a:solidFill>
                  <a:prstClr val="black"/>
                </a:solidFill>
                <a:latin typeface="Arial" panose="020B0604020202020204"/>
              </a:rPr>
              <a:t>Blended Bond Yield = 4.21%</a:t>
            </a:r>
          </a:p>
          <a:p>
            <a:pPr algn="ctr" defTabSz="913852"/>
            <a:r>
              <a:rPr lang="en-US" sz="1200" dirty="0">
                <a:solidFill>
                  <a:prstClr val="black"/>
                </a:solidFill>
                <a:latin typeface="Arial" panose="020B0604020202020204"/>
              </a:rPr>
              <a:t>Retainable Earnings: $540,000</a:t>
            </a:r>
          </a:p>
          <a:p>
            <a:pPr algn="ctr" defTabSz="913852"/>
            <a:r>
              <a:rPr lang="en-US" sz="1200" dirty="0">
                <a:solidFill>
                  <a:prstClr val="black"/>
                </a:solidFill>
                <a:latin typeface="Arial" panose="020B0604020202020204"/>
              </a:rPr>
              <a:t>Owed to IRS: $0</a:t>
            </a:r>
          </a:p>
        </p:txBody>
      </p:sp>
      <p:sp>
        <p:nvSpPr>
          <p:cNvPr id="7" name="TextBox 6">
            <a:extLst>
              <a:ext uri="{FF2B5EF4-FFF2-40B4-BE49-F238E27FC236}">
                <a16:creationId xmlns:a16="http://schemas.microsoft.com/office/drawing/2014/main" id="{43610932-77A3-068B-E079-6A4128133F61}"/>
              </a:ext>
            </a:extLst>
          </p:cNvPr>
          <p:cNvSpPr txBox="1"/>
          <p:nvPr/>
        </p:nvSpPr>
        <p:spPr>
          <a:xfrm>
            <a:off x="4198309" y="4603768"/>
            <a:ext cx="2325449" cy="830565"/>
          </a:xfrm>
          <a:prstGeom prst="rect">
            <a:avLst/>
          </a:prstGeom>
          <a:solidFill>
            <a:schemeClr val="bg1"/>
          </a:solidFill>
          <a:ln>
            <a:solidFill>
              <a:schemeClr val="tx1"/>
            </a:solidFill>
          </a:ln>
        </p:spPr>
        <p:txBody>
          <a:bodyPr wrap="square" rtlCol="0">
            <a:spAutoFit/>
          </a:bodyPr>
          <a:lstStyle/>
          <a:p>
            <a:pPr algn="ctr" defTabSz="913852"/>
            <a:r>
              <a:rPr lang="en-US" sz="1200" b="1" u="sng" dirty="0">
                <a:solidFill>
                  <a:prstClr val="black"/>
                </a:solidFill>
                <a:latin typeface="Arial" panose="020B0604020202020204"/>
              </a:rPr>
              <a:t>IMTD:</a:t>
            </a:r>
          </a:p>
          <a:p>
            <a:pPr algn="ctr" defTabSz="913852"/>
            <a:r>
              <a:rPr lang="en-US" sz="1200" dirty="0">
                <a:solidFill>
                  <a:prstClr val="black"/>
                </a:solidFill>
                <a:latin typeface="Arial" panose="020B0604020202020204"/>
              </a:rPr>
              <a:t>Blended Bond Yield = 3.15%</a:t>
            </a:r>
          </a:p>
          <a:p>
            <a:pPr algn="ctr" defTabSz="913852"/>
            <a:r>
              <a:rPr lang="en-US" sz="1200" dirty="0">
                <a:solidFill>
                  <a:prstClr val="black"/>
                </a:solidFill>
                <a:latin typeface="Arial" panose="020B0604020202020204"/>
              </a:rPr>
              <a:t>Retainable Earnings: $0</a:t>
            </a:r>
          </a:p>
          <a:p>
            <a:pPr algn="ctr" defTabSz="913852"/>
            <a:r>
              <a:rPr lang="en-US" sz="1200" dirty="0">
                <a:solidFill>
                  <a:prstClr val="black"/>
                </a:solidFill>
                <a:latin typeface="Arial" panose="020B0604020202020204"/>
              </a:rPr>
              <a:t>Owed to IRS: $540,000</a:t>
            </a:r>
          </a:p>
        </p:txBody>
      </p:sp>
      <p:cxnSp>
        <p:nvCxnSpPr>
          <p:cNvPr id="9" name="Straight Arrow Connector 8">
            <a:extLst>
              <a:ext uri="{FF2B5EF4-FFF2-40B4-BE49-F238E27FC236}">
                <a16:creationId xmlns:a16="http://schemas.microsoft.com/office/drawing/2014/main" id="{A6D3C9B9-E74A-5C3F-50EA-19645E9783D5}"/>
              </a:ext>
            </a:extLst>
          </p:cNvPr>
          <p:cNvCxnSpPr>
            <a:cxnSpLocks/>
            <a:stCxn id="7" idx="3"/>
          </p:cNvCxnSpPr>
          <p:nvPr/>
        </p:nvCxnSpPr>
        <p:spPr>
          <a:xfrm flipV="1">
            <a:off x="6523758" y="4783023"/>
            <a:ext cx="198595" cy="2360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BCB3D291-8838-788E-1135-6E5FCB6B83B7}"/>
              </a:ext>
            </a:extLst>
          </p:cNvPr>
          <p:cNvCxnSpPr>
            <a:cxnSpLocks/>
          </p:cNvCxnSpPr>
          <p:nvPr/>
        </p:nvCxnSpPr>
        <p:spPr>
          <a:xfrm flipV="1">
            <a:off x="10399566" y="4477644"/>
            <a:ext cx="201064" cy="2360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FDCF8E4-D369-2940-8A30-5A808522219A}"/>
              </a:ext>
            </a:extLst>
          </p:cNvPr>
          <p:cNvSpPr txBox="1"/>
          <p:nvPr/>
        </p:nvSpPr>
        <p:spPr>
          <a:xfrm>
            <a:off x="1033706" y="2686265"/>
            <a:ext cx="3757705" cy="276855"/>
          </a:xfrm>
          <a:prstGeom prst="rect">
            <a:avLst/>
          </a:prstGeom>
          <a:noFill/>
        </p:spPr>
        <p:txBody>
          <a:bodyPr wrap="square" rtlCol="0">
            <a:spAutoFit/>
          </a:bodyPr>
          <a:lstStyle/>
          <a:p>
            <a:pPr defTabSz="913852"/>
            <a:r>
              <a:rPr lang="en-US" sz="1200" dirty="0">
                <a:solidFill>
                  <a:srgbClr val="7030A0"/>
                </a:solidFill>
                <a:latin typeface="Arial" panose="020B0604020202020204"/>
              </a:rPr>
              <a:t>Investment Yield = 3.75%</a:t>
            </a:r>
          </a:p>
        </p:txBody>
      </p:sp>
      <p:sp>
        <p:nvSpPr>
          <p:cNvPr id="8" name="TextBox 7">
            <a:extLst>
              <a:ext uri="{FF2B5EF4-FFF2-40B4-BE49-F238E27FC236}">
                <a16:creationId xmlns:a16="http://schemas.microsoft.com/office/drawing/2014/main" id="{9A2A548D-1B38-861F-464D-637273A06C73}"/>
              </a:ext>
            </a:extLst>
          </p:cNvPr>
          <p:cNvSpPr txBox="1"/>
          <p:nvPr/>
        </p:nvSpPr>
        <p:spPr>
          <a:xfrm>
            <a:off x="1019828" y="3152132"/>
            <a:ext cx="3757705" cy="276855"/>
          </a:xfrm>
          <a:prstGeom prst="rect">
            <a:avLst/>
          </a:prstGeom>
          <a:noFill/>
        </p:spPr>
        <p:txBody>
          <a:bodyPr wrap="square" rtlCol="0">
            <a:spAutoFit/>
          </a:bodyPr>
          <a:lstStyle/>
          <a:p>
            <a:pPr defTabSz="913852"/>
            <a:r>
              <a:rPr lang="en-US" sz="1200" dirty="0">
                <a:solidFill>
                  <a:prstClr val="white">
                    <a:lumMod val="50000"/>
                  </a:prstClr>
                </a:solidFill>
                <a:latin typeface="Arial" panose="020B0604020202020204"/>
              </a:rPr>
              <a:t>Short Term Bond Rate = 3.15%</a:t>
            </a:r>
          </a:p>
        </p:txBody>
      </p:sp>
      <p:sp>
        <p:nvSpPr>
          <p:cNvPr id="16" name="TextBox 15">
            <a:extLst>
              <a:ext uri="{FF2B5EF4-FFF2-40B4-BE49-F238E27FC236}">
                <a16:creationId xmlns:a16="http://schemas.microsoft.com/office/drawing/2014/main" id="{5F2704E1-D2FF-8D03-04C7-A79E0FE2D9D0}"/>
              </a:ext>
            </a:extLst>
          </p:cNvPr>
          <p:cNvSpPr txBox="1"/>
          <p:nvPr/>
        </p:nvSpPr>
        <p:spPr>
          <a:xfrm rot="19568968">
            <a:off x="528613" y="4456870"/>
            <a:ext cx="3757705" cy="276855"/>
          </a:xfrm>
          <a:prstGeom prst="rect">
            <a:avLst/>
          </a:prstGeom>
          <a:noFill/>
        </p:spPr>
        <p:txBody>
          <a:bodyPr wrap="square" rtlCol="0">
            <a:spAutoFit/>
          </a:bodyPr>
          <a:lstStyle/>
          <a:p>
            <a:pPr defTabSz="913852"/>
            <a:r>
              <a:rPr lang="en-US" sz="1200" dirty="0">
                <a:solidFill>
                  <a:prstClr val="black"/>
                </a:solidFill>
                <a:latin typeface="Arial" panose="020B0604020202020204"/>
              </a:rPr>
              <a:t>Positive Earnings</a:t>
            </a:r>
          </a:p>
        </p:txBody>
      </p:sp>
      <p:sp>
        <p:nvSpPr>
          <p:cNvPr id="17" name="TextBox 16">
            <a:extLst>
              <a:ext uri="{FF2B5EF4-FFF2-40B4-BE49-F238E27FC236}">
                <a16:creationId xmlns:a16="http://schemas.microsoft.com/office/drawing/2014/main" id="{F536592A-3022-BE89-3D01-7753F4E14A83}"/>
              </a:ext>
            </a:extLst>
          </p:cNvPr>
          <p:cNvSpPr txBox="1"/>
          <p:nvPr/>
        </p:nvSpPr>
        <p:spPr>
          <a:xfrm>
            <a:off x="1334855" y="5483542"/>
            <a:ext cx="3757705" cy="276855"/>
          </a:xfrm>
          <a:prstGeom prst="rect">
            <a:avLst/>
          </a:prstGeom>
          <a:noFill/>
        </p:spPr>
        <p:txBody>
          <a:bodyPr wrap="square" rtlCol="0">
            <a:spAutoFit/>
          </a:bodyPr>
          <a:lstStyle/>
          <a:p>
            <a:pPr defTabSz="913852"/>
            <a:r>
              <a:rPr lang="en-US" sz="1200" dirty="0">
                <a:solidFill>
                  <a:srgbClr val="00B050"/>
                </a:solidFill>
                <a:latin typeface="Arial" panose="020B0604020202020204"/>
              </a:rPr>
              <a:t>Retainable Earnings</a:t>
            </a:r>
          </a:p>
        </p:txBody>
      </p:sp>
      <p:sp>
        <p:nvSpPr>
          <p:cNvPr id="18" name="TextBox 17">
            <a:extLst>
              <a:ext uri="{FF2B5EF4-FFF2-40B4-BE49-F238E27FC236}">
                <a16:creationId xmlns:a16="http://schemas.microsoft.com/office/drawing/2014/main" id="{EC58A155-B53E-3820-FEE3-B21464F9C5FE}"/>
              </a:ext>
            </a:extLst>
          </p:cNvPr>
          <p:cNvSpPr txBox="1"/>
          <p:nvPr/>
        </p:nvSpPr>
        <p:spPr>
          <a:xfrm>
            <a:off x="1019828" y="3419669"/>
            <a:ext cx="3757705" cy="276855"/>
          </a:xfrm>
          <a:prstGeom prst="rect">
            <a:avLst/>
          </a:prstGeom>
          <a:noFill/>
        </p:spPr>
        <p:txBody>
          <a:bodyPr wrap="square" rtlCol="0">
            <a:spAutoFit/>
          </a:bodyPr>
          <a:lstStyle/>
          <a:p>
            <a:pPr defTabSz="913852"/>
            <a:r>
              <a:rPr lang="en-US" sz="1200" dirty="0">
                <a:solidFill>
                  <a:srgbClr val="297FD5"/>
                </a:solidFill>
                <a:latin typeface="Arial" panose="020B0604020202020204"/>
              </a:rPr>
              <a:t>Blended Bond Yield</a:t>
            </a:r>
          </a:p>
        </p:txBody>
      </p:sp>
      <p:sp>
        <p:nvSpPr>
          <p:cNvPr id="20" name="Rectangle 19">
            <a:extLst>
              <a:ext uri="{FF2B5EF4-FFF2-40B4-BE49-F238E27FC236}">
                <a16:creationId xmlns:a16="http://schemas.microsoft.com/office/drawing/2014/main" id="{B9681FBC-84B0-11CC-DE86-0B23D6F6753D}"/>
              </a:ext>
            </a:extLst>
          </p:cNvPr>
          <p:cNvSpPr/>
          <p:nvPr/>
        </p:nvSpPr>
        <p:spPr>
          <a:xfrm>
            <a:off x="1587" y="850369"/>
            <a:ext cx="12185651" cy="5469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endParaRPr lang="en-US" sz="1798">
              <a:solidFill>
                <a:prstClr val="white"/>
              </a:solidFill>
              <a:latin typeface="Arial" panose="020B0604020202020204"/>
            </a:endParaRPr>
          </a:p>
        </p:txBody>
      </p:sp>
      <p:sp>
        <p:nvSpPr>
          <p:cNvPr id="22" name="Content Placeholder 2">
            <a:extLst>
              <a:ext uri="{FF2B5EF4-FFF2-40B4-BE49-F238E27FC236}">
                <a16:creationId xmlns:a16="http://schemas.microsoft.com/office/drawing/2014/main" id="{C0EDA8A6-78FA-EC5A-346F-8B52611C8C1B}"/>
              </a:ext>
            </a:extLst>
          </p:cNvPr>
          <p:cNvSpPr txBox="1">
            <a:spLocks/>
          </p:cNvSpPr>
          <p:nvPr/>
        </p:nvSpPr>
        <p:spPr>
          <a:xfrm>
            <a:off x="1602332" y="1795525"/>
            <a:ext cx="8863765" cy="4006493"/>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913304">
              <a:lnSpc>
                <a:spcPct val="100000"/>
              </a:lnSpc>
              <a:buClr>
                <a:srgbClr val="4A66AC"/>
              </a:buClr>
              <a:buNone/>
            </a:pPr>
            <a:r>
              <a:rPr lang="en-US" sz="2000" dirty="0">
                <a:solidFill>
                  <a:prstClr val="black">
                    <a:lumMod val="75000"/>
                    <a:lumOff val="25000"/>
                  </a:prstClr>
                </a:solidFill>
                <a:latin typeface="Arial" panose="020B0604020202020204"/>
              </a:rPr>
              <a:t>“</a:t>
            </a:r>
            <a:r>
              <a:rPr lang="en-US" sz="2000" b="1" dirty="0">
                <a:solidFill>
                  <a:prstClr val="black">
                    <a:lumMod val="75000"/>
                    <a:lumOff val="25000"/>
                  </a:prstClr>
                </a:solidFill>
                <a:latin typeface="Arial" panose="020B0604020202020204"/>
              </a:rPr>
              <a:t>Yield Blending</a:t>
            </a:r>
            <a:r>
              <a:rPr lang="en-US" sz="2000" dirty="0">
                <a:solidFill>
                  <a:prstClr val="black">
                    <a:lumMod val="75000"/>
                    <a:lumOff val="25000"/>
                  </a:prstClr>
                </a:solidFill>
                <a:latin typeface="Arial" panose="020B0604020202020204"/>
              </a:rPr>
              <a:t>” refers to the ability to blend the short-term bond yield with the long-term bond/note yield over the first 5 years for arbitrage rebate purposes. </a:t>
            </a:r>
          </a:p>
          <a:p>
            <a:pPr marL="0" indent="0" algn="just" defTabSz="913304">
              <a:lnSpc>
                <a:spcPct val="100000"/>
              </a:lnSpc>
              <a:buClr>
                <a:srgbClr val="4A66AC"/>
              </a:buClr>
              <a:buNone/>
            </a:pPr>
            <a:r>
              <a:rPr lang="en-US" sz="2000" dirty="0">
                <a:solidFill>
                  <a:prstClr val="black">
                    <a:lumMod val="75000"/>
                    <a:lumOff val="25000"/>
                  </a:prstClr>
                </a:solidFill>
                <a:latin typeface="Arial" panose="020B0604020202020204"/>
              </a:rPr>
              <a:t>The resulting blended bond yield often results in the ability to retain certain earnings at or below such rate (subject to bond counsel approval). </a:t>
            </a:r>
          </a:p>
        </p:txBody>
      </p:sp>
      <p:sp>
        <p:nvSpPr>
          <p:cNvPr id="23" name="Content Placeholder 2">
            <a:extLst>
              <a:ext uri="{FF2B5EF4-FFF2-40B4-BE49-F238E27FC236}">
                <a16:creationId xmlns:a16="http://schemas.microsoft.com/office/drawing/2014/main" id="{1C68B482-F301-F0E8-D071-CF149FD24517}"/>
              </a:ext>
            </a:extLst>
          </p:cNvPr>
          <p:cNvSpPr txBox="1">
            <a:spLocks/>
          </p:cNvSpPr>
          <p:nvPr/>
        </p:nvSpPr>
        <p:spPr>
          <a:xfrm>
            <a:off x="458918" y="1124061"/>
            <a:ext cx="11725147" cy="779047"/>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888" indent="-513888" defTabSz="913304">
              <a:buClrTx/>
              <a:buFont typeface="+mj-lt"/>
              <a:buAutoNum type="arabicPeriod"/>
            </a:pPr>
            <a:r>
              <a:rPr lang="en-US" sz="1998" dirty="0">
                <a:solidFill>
                  <a:prstClr val="black">
                    <a:lumMod val="75000"/>
                    <a:lumOff val="25000"/>
                  </a:prstClr>
                </a:solidFill>
                <a:latin typeface="Arial" panose="020B0604020202020204"/>
              </a:rPr>
              <a:t>Positive earnings during cash-backed mode (subject to bond counsel approval to blend yields)</a:t>
            </a:r>
          </a:p>
        </p:txBody>
      </p:sp>
      <p:sp>
        <p:nvSpPr>
          <p:cNvPr id="12" name="TextBox 11">
            <a:extLst>
              <a:ext uri="{FF2B5EF4-FFF2-40B4-BE49-F238E27FC236}">
                <a16:creationId xmlns:a16="http://schemas.microsoft.com/office/drawing/2014/main" id="{1523750D-583D-FB31-490D-24368775909C}"/>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4" name="Footer Placeholder 90">
            <a:extLst>
              <a:ext uri="{FF2B5EF4-FFF2-40B4-BE49-F238E27FC236}">
                <a16:creationId xmlns:a16="http://schemas.microsoft.com/office/drawing/2014/main" id="{C80C5C0C-F5D1-02DD-AEDB-53D349DFB2CB}"/>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86928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childTnLst>
                          </p:cTn>
                        </p:par>
                        <p:par>
                          <p:cTn id="11" fill="hold">
                            <p:stCondLst>
                              <p:cond delay="500"/>
                            </p:stCondLst>
                            <p:childTnLst>
                              <p:par>
                                <p:cTn id="12" presetID="10" presetClass="exit" presetSubtype="0" fill="hold" grpId="0" nodeType="afterEffect">
                                  <p:stCondLst>
                                    <p:cond delay="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18" dur="150"/>
                                        <p:tgtEl>
                                          <p:spTgt spid="11">
                                            <p:graphicEl>
                                              <a:chart seriesIdx="-3" categoryIdx="-3" bldStep="gridLegend"/>
                                            </p:graphicEl>
                                          </p:spTgt>
                                        </p:tgtEl>
                                      </p:cBhvr>
                                    </p:animEffect>
                                  </p:childTnLst>
                                </p:cTn>
                              </p:par>
                            </p:childTnLst>
                          </p:cTn>
                        </p:par>
                        <p:par>
                          <p:cTn id="19" fill="hold">
                            <p:stCondLst>
                              <p:cond delay="115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1650"/>
                            </p:stCondLst>
                            <p:childTnLst>
                              <p:par>
                                <p:cTn id="39" presetID="22" presetClass="entr" presetSubtype="8" fill="hold" grpId="0" nodeType="afterEffect">
                                  <p:stCondLst>
                                    <p:cond delay="0"/>
                                  </p:stCondLst>
                                  <p:childTnLst>
                                    <p:set>
                                      <p:cBhvr>
                                        <p:cTn id="40" dur="1" fill="hold">
                                          <p:stCondLst>
                                            <p:cond delay="0"/>
                                          </p:stCondLst>
                                        </p:cTn>
                                        <p:tgtEl>
                                          <p:spTgt spid="11">
                                            <p:graphicEl>
                                              <a:chart seriesIdx="-4" categoryIdx="0" bldStep="category"/>
                                            </p:graphicEl>
                                          </p:spTgt>
                                        </p:tgtEl>
                                        <p:attrNameLst>
                                          <p:attrName>style.visibility</p:attrName>
                                        </p:attrNameLst>
                                      </p:cBhvr>
                                      <p:to>
                                        <p:strVal val="visible"/>
                                      </p:to>
                                    </p:set>
                                    <p:animEffect transition="in" filter="wipe(left)">
                                      <p:cBhvr>
                                        <p:cTn id="41" dur="150"/>
                                        <p:tgtEl>
                                          <p:spTgt spid="11">
                                            <p:graphicEl>
                                              <a:chart seriesIdx="-4" categoryIdx="0" bldStep="category"/>
                                            </p:graphicEl>
                                          </p:spTgt>
                                        </p:tgtEl>
                                      </p:cBhvr>
                                    </p:animEffect>
                                  </p:childTnLst>
                                </p:cTn>
                              </p:par>
                            </p:childTnLst>
                          </p:cTn>
                        </p:par>
                        <p:par>
                          <p:cTn id="42" fill="hold">
                            <p:stCondLst>
                              <p:cond delay="1800"/>
                            </p:stCondLst>
                            <p:childTnLst>
                              <p:par>
                                <p:cTn id="43" presetID="22" presetClass="entr" presetSubtype="8" fill="hold" grpId="0" nodeType="afterEffect">
                                  <p:stCondLst>
                                    <p:cond delay="0"/>
                                  </p:stCondLst>
                                  <p:childTnLst>
                                    <p:set>
                                      <p:cBhvr>
                                        <p:cTn id="44" dur="1" fill="hold">
                                          <p:stCondLst>
                                            <p:cond delay="0"/>
                                          </p:stCondLst>
                                        </p:cTn>
                                        <p:tgtEl>
                                          <p:spTgt spid="11">
                                            <p:graphicEl>
                                              <a:chart seriesIdx="-4" categoryIdx="1" bldStep="category"/>
                                            </p:graphicEl>
                                          </p:spTgt>
                                        </p:tgtEl>
                                        <p:attrNameLst>
                                          <p:attrName>style.visibility</p:attrName>
                                        </p:attrNameLst>
                                      </p:cBhvr>
                                      <p:to>
                                        <p:strVal val="visible"/>
                                      </p:to>
                                    </p:set>
                                    <p:animEffect transition="in" filter="wipe(left)">
                                      <p:cBhvr>
                                        <p:cTn id="45" dur="150"/>
                                        <p:tgtEl>
                                          <p:spTgt spid="11">
                                            <p:graphicEl>
                                              <a:chart seriesIdx="-4" categoryIdx="1" bldStep="category"/>
                                            </p:graphicEl>
                                          </p:spTgt>
                                        </p:tgtEl>
                                      </p:cBhvr>
                                    </p:animEffect>
                                  </p:childTnLst>
                                </p:cTn>
                              </p:par>
                            </p:childTnLst>
                          </p:cTn>
                        </p:par>
                        <p:par>
                          <p:cTn id="46" fill="hold">
                            <p:stCondLst>
                              <p:cond delay="1950"/>
                            </p:stCondLst>
                            <p:childTnLst>
                              <p:par>
                                <p:cTn id="47" presetID="22" presetClass="entr" presetSubtype="8" fill="hold" grpId="0" nodeType="afterEffect">
                                  <p:stCondLst>
                                    <p:cond delay="0"/>
                                  </p:stCondLst>
                                  <p:childTnLst>
                                    <p:set>
                                      <p:cBhvr>
                                        <p:cTn id="48" dur="1" fill="hold">
                                          <p:stCondLst>
                                            <p:cond delay="0"/>
                                          </p:stCondLst>
                                        </p:cTn>
                                        <p:tgtEl>
                                          <p:spTgt spid="11">
                                            <p:graphicEl>
                                              <a:chart seriesIdx="-4" categoryIdx="2" bldStep="category"/>
                                            </p:graphicEl>
                                          </p:spTgt>
                                        </p:tgtEl>
                                        <p:attrNameLst>
                                          <p:attrName>style.visibility</p:attrName>
                                        </p:attrNameLst>
                                      </p:cBhvr>
                                      <p:to>
                                        <p:strVal val="visible"/>
                                      </p:to>
                                    </p:set>
                                    <p:animEffect transition="in" filter="wipe(left)">
                                      <p:cBhvr>
                                        <p:cTn id="49" dur="150"/>
                                        <p:tgtEl>
                                          <p:spTgt spid="11">
                                            <p:graphicEl>
                                              <a:chart seriesIdx="-4" categoryIdx="2" bldStep="category"/>
                                            </p:graphicEl>
                                          </p:spTgt>
                                        </p:tgtEl>
                                      </p:cBhvr>
                                    </p:animEffect>
                                  </p:childTnLst>
                                </p:cTn>
                              </p:par>
                            </p:childTnLst>
                          </p:cTn>
                        </p:par>
                        <p:par>
                          <p:cTn id="50" fill="hold">
                            <p:stCondLst>
                              <p:cond delay="2100"/>
                            </p:stCondLst>
                            <p:childTnLst>
                              <p:par>
                                <p:cTn id="51" presetID="22" presetClass="entr" presetSubtype="8" fill="hold" grpId="0" nodeType="afterEffect">
                                  <p:stCondLst>
                                    <p:cond delay="0"/>
                                  </p:stCondLst>
                                  <p:childTnLst>
                                    <p:set>
                                      <p:cBhvr>
                                        <p:cTn id="52" dur="1" fill="hold">
                                          <p:stCondLst>
                                            <p:cond delay="0"/>
                                          </p:stCondLst>
                                        </p:cTn>
                                        <p:tgtEl>
                                          <p:spTgt spid="11">
                                            <p:graphicEl>
                                              <a:chart seriesIdx="-4" categoryIdx="3" bldStep="category"/>
                                            </p:graphicEl>
                                          </p:spTgt>
                                        </p:tgtEl>
                                        <p:attrNameLst>
                                          <p:attrName>style.visibility</p:attrName>
                                        </p:attrNameLst>
                                      </p:cBhvr>
                                      <p:to>
                                        <p:strVal val="visible"/>
                                      </p:to>
                                    </p:set>
                                    <p:animEffect transition="in" filter="wipe(left)">
                                      <p:cBhvr>
                                        <p:cTn id="53" dur="150"/>
                                        <p:tgtEl>
                                          <p:spTgt spid="11">
                                            <p:graphicEl>
                                              <a:chart seriesIdx="-4" categoryIdx="3" bldStep="category"/>
                                            </p:graphicEl>
                                          </p:spTgt>
                                        </p:tgtEl>
                                      </p:cBhvr>
                                    </p:animEffect>
                                  </p:childTnLst>
                                </p:cTn>
                              </p:par>
                            </p:childTnLst>
                          </p:cTn>
                        </p:par>
                        <p:par>
                          <p:cTn id="54" fill="hold">
                            <p:stCondLst>
                              <p:cond delay="2250"/>
                            </p:stCondLst>
                            <p:childTnLst>
                              <p:par>
                                <p:cTn id="55" presetID="22" presetClass="entr" presetSubtype="8" fill="hold" grpId="0" nodeType="afterEffect">
                                  <p:stCondLst>
                                    <p:cond delay="0"/>
                                  </p:stCondLst>
                                  <p:childTnLst>
                                    <p:set>
                                      <p:cBhvr>
                                        <p:cTn id="56" dur="1" fill="hold">
                                          <p:stCondLst>
                                            <p:cond delay="0"/>
                                          </p:stCondLst>
                                        </p:cTn>
                                        <p:tgtEl>
                                          <p:spTgt spid="11">
                                            <p:graphicEl>
                                              <a:chart seriesIdx="-4" categoryIdx="4" bldStep="category"/>
                                            </p:graphicEl>
                                          </p:spTgt>
                                        </p:tgtEl>
                                        <p:attrNameLst>
                                          <p:attrName>style.visibility</p:attrName>
                                        </p:attrNameLst>
                                      </p:cBhvr>
                                      <p:to>
                                        <p:strVal val="visible"/>
                                      </p:to>
                                    </p:set>
                                    <p:animEffect transition="in" filter="wipe(left)">
                                      <p:cBhvr>
                                        <p:cTn id="57" dur="150"/>
                                        <p:tgtEl>
                                          <p:spTgt spid="11">
                                            <p:graphicEl>
                                              <a:chart seriesIdx="-4" categoryIdx="4" bldStep="category"/>
                                            </p:graphicEl>
                                          </p:spTgt>
                                        </p:tgtEl>
                                      </p:cBhvr>
                                    </p:animEffect>
                                  </p:childTnLst>
                                </p:cTn>
                              </p:par>
                            </p:childTnLst>
                          </p:cTn>
                        </p:par>
                        <p:par>
                          <p:cTn id="58" fill="hold">
                            <p:stCondLst>
                              <p:cond delay="2400"/>
                            </p:stCondLst>
                            <p:childTnLst>
                              <p:par>
                                <p:cTn id="59" presetID="22" presetClass="entr" presetSubtype="8" fill="hold" grpId="0" nodeType="afterEffect">
                                  <p:stCondLst>
                                    <p:cond delay="0"/>
                                  </p:stCondLst>
                                  <p:childTnLst>
                                    <p:set>
                                      <p:cBhvr>
                                        <p:cTn id="60" dur="1" fill="hold">
                                          <p:stCondLst>
                                            <p:cond delay="0"/>
                                          </p:stCondLst>
                                        </p:cTn>
                                        <p:tgtEl>
                                          <p:spTgt spid="11">
                                            <p:graphicEl>
                                              <a:chart seriesIdx="-4" categoryIdx="5" bldStep="category"/>
                                            </p:graphicEl>
                                          </p:spTgt>
                                        </p:tgtEl>
                                        <p:attrNameLst>
                                          <p:attrName>style.visibility</p:attrName>
                                        </p:attrNameLst>
                                      </p:cBhvr>
                                      <p:to>
                                        <p:strVal val="visible"/>
                                      </p:to>
                                    </p:set>
                                    <p:animEffect transition="in" filter="wipe(left)">
                                      <p:cBhvr>
                                        <p:cTn id="61" dur="150"/>
                                        <p:tgtEl>
                                          <p:spTgt spid="11">
                                            <p:graphicEl>
                                              <a:chart seriesIdx="-4" categoryIdx="5" bldStep="category"/>
                                            </p:graphicEl>
                                          </p:spTgt>
                                        </p:tgtEl>
                                      </p:cBhvr>
                                    </p:animEffect>
                                  </p:childTnLst>
                                </p:cTn>
                              </p:par>
                            </p:childTnLst>
                          </p:cTn>
                        </p:par>
                        <p:par>
                          <p:cTn id="62" fill="hold">
                            <p:stCondLst>
                              <p:cond delay="2550"/>
                            </p:stCondLst>
                            <p:childTnLst>
                              <p:par>
                                <p:cTn id="63" presetID="22" presetClass="entr" presetSubtype="8" fill="hold" grpId="0" nodeType="afterEffect">
                                  <p:stCondLst>
                                    <p:cond delay="0"/>
                                  </p:stCondLst>
                                  <p:childTnLst>
                                    <p:set>
                                      <p:cBhvr>
                                        <p:cTn id="64" dur="1" fill="hold">
                                          <p:stCondLst>
                                            <p:cond delay="0"/>
                                          </p:stCondLst>
                                        </p:cTn>
                                        <p:tgtEl>
                                          <p:spTgt spid="11">
                                            <p:graphicEl>
                                              <a:chart seriesIdx="-4" categoryIdx="6" bldStep="category"/>
                                            </p:graphicEl>
                                          </p:spTgt>
                                        </p:tgtEl>
                                        <p:attrNameLst>
                                          <p:attrName>style.visibility</p:attrName>
                                        </p:attrNameLst>
                                      </p:cBhvr>
                                      <p:to>
                                        <p:strVal val="visible"/>
                                      </p:to>
                                    </p:set>
                                    <p:animEffect transition="in" filter="wipe(left)">
                                      <p:cBhvr>
                                        <p:cTn id="65" dur="150"/>
                                        <p:tgtEl>
                                          <p:spTgt spid="11">
                                            <p:graphicEl>
                                              <a:chart seriesIdx="-4" categoryIdx="6" bldStep="category"/>
                                            </p:graphicEl>
                                          </p:spTgt>
                                        </p:tgtEl>
                                      </p:cBhvr>
                                    </p:animEffect>
                                  </p:childTnLst>
                                </p:cTn>
                              </p:par>
                            </p:childTnLst>
                          </p:cTn>
                        </p:par>
                        <p:par>
                          <p:cTn id="66" fill="hold">
                            <p:stCondLst>
                              <p:cond delay="2700"/>
                            </p:stCondLst>
                            <p:childTnLst>
                              <p:par>
                                <p:cTn id="67" presetID="22" presetClass="entr" presetSubtype="8" fill="hold" grpId="0" nodeType="afterEffect">
                                  <p:stCondLst>
                                    <p:cond delay="0"/>
                                  </p:stCondLst>
                                  <p:childTnLst>
                                    <p:set>
                                      <p:cBhvr>
                                        <p:cTn id="68" dur="1" fill="hold">
                                          <p:stCondLst>
                                            <p:cond delay="0"/>
                                          </p:stCondLst>
                                        </p:cTn>
                                        <p:tgtEl>
                                          <p:spTgt spid="11">
                                            <p:graphicEl>
                                              <a:chart seriesIdx="-4" categoryIdx="7" bldStep="category"/>
                                            </p:graphicEl>
                                          </p:spTgt>
                                        </p:tgtEl>
                                        <p:attrNameLst>
                                          <p:attrName>style.visibility</p:attrName>
                                        </p:attrNameLst>
                                      </p:cBhvr>
                                      <p:to>
                                        <p:strVal val="visible"/>
                                      </p:to>
                                    </p:set>
                                    <p:animEffect transition="in" filter="wipe(left)">
                                      <p:cBhvr>
                                        <p:cTn id="69" dur="150"/>
                                        <p:tgtEl>
                                          <p:spTgt spid="11">
                                            <p:graphicEl>
                                              <a:chart seriesIdx="-4" categoryIdx="7" bldStep="category"/>
                                            </p:graphicEl>
                                          </p:spTgt>
                                        </p:tgtEl>
                                      </p:cBhvr>
                                    </p:animEffect>
                                  </p:childTnLst>
                                </p:cTn>
                              </p:par>
                            </p:childTnLst>
                          </p:cTn>
                        </p:par>
                        <p:par>
                          <p:cTn id="70" fill="hold">
                            <p:stCondLst>
                              <p:cond delay="2850"/>
                            </p:stCondLst>
                            <p:childTnLst>
                              <p:par>
                                <p:cTn id="71" presetID="22" presetClass="entr" presetSubtype="8" fill="hold" grpId="0" nodeType="afterEffect">
                                  <p:stCondLst>
                                    <p:cond delay="0"/>
                                  </p:stCondLst>
                                  <p:childTnLst>
                                    <p:set>
                                      <p:cBhvr>
                                        <p:cTn id="72" dur="1" fill="hold">
                                          <p:stCondLst>
                                            <p:cond delay="0"/>
                                          </p:stCondLst>
                                        </p:cTn>
                                        <p:tgtEl>
                                          <p:spTgt spid="11">
                                            <p:graphicEl>
                                              <a:chart seriesIdx="-4" categoryIdx="8" bldStep="category"/>
                                            </p:graphicEl>
                                          </p:spTgt>
                                        </p:tgtEl>
                                        <p:attrNameLst>
                                          <p:attrName>style.visibility</p:attrName>
                                        </p:attrNameLst>
                                      </p:cBhvr>
                                      <p:to>
                                        <p:strVal val="visible"/>
                                      </p:to>
                                    </p:set>
                                    <p:animEffect transition="in" filter="wipe(left)">
                                      <p:cBhvr>
                                        <p:cTn id="73" dur="150"/>
                                        <p:tgtEl>
                                          <p:spTgt spid="11">
                                            <p:graphicEl>
                                              <a:chart seriesIdx="-4" categoryIdx="8" bldStep="category"/>
                                            </p:graphicEl>
                                          </p:spTgt>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11">
                                            <p:graphicEl>
                                              <a:chart seriesIdx="-4" categoryIdx="9" bldStep="category"/>
                                            </p:graphicEl>
                                          </p:spTgt>
                                        </p:tgtEl>
                                        <p:attrNameLst>
                                          <p:attrName>style.visibility</p:attrName>
                                        </p:attrNameLst>
                                      </p:cBhvr>
                                      <p:to>
                                        <p:strVal val="visible"/>
                                      </p:to>
                                    </p:set>
                                    <p:animEffect transition="in" filter="wipe(left)">
                                      <p:cBhvr>
                                        <p:cTn id="77" dur="150"/>
                                        <p:tgtEl>
                                          <p:spTgt spid="11">
                                            <p:graphicEl>
                                              <a:chart seriesIdx="-4" categoryIdx="9" bldStep="category"/>
                                            </p:graphicEl>
                                          </p:spTgt>
                                        </p:tgtEl>
                                      </p:cBhvr>
                                    </p:animEffect>
                                  </p:childTnLst>
                                </p:cTn>
                              </p:par>
                            </p:childTnLst>
                          </p:cTn>
                        </p:par>
                        <p:par>
                          <p:cTn id="78" fill="hold">
                            <p:stCondLst>
                              <p:cond delay="3150"/>
                            </p:stCondLst>
                            <p:childTnLst>
                              <p:par>
                                <p:cTn id="79" presetID="22" presetClass="entr" presetSubtype="8" fill="hold" grpId="0" nodeType="afterEffect">
                                  <p:stCondLst>
                                    <p:cond delay="0"/>
                                  </p:stCondLst>
                                  <p:childTnLst>
                                    <p:set>
                                      <p:cBhvr>
                                        <p:cTn id="80" dur="1" fill="hold">
                                          <p:stCondLst>
                                            <p:cond delay="0"/>
                                          </p:stCondLst>
                                        </p:cTn>
                                        <p:tgtEl>
                                          <p:spTgt spid="11">
                                            <p:graphicEl>
                                              <a:chart seriesIdx="-4" categoryIdx="10" bldStep="category"/>
                                            </p:graphicEl>
                                          </p:spTgt>
                                        </p:tgtEl>
                                        <p:attrNameLst>
                                          <p:attrName>style.visibility</p:attrName>
                                        </p:attrNameLst>
                                      </p:cBhvr>
                                      <p:to>
                                        <p:strVal val="visible"/>
                                      </p:to>
                                    </p:set>
                                    <p:animEffect transition="in" filter="wipe(left)">
                                      <p:cBhvr>
                                        <p:cTn id="81" dur="150"/>
                                        <p:tgtEl>
                                          <p:spTgt spid="11">
                                            <p:graphicEl>
                                              <a:chart seriesIdx="-4" categoryIdx="10" bldStep="category"/>
                                            </p:graphicEl>
                                          </p:spTgt>
                                        </p:tgtEl>
                                      </p:cBhvr>
                                    </p:animEffect>
                                  </p:childTnLst>
                                </p:cTn>
                              </p:par>
                            </p:childTnLst>
                          </p:cTn>
                        </p:par>
                        <p:par>
                          <p:cTn id="82" fill="hold">
                            <p:stCondLst>
                              <p:cond delay="3300"/>
                            </p:stCondLst>
                            <p:childTnLst>
                              <p:par>
                                <p:cTn id="83" presetID="22" presetClass="entr" presetSubtype="8" fill="hold" grpId="0" nodeType="afterEffect">
                                  <p:stCondLst>
                                    <p:cond delay="0"/>
                                  </p:stCondLst>
                                  <p:childTnLst>
                                    <p:set>
                                      <p:cBhvr>
                                        <p:cTn id="84" dur="1" fill="hold">
                                          <p:stCondLst>
                                            <p:cond delay="0"/>
                                          </p:stCondLst>
                                        </p:cTn>
                                        <p:tgtEl>
                                          <p:spTgt spid="11">
                                            <p:graphicEl>
                                              <a:chart seriesIdx="-4" categoryIdx="11" bldStep="category"/>
                                            </p:graphicEl>
                                          </p:spTgt>
                                        </p:tgtEl>
                                        <p:attrNameLst>
                                          <p:attrName>style.visibility</p:attrName>
                                        </p:attrNameLst>
                                      </p:cBhvr>
                                      <p:to>
                                        <p:strVal val="visible"/>
                                      </p:to>
                                    </p:set>
                                    <p:animEffect transition="in" filter="wipe(left)">
                                      <p:cBhvr>
                                        <p:cTn id="85" dur="150"/>
                                        <p:tgtEl>
                                          <p:spTgt spid="11">
                                            <p:graphicEl>
                                              <a:chart seriesIdx="-4" categoryIdx="11" bldStep="category"/>
                                            </p:graphicEl>
                                          </p:spTgt>
                                        </p:tgtEl>
                                      </p:cBhvr>
                                    </p:animEffect>
                                  </p:childTnLst>
                                </p:cTn>
                              </p:par>
                            </p:childTnLst>
                          </p:cTn>
                        </p:par>
                        <p:par>
                          <p:cTn id="86" fill="hold">
                            <p:stCondLst>
                              <p:cond delay="3450"/>
                            </p:stCondLst>
                            <p:childTnLst>
                              <p:par>
                                <p:cTn id="87" presetID="22" presetClass="entr" presetSubtype="8" fill="hold" grpId="0" nodeType="afterEffect">
                                  <p:stCondLst>
                                    <p:cond delay="0"/>
                                  </p:stCondLst>
                                  <p:childTnLst>
                                    <p:set>
                                      <p:cBhvr>
                                        <p:cTn id="88" dur="1" fill="hold">
                                          <p:stCondLst>
                                            <p:cond delay="0"/>
                                          </p:stCondLst>
                                        </p:cTn>
                                        <p:tgtEl>
                                          <p:spTgt spid="11">
                                            <p:graphicEl>
                                              <a:chart seriesIdx="-4" categoryIdx="12" bldStep="category"/>
                                            </p:graphicEl>
                                          </p:spTgt>
                                        </p:tgtEl>
                                        <p:attrNameLst>
                                          <p:attrName>style.visibility</p:attrName>
                                        </p:attrNameLst>
                                      </p:cBhvr>
                                      <p:to>
                                        <p:strVal val="visible"/>
                                      </p:to>
                                    </p:set>
                                    <p:animEffect transition="in" filter="wipe(left)">
                                      <p:cBhvr>
                                        <p:cTn id="89" dur="150"/>
                                        <p:tgtEl>
                                          <p:spTgt spid="11">
                                            <p:graphicEl>
                                              <a:chart seriesIdx="-4" categoryIdx="12" bldStep="category"/>
                                            </p:graphicEl>
                                          </p:spTgt>
                                        </p:tgtEl>
                                      </p:cBhvr>
                                    </p:animEffect>
                                  </p:childTnLst>
                                </p:cTn>
                              </p:par>
                            </p:childTnLst>
                          </p:cTn>
                        </p:par>
                        <p:par>
                          <p:cTn id="90" fill="hold">
                            <p:stCondLst>
                              <p:cond delay="3600"/>
                            </p:stCondLst>
                            <p:childTnLst>
                              <p:par>
                                <p:cTn id="91" presetID="22" presetClass="entr" presetSubtype="8" fill="hold" grpId="0" nodeType="afterEffect">
                                  <p:stCondLst>
                                    <p:cond delay="0"/>
                                  </p:stCondLst>
                                  <p:childTnLst>
                                    <p:set>
                                      <p:cBhvr>
                                        <p:cTn id="92" dur="1" fill="hold">
                                          <p:stCondLst>
                                            <p:cond delay="0"/>
                                          </p:stCondLst>
                                        </p:cTn>
                                        <p:tgtEl>
                                          <p:spTgt spid="11">
                                            <p:graphicEl>
                                              <a:chart seriesIdx="-4" categoryIdx="13" bldStep="category"/>
                                            </p:graphicEl>
                                          </p:spTgt>
                                        </p:tgtEl>
                                        <p:attrNameLst>
                                          <p:attrName>style.visibility</p:attrName>
                                        </p:attrNameLst>
                                      </p:cBhvr>
                                      <p:to>
                                        <p:strVal val="visible"/>
                                      </p:to>
                                    </p:set>
                                    <p:animEffect transition="in" filter="wipe(left)">
                                      <p:cBhvr>
                                        <p:cTn id="93" dur="150"/>
                                        <p:tgtEl>
                                          <p:spTgt spid="11">
                                            <p:graphicEl>
                                              <a:chart seriesIdx="-4" categoryIdx="13" bldStep="category"/>
                                            </p:graphicEl>
                                          </p:spTgt>
                                        </p:tgtEl>
                                      </p:cBhvr>
                                    </p:animEffect>
                                  </p:childTnLst>
                                </p:cTn>
                              </p:par>
                            </p:childTnLst>
                          </p:cTn>
                        </p:par>
                        <p:par>
                          <p:cTn id="94" fill="hold">
                            <p:stCondLst>
                              <p:cond delay="3750"/>
                            </p:stCondLst>
                            <p:childTnLst>
                              <p:par>
                                <p:cTn id="95" presetID="22" presetClass="entr" presetSubtype="8" fill="hold" grpId="0" nodeType="afterEffect">
                                  <p:stCondLst>
                                    <p:cond delay="0"/>
                                  </p:stCondLst>
                                  <p:childTnLst>
                                    <p:set>
                                      <p:cBhvr>
                                        <p:cTn id="96" dur="1" fill="hold">
                                          <p:stCondLst>
                                            <p:cond delay="0"/>
                                          </p:stCondLst>
                                        </p:cTn>
                                        <p:tgtEl>
                                          <p:spTgt spid="11">
                                            <p:graphicEl>
                                              <a:chart seriesIdx="-4" categoryIdx="14" bldStep="category"/>
                                            </p:graphicEl>
                                          </p:spTgt>
                                        </p:tgtEl>
                                        <p:attrNameLst>
                                          <p:attrName>style.visibility</p:attrName>
                                        </p:attrNameLst>
                                      </p:cBhvr>
                                      <p:to>
                                        <p:strVal val="visible"/>
                                      </p:to>
                                    </p:set>
                                    <p:animEffect transition="in" filter="wipe(left)">
                                      <p:cBhvr>
                                        <p:cTn id="97" dur="150"/>
                                        <p:tgtEl>
                                          <p:spTgt spid="11">
                                            <p:graphicEl>
                                              <a:chart seriesIdx="-4" categoryIdx="14" bldStep="category"/>
                                            </p:graphicEl>
                                          </p:spTgt>
                                        </p:tgtEl>
                                      </p:cBhvr>
                                    </p:animEffect>
                                  </p:childTnLst>
                                </p:cTn>
                              </p:par>
                            </p:childTnLst>
                          </p:cTn>
                        </p:par>
                        <p:par>
                          <p:cTn id="98" fill="hold">
                            <p:stCondLst>
                              <p:cond delay="3900"/>
                            </p:stCondLst>
                            <p:childTnLst>
                              <p:par>
                                <p:cTn id="99" presetID="22" presetClass="entr" presetSubtype="8" fill="hold" grpId="0" nodeType="afterEffect">
                                  <p:stCondLst>
                                    <p:cond delay="0"/>
                                  </p:stCondLst>
                                  <p:childTnLst>
                                    <p:set>
                                      <p:cBhvr>
                                        <p:cTn id="100" dur="1" fill="hold">
                                          <p:stCondLst>
                                            <p:cond delay="0"/>
                                          </p:stCondLst>
                                        </p:cTn>
                                        <p:tgtEl>
                                          <p:spTgt spid="11">
                                            <p:graphicEl>
                                              <a:chart seriesIdx="-4" categoryIdx="15" bldStep="category"/>
                                            </p:graphicEl>
                                          </p:spTgt>
                                        </p:tgtEl>
                                        <p:attrNameLst>
                                          <p:attrName>style.visibility</p:attrName>
                                        </p:attrNameLst>
                                      </p:cBhvr>
                                      <p:to>
                                        <p:strVal val="visible"/>
                                      </p:to>
                                    </p:set>
                                    <p:animEffect transition="in" filter="wipe(left)">
                                      <p:cBhvr>
                                        <p:cTn id="101" dur="150"/>
                                        <p:tgtEl>
                                          <p:spTgt spid="11">
                                            <p:graphicEl>
                                              <a:chart seriesIdx="-4" categoryIdx="15" bldStep="category"/>
                                            </p:graphicEl>
                                          </p:spTgt>
                                        </p:tgtEl>
                                      </p:cBhvr>
                                    </p:animEffect>
                                  </p:childTnLst>
                                </p:cTn>
                              </p:par>
                            </p:childTnLst>
                          </p:cTn>
                        </p:par>
                        <p:par>
                          <p:cTn id="102" fill="hold">
                            <p:stCondLst>
                              <p:cond delay="4050"/>
                            </p:stCondLst>
                            <p:childTnLst>
                              <p:par>
                                <p:cTn id="103" presetID="22" presetClass="entr" presetSubtype="8" fill="hold" grpId="0" nodeType="afterEffect">
                                  <p:stCondLst>
                                    <p:cond delay="0"/>
                                  </p:stCondLst>
                                  <p:childTnLst>
                                    <p:set>
                                      <p:cBhvr>
                                        <p:cTn id="104" dur="1" fill="hold">
                                          <p:stCondLst>
                                            <p:cond delay="0"/>
                                          </p:stCondLst>
                                        </p:cTn>
                                        <p:tgtEl>
                                          <p:spTgt spid="11">
                                            <p:graphicEl>
                                              <a:chart seriesIdx="-4" categoryIdx="16" bldStep="category"/>
                                            </p:graphicEl>
                                          </p:spTgt>
                                        </p:tgtEl>
                                        <p:attrNameLst>
                                          <p:attrName>style.visibility</p:attrName>
                                        </p:attrNameLst>
                                      </p:cBhvr>
                                      <p:to>
                                        <p:strVal val="visible"/>
                                      </p:to>
                                    </p:set>
                                    <p:animEffect transition="in" filter="wipe(left)">
                                      <p:cBhvr>
                                        <p:cTn id="105" dur="150"/>
                                        <p:tgtEl>
                                          <p:spTgt spid="11">
                                            <p:graphicEl>
                                              <a:chart seriesIdx="-4" categoryIdx="16" bldStep="category"/>
                                            </p:graphicEl>
                                          </p:spTgt>
                                        </p:tgtEl>
                                      </p:cBhvr>
                                    </p:animEffect>
                                  </p:childTnLst>
                                </p:cTn>
                              </p:par>
                            </p:childTnLst>
                          </p:cTn>
                        </p:par>
                        <p:par>
                          <p:cTn id="106" fill="hold">
                            <p:stCondLst>
                              <p:cond delay="4200"/>
                            </p:stCondLst>
                            <p:childTnLst>
                              <p:par>
                                <p:cTn id="107" presetID="22" presetClass="entr" presetSubtype="8" fill="hold" grpId="0" nodeType="afterEffect">
                                  <p:stCondLst>
                                    <p:cond delay="0"/>
                                  </p:stCondLst>
                                  <p:childTnLst>
                                    <p:set>
                                      <p:cBhvr>
                                        <p:cTn id="108" dur="1" fill="hold">
                                          <p:stCondLst>
                                            <p:cond delay="0"/>
                                          </p:stCondLst>
                                        </p:cTn>
                                        <p:tgtEl>
                                          <p:spTgt spid="11">
                                            <p:graphicEl>
                                              <a:chart seriesIdx="-4" categoryIdx="17" bldStep="category"/>
                                            </p:graphicEl>
                                          </p:spTgt>
                                        </p:tgtEl>
                                        <p:attrNameLst>
                                          <p:attrName>style.visibility</p:attrName>
                                        </p:attrNameLst>
                                      </p:cBhvr>
                                      <p:to>
                                        <p:strVal val="visible"/>
                                      </p:to>
                                    </p:set>
                                    <p:animEffect transition="in" filter="wipe(left)">
                                      <p:cBhvr>
                                        <p:cTn id="109" dur="150"/>
                                        <p:tgtEl>
                                          <p:spTgt spid="11">
                                            <p:graphicEl>
                                              <a:chart seriesIdx="-4" categoryIdx="17" bldStep="category"/>
                                            </p:graphicEl>
                                          </p:spTgt>
                                        </p:tgtEl>
                                      </p:cBhvr>
                                    </p:animEffect>
                                  </p:childTnLst>
                                </p:cTn>
                              </p:par>
                            </p:childTnLst>
                          </p:cTn>
                        </p:par>
                        <p:par>
                          <p:cTn id="110" fill="hold">
                            <p:stCondLst>
                              <p:cond delay="4350"/>
                            </p:stCondLst>
                            <p:childTnLst>
                              <p:par>
                                <p:cTn id="111" presetID="22" presetClass="entr" presetSubtype="8" fill="hold" grpId="0" nodeType="afterEffect">
                                  <p:stCondLst>
                                    <p:cond delay="0"/>
                                  </p:stCondLst>
                                  <p:childTnLst>
                                    <p:set>
                                      <p:cBhvr>
                                        <p:cTn id="112" dur="1" fill="hold">
                                          <p:stCondLst>
                                            <p:cond delay="0"/>
                                          </p:stCondLst>
                                        </p:cTn>
                                        <p:tgtEl>
                                          <p:spTgt spid="11">
                                            <p:graphicEl>
                                              <a:chart seriesIdx="-4" categoryIdx="18" bldStep="category"/>
                                            </p:graphicEl>
                                          </p:spTgt>
                                        </p:tgtEl>
                                        <p:attrNameLst>
                                          <p:attrName>style.visibility</p:attrName>
                                        </p:attrNameLst>
                                      </p:cBhvr>
                                      <p:to>
                                        <p:strVal val="visible"/>
                                      </p:to>
                                    </p:set>
                                    <p:animEffect transition="in" filter="wipe(left)">
                                      <p:cBhvr>
                                        <p:cTn id="113" dur="150"/>
                                        <p:tgtEl>
                                          <p:spTgt spid="11">
                                            <p:graphicEl>
                                              <a:chart seriesIdx="-4" categoryIdx="18" bldStep="category"/>
                                            </p:graphicEl>
                                          </p:spTgt>
                                        </p:tgtEl>
                                      </p:cBhvr>
                                    </p:animEffect>
                                  </p:childTnLst>
                                </p:cTn>
                              </p:par>
                            </p:childTnLst>
                          </p:cTn>
                        </p:par>
                        <p:par>
                          <p:cTn id="114" fill="hold">
                            <p:stCondLst>
                              <p:cond delay="4500"/>
                            </p:stCondLst>
                            <p:childTnLst>
                              <p:par>
                                <p:cTn id="115" presetID="22" presetClass="entr" presetSubtype="8" fill="hold" grpId="0" nodeType="afterEffect">
                                  <p:stCondLst>
                                    <p:cond delay="0"/>
                                  </p:stCondLst>
                                  <p:childTnLst>
                                    <p:set>
                                      <p:cBhvr>
                                        <p:cTn id="116" dur="1" fill="hold">
                                          <p:stCondLst>
                                            <p:cond delay="0"/>
                                          </p:stCondLst>
                                        </p:cTn>
                                        <p:tgtEl>
                                          <p:spTgt spid="11">
                                            <p:graphicEl>
                                              <a:chart seriesIdx="-4" categoryIdx="19" bldStep="category"/>
                                            </p:graphicEl>
                                          </p:spTgt>
                                        </p:tgtEl>
                                        <p:attrNameLst>
                                          <p:attrName>style.visibility</p:attrName>
                                        </p:attrNameLst>
                                      </p:cBhvr>
                                      <p:to>
                                        <p:strVal val="visible"/>
                                      </p:to>
                                    </p:set>
                                    <p:animEffect transition="in" filter="wipe(left)">
                                      <p:cBhvr>
                                        <p:cTn id="117" dur="150"/>
                                        <p:tgtEl>
                                          <p:spTgt spid="11">
                                            <p:graphicEl>
                                              <a:chart seriesIdx="-4" categoryIdx="19" bldStep="category"/>
                                            </p:graphicEl>
                                          </p:spTgt>
                                        </p:tgtEl>
                                      </p:cBhvr>
                                    </p:animEffect>
                                  </p:childTnLst>
                                </p:cTn>
                              </p:par>
                            </p:childTnLst>
                          </p:cTn>
                        </p:par>
                        <p:par>
                          <p:cTn id="118" fill="hold">
                            <p:stCondLst>
                              <p:cond delay="4650"/>
                            </p:stCondLst>
                            <p:childTnLst>
                              <p:par>
                                <p:cTn id="119" presetID="22" presetClass="entr" presetSubtype="8" fill="hold" grpId="0" nodeType="afterEffect">
                                  <p:stCondLst>
                                    <p:cond delay="0"/>
                                  </p:stCondLst>
                                  <p:childTnLst>
                                    <p:set>
                                      <p:cBhvr>
                                        <p:cTn id="120" dur="1" fill="hold">
                                          <p:stCondLst>
                                            <p:cond delay="0"/>
                                          </p:stCondLst>
                                        </p:cTn>
                                        <p:tgtEl>
                                          <p:spTgt spid="11">
                                            <p:graphicEl>
                                              <a:chart seriesIdx="-4" categoryIdx="20" bldStep="category"/>
                                            </p:graphicEl>
                                          </p:spTgt>
                                        </p:tgtEl>
                                        <p:attrNameLst>
                                          <p:attrName>style.visibility</p:attrName>
                                        </p:attrNameLst>
                                      </p:cBhvr>
                                      <p:to>
                                        <p:strVal val="visible"/>
                                      </p:to>
                                    </p:set>
                                    <p:animEffect transition="in" filter="wipe(left)">
                                      <p:cBhvr>
                                        <p:cTn id="121" dur="150"/>
                                        <p:tgtEl>
                                          <p:spTgt spid="11">
                                            <p:graphicEl>
                                              <a:chart seriesIdx="-4" categoryIdx="20" bldStep="category"/>
                                            </p:graphicEl>
                                          </p:spTgt>
                                        </p:tgtEl>
                                      </p:cBhvr>
                                    </p:animEffect>
                                  </p:childTnLst>
                                </p:cTn>
                              </p:par>
                            </p:childTnLst>
                          </p:cTn>
                        </p:par>
                        <p:par>
                          <p:cTn id="122" fill="hold">
                            <p:stCondLst>
                              <p:cond delay="4800"/>
                            </p:stCondLst>
                            <p:childTnLst>
                              <p:par>
                                <p:cTn id="123" presetID="22" presetClass="entr" presetSubtype="8" fill="hold" grpId="0" nodeType="afterEffect">
                                  <p:stCondLst>
                                    <p:cond delay="0"/>
                                  </p:stCondLst>
                                  <p:childTnLst>
                                    <p:set>
                                      <p:cBhvr>
                                        <p:cTn id="124" dur="1" fill="hold">
                                          <p:stCondLst>
                                            <p:cond delay="0"/>
                                          </p:stCondLst>
                                        </p:cTn>
                                        <p:tgtEl>
                                          <p:spTgt spid="11">
                                            <p:graphicEl>
                                              <a:chart seriesIdx="-4" categoryIdx="21" bldStep="category"/>
                                            </p:graphicEl>
                                          </p:spTgt>
                                        </p:tgtEl>
                                        <p:attrNameLst>
                                          <p:attrName>style.visibility</p:attrName>
                                        </p:attrNameLst>
                                      </p:cBhvr>
                                      <p:to>
                                        <p:strVal val="visible"/>
                                      </p:to>
                                    </p:set>
                                    <p:animEffect transition="in" filter="wipe(left)">
                                      <p:cBhvr>
                                        <p:cTn id="125" dur="150"/>
                                        <p:tgtEl>
                                          <p:spTgt spid="11">
                                            <p:graphicEl>
                                              <a:chart seriesIdx="-4" categoryIdx="21" bldStep="category"/>
                                            </p:graphicEl>
                                          </p:spTgt>
                                        </p:tgtEl>
                                      </p:cBhvr>
                                    </p:animEffect>
                                  </p:childTnLst>
                                </p:cTn>
                              </p:par>
                            </p:childTnLst>
                          </p:cTn>
                        </p:par>
                        <p:par>
                          <p:cTn id="126" fill="hold">
                            <p:stCondLst>
                              <p:cond delay="4950"/>
                            </p:stCondLst>
                            <p:childTnLst>
                              <p:par>
                                <p:cTn id="127" presetID="22" presetClass="entr" presetSubtype="8" fill="hold" grpId="0" nodeType="afterEffect">
                                  <p:stCondLst>
                                    <p:cond delay="0"/>
                                  </p:stCondLst>
                                  <p:childTnLst>
                                    <p:set>
                                      <p:cBhvr>
                                        <p:cTn id="128" dur="1" fill="hold">
                                          <p:stCondLst>
                                            <p:cond delay="0"/>
                                          </p:stCondLst>
                                        </p:cTn>
                                        <p:tgtEl>
                                          <p:spTgt spid="11">
                                            <p:graphicEl>
                                              <a:chart seriesIdx="-4" categoryIdx="22" bldStep="category"/>
                                            </p:graphicEl>
                                          </p:spTgt>
                                        </p:tgtEl>
                                        <p:attrNameLst>
                                          <p:attrName>style.visibility</p:attrName>
                                        </p:attrNameLst>
                                      </p:cBhvr>
                                      <p:to>
                                        <p:strVal val="visible"/>
                                      </p:to>
                                    </p:set>
                                    <p:animEffect transition="in" filter="wipe(left)">
                                      <p:cBhvr>
                                        <p:cTn id="129" dur="150"/>
                                        <p:tgtEl>
                                          <p:spTgt spid="11">
                                            <p:graphicEl>
                                              <a:chart seriesIdx="-4" categoryIdx="22" bldStep="category"/>
                                            </p:graphicEl>
                                          </p:spTgt>
                                        </p:tgtEl>
                                      </p:cBhvr>
                                    </p:animEffect>
                                  </p:childTnLst>
                                </p:cTn>
                              </p:par>
                            </p:childTnLst>
                          </p:cTn>
                        </p:par>
                        <p:par>
                          <p:cTn id="130" fill="hold">
                            <p:stCondLst>
                              <p:cond delay="5100"/>
                            </p:stCondLst>
                            <p:childTnLst>
                              <p:par>
                                <p:cTn id="131" presetID="22" presetClass="entr" presetSubtype="8" fill="hold" grpId="0" nodeType="afterEffect">
                                  <p:stCondLst>
                                    <p:cond delay="0"/>
                                  </p:stCondLst>
                                  <p:childTnLst>
                                    <p:set>
                                      <p:cBhvr>
                                        <p:cTn id="132" dur="1" fill="hold">
                                          <p:stCondLst>
                                            <p:cond delay="0"/>
                                          </p:stCondLst>
                                        </p:cTn>
                                        <p:tgtEl>
                                          <p:spTgt spid="11">
                                            <p:graphicEl>
                                              <a:chart seriesIdx="-4" categoryIdx="23" bldStep="category"/>
                                            </p:graphicEl>
                                          </p:spTgt>
                                        </p:tgtEl>
                                        <p:attrNameLst>
                                          <p:attrName>style.visibility</p:attrName>
                                        </p:attrNameLst>
                                      </p:cBhvr>
                                      <p:to>
                                        <p:strVal val="visible"/>
                                      </p:to>
                                    </p:set>
                                    <p:animEffect transition="in" filter="wipe(left)">
                                      <p:cBhvr>
                                        <p:cTn id="133" dur="150"/>
                                        <p:tgtEl>
                                          <p:spTgt spid="11">
                                            <p:graphicEl>
                                              <a:chart seriesIdx="-4" categoryIdx="23" bldStep="category"/>
                                            </p:graphicEl>
                                          </p:spTgt>
                                        </p:tgtEl>
                                      </p:cBhvr>
                                    </p:animEffect>
                                  </p:childTnLst>
                                </p:cTn>
                              </p:par>
                            </p:childTnLst>
                          </p:cTn>
                        </p:par>
                        <p:par>
                          <p:cTn id="134" fill="hold">
                            <p:stCondLst>
                              <p:cond delay="5250"/>
                            </p:stCondLst>
                            <p:childTnLst>
                              <p:par>
                                <p:cTn id="135" presetID="22" presetClass="entr" presetSubtype="8" fill="hold" grpId="0" nodeType="afterEffect">
                                  <p:stCondLst>
                                    <p:cond delay="0"/>
                                  </p:stCondLst>
                                  <p:childTnLst>
                                    <p:set>
                                      <p:cBhvr>
                                        <p:cTn id="136" dur="1" fill="hold">
                                          <p:stCondLst>
                                            <p:cond delay="0"/>
                                          </p:stCondLst>
                                        </p:cTn>
                                        <p:tgtEl>
                                          <p:spTgt spid="11">
                                            <p:graphicEl>
                                              <a:chart seriesIdx="-4" categoryIdx="24" bldStep="category"/>
                                            </p:graphicEl>
                                          </p:spTgt>
                                        </p:tgtEl>
                                        <p:attrNameLst>
                                          <p:attrName>style.visibility</p:attrName>
                                        </p:attrNameLst>
                                      </p:cBhvr>
                                      <p:to>
                                        <p:strVal val="visible"/>
                                      </p:to>
                                    </p:set>
                                    <p:animEffect transition="in" filter="wipe(left)">
                                      <p:cBhvr>
                                        <p:cTn id="137" dur="150"/>
                                        <p:tgtEl>
                                          <p:spTgt spid="11">
                                            <p:graphicEl>
                                              <a:chart seriesIdx="-4" categoryIdx="24" bldStep="category"/>
                                            </p:graphicEl>
                                          </p:spTgt>
                                        </p:tgtEl>
                                      </p:cBhvr>
                                    </p:animEffect>
                                  </p:childTnLst>
                                </p:cTn>
                              </p:par>
                            </p:childTnLst>
                          </p:cTn>
                        </p:par>
                        <p:par>
                          <p:cTn id="138" fill="hold">
                            <p:stCondLst>
                              <p:cond delay="5400"/>
                            </p:stCondLst>
                            <p:childTnLst>
                              <p:par>
                                <p:cTn id="139" presetID="22" presetClass="entr" presetSubtype="8" fill="hold" grpId="0" nodeType="afterEffect">
                                  <p:stCondLst>
                                    <p:cond delay="0"/>
                                  </p:stCondLst>
                                  <p:childTnLst>
                                    <p:set>
                                      <p:cBhvr>
                                        <p:cTn id="140" dur="1" fill="hold">
                                          <p:stCondLst>
                                            <p:cond delay="0"/>
                                          </p:stCondLst>
                                        </p:cTn>
                                        <p:tgtEl>
                                          <p:spTgt spid="11">
                                            <p:graphicEl>
                                              <a:chart seriesIdx="-4" categoryIdx="25" bldStep="category"/>
                                            </p:graphicEl>
                                          </p:spTgt>
                                        </p:tgtEl>
                                        <p:attrNameLst>
                                          <p:attrName>style.visibility</p:attrName>
                                        </p:attrNameLst>
                                      </p:cBhvr>
                                      <p:to>
                                        <p:strVal val="visible"/>
                                      </p:to>
                                    </p:set>
                                    <p:animEffect transition="in" filter="wipe(left)">
                                      <p:cBhvr>
                                        <p:cTn id="141" dur="150"/>
                                        <p:tgtEl>
                                          <p:spTgt spid="11">
                                            <p:graphicEl>
                                              <a:chart seriesIdx="-4" categoryIdx="25" bldStep="category"/>
                                            </p:graphicEl>
                                          </p:spTgt>
                                        </p:tgtEl>
                                      </p:cBhvr>
                                    </p:animEffect>
                                  </p:childTnLst>
                                </p:cTn>
                              </p:par>
                            </p:childTnLst>
                          </p:cTn>
                        </p:par>
                        <p:par>
                          <p:cTn id="142" fill="hold">
                            <p:stCondLst>
                              <p:cond delay="5550"/>
                            </p:stCondLst>
                            <p:childTnLst>
                              <p:par>
                                <p:cTn id="143" presetID="22" presetClass="entr" presetSubtype="8" fill="hold" grpId="0" nodeType="afterEffect">
                                  <p:stCondLst>
                                    <p:cond delay="0"/>
                                  </p:stCondLst>
                                  <p:childTnLst>
                                    <p:set>
                                      <p:cBhvr>
                                        <p:cTn id="144" dur="1" fill="hold">
                                          <p:stCondLst>
                                            <p:cond delay="0"/>
                                          </p:stCondLst>
                                        </p:cTn>
                                        <p:tgtEl>
                                          <p:spTgt spid="11">
                                            <p:graphicEl>
                                              <a:chart seriesIdx="-4" categoryIdx="26" bldStep="category"/>
                                            </p:graphicEl>
                                          </p:spTgt>
                                        </p:tgtEl>
                                        <p:attrNameLst>
                                          <p:attrName>style.visibility</p:attrName>
                                        </p:attrNameLst>
                                      </p:cBhvr>
                                      <p:to>
                                        <p:strVal val="visible"/>
                                      </p:to>
                                    </p:set>
                                    <p:animEffect transition="in" filter="wipe(left)">
                                      <p:cBhvr>
                                        <p:cTn id="145" dur="150"/>
                                        <p:tgtEl>
                                          <p:spTgt spid="11">
                                            <p:graphicEl>
                                              <a:chart seriesIdx="-4" categoryIdx="26" bldStep="category"/>
                                            </p:graphicEl>
                                          </p:spTgt>
                                        </p:tgtEl>
                                      </p:cBhvr>
                                    </p:animEffect>
                                  </p:childTnLst>
                                </p:cTn>
                              </p:par>
                            </p:childTnLst>
                          </p:cTn>
                        </p:par>
                        <p:par>
                          <p:cTn id="146" fill="hold">
                            <p:stCondLst>
                              <p:cond delay="5700"/>
                            </p:stCondLst>
                            <p:childTnLst>
                              <p:par>
                                <p:cTn id="147" presetID="22" presetClass="entr" presetSubtype="8" fill="hold" grpId="0" nodeType="afterEffect">
                                  <p:stCondLst>
                                    <p:cond delay="0"/>
                                  </p:stCondLst>
                                  <p:childTnLst>
                                    <p:set>
                                      <p:cBhvr>
                                        <p:cTn id="148" dur="1" fill="hold">
                                          <p:stCondLst>
                                            <p:cond delay="0"/>
                                          </p:stCondLst>
                                        </p:cTn>
                                        <p:tgtEl>
                                          <p:spTgt spid="11">
                                            <p:graphicEl>
                                              <a:chart seriesIdx="-4" categoryIdx="27" bldStep="category"/>
                                            </p:graphicEl>
                                          </p:spTgt>
                                        </p:tgtEl>
                                        <p:attrNameLst>
                                          <p:attrName>style.visibility</p:attrName>
                                        </p:attrNameLst>
                                      </p:cBhvr>
                                      <p:to>
                                        <p:strVal val="visible"/>
                                      </p:to>
                                    </p:set>
                                    <p:animEffect transition="in" filter="wipe(left)">
                                      <p:cBhvr>
                                        <p:cTn id="149" dur="150"/>
                                        <p:tgtEl>
                                          <p:spTgt spid="11">
                                            <p:graphicEl>
                                              <a:chart seriesIdx="-4" categoryIdx="27" bldStep="category"/>
                                            </p:graphicEl>
                                          </p:spTgt>
                                        </p:tgtEl>
                                      </p:cBhvr>
                                    </p:animEffect>
                                  </p:childTnLst>
                                </p:cTn>
                              </p:par>
                            </p:childTnLst>
                          </p:cTn>
                        </p:par>
                        <p:par>
                          <p:cTn id="150" fill="hold">
                            <p:stCondLst>
                              <p:cond delay="5850"/>
                            </p:stCondLst>
                            <p:childTnLst>
                              <p:par>
                                <p:cTn id="151" presetID="22" presetClass="entr" presetSubtype="8" fill="hold" grpId="0" nodeType="afterEffect">
                                  <p:stCondLst>
                                    <p:cond delay="0"/>
                                  </p:stCondLst>
                                  <p:childTnLst>
                                    <p:set>
                                      <p:cBhvr>
                                        <p:cTn id="152" dur="1" fill="hold">
                                          <p:stCondLst>
                                            <p:cond delay="0"/>
                                          </p:stCondLst>
                                        </p:cTn>
                                        <p:tgtEl>
                                          <p:spTgt spid="11">
                                            <p:graphicEl>
                                              <a:chart seriesIdx="-4" categoryIdx="28" bldStep="category"/>
                                            </p:graphicEl>
                                          </p:spTgt>
                                        </p:tgtEl>
                                        <p:attrNameLst>
                                          <p:attrName>style.visibility</p:attrName>
                                        </p:attrNameLst>
                                      </p:cBhvr>
                                      <p:to>
                                        <p:strVal val="visible"/>
                                      </p:to>
                                    </p:set>
                                    <p:animEffect transition="in" filter="wipe(left)">
                                      <p:cBhvr>
                                        <p:cTn id="153" dur="150"/>
                                        <p:tgtEl>
                                          <p:spTgt spid="11">
                                            <p:graphicEl>
                                              <a:chart seriesIdx="-4" categoryIdx="28" bldStep="category"/>
                                            </p:graphicEl>
                                          </p:spTgt>
                                        </p:tgtEl>
                                      </p:cBhvr>
                                    </p:animEffect>
                                  </p:childTnLst>
                                </p:cTn>
                              </p:par>
                            </p:childTnLst>
                          </p:cTn>
                        </p:par>
                        <p:par>
                          <p:cTn id="154" fill="hold">
                            <p:stCondLst>
                              <p:cond delay="6000"/>
                            </p:stCondLst>
                            <p:childTnLst>
                              <p:par>
                                <p:cTn id="155" presetID="22" presetClass="entr" presetSubtype="8" fill="hold" grpId="0" nodeType="afterEffect">
                                  <p:stCondLst>
                                    <p:cond delay="0"/>
                                  </p:stCondLst>
                                  <p:childTnLst>
                                    <p:set>
                                      <p:cBhvr>
                                        <p:cTn id="156" dur="1" fill="hold">
                                          <p:stCondLst>
                                            <p:cond delay="0"/>
                                          </p:stCondLst>
                                        </p:cTn>
                                        <p:tgtEl>
                                          <p:spTgt spid="11">
                                            <p:graphicEl>
                                              <a:chart seriesIdx="-4" categoryIdx="29" bldStep="category"/>
                                            </p:graphicEl>
                                          </p:spTgt>
                                        </p:tgtEl>
                                        <p:attrNameLst>
                                          <p:attrName>style.visibility</p:attrName>
                                        </p:attrNameLst>
                                      </p:cBhvr>
                                      <p:to>
                                        <p:strVal val="visible"/>
                                      </p:to>
                                    </p:set>
                                    <p:animEffect transition="in" filter="wipe(left)">
                                      <p:cBhvr>
                                        <p:cTn id="157" dur="150"/>
                                        <p:tgtEl>
                                          <p:spTgt spid="11">
                                            <p:graphicEl>
                                              <a:chart seriesIdx="-4" categoryIdx="29" bldStep="category"/>
                                            </p:graphicEl>
                                          </p:spTgt>
                                        </p:tgtEl>
                                      </p:cBhvr>
                                    </p:animEffect>
                                  </p:childTnLst>
                                </p:cTn>
                              </p:par>
                            </p:childTnLst>
                          </p:cTn>
                        </p:par>
                        <p:par>
                          <p:cTn id="158" fill="hold">
                            <p:stCondLst>
                              <p:cond delay="6150"/>
                            </p:stCondLst>
                            <p:childTnLst>
                              <p:par>
                                <p:cTn id="159" presetID="22" presetClass="entr" presetSubtype="8" fill="hold" grpId="0" nodeType="afterEffect">
                                  <p:stCondLst>
                                    <p:cond delay="0"/>
                                  </p:stCondLst>
                                  <p:childTnLst>
                                    <p:set>
                                      <p:cBhvr>
                                        <p:cTn id="160" dur="1" fill="hold">
                                          <p:stCondLst>
                                            <p:cond delay="0"/>
                                          </p:stCondLst>
                                        </p:cTn>
                                        <p:tgtEl>
                                          <p:spTgt spid="11">
                                            <p:graphicEl>
                                              <a:chart seriesIdx="-4" categoryIdx="30" bldStep="category"/>
                                            </p:graphicEl>
                                          </p:spTgt>
                                        </p:tgtEl>
                                        <p:attrNameLst>
                                          <p:attrName>style.visibility</p:attrName>
                                        </p:attrNameLst>
                                      </p:cBhvr>
                                      <p:to>
                                        <p:strVal val="visible"/>
                                      </p:to>
                                    </p:set>
                                    <p:animEffect transition="in" filter="wipe(left)">
                                      <p:cBhvr>
                                        <p:cTn id="161" dur="150"/>
                                        <p:tgtEl>
                                          <p:spTgt spid="11">
                                            <p:graphicEl>
                                              <a:chart seriesIdx="-4" categoryIdx="30" bldStep="category"/>
                                            </p:graphicEl>
                                          </p:spTgt>
                                        </p:tgtEl>
                                      </p:cBhvr>
                                    </p:animEffect>
                                  </p:childTnLst>
                                </p:cTn>
                              </p:par>
                            </p:childTnLst>
                          </p:cTn>
                        </p:par>
                        <p:par>
                          <p:cTn id="162" fill="hold">
                            <p:stCondLst>
                              <p:cond delay="6300"/>
                            </p:stCondLst>
                            <p:childTnLst>
                              <p:par>
                                <p:cTn id="163" presetID="22" presetClass="entr" presetSubtype="8" fill="hold" grpId="0" nodeType="afterEffect">
                                  <p:stCondLst>
                                    <p:cond delay="0"/>
                                  </p:stCondLst>
                                  <p:childTnLst>
                                    <p:set>
                                      <p:cBhvr>
                                        <p:cTn id="164" dur="1" fill="hold">
                                          <p:stCondLst>
                                            <p:cond delay="0"/>
                                          </p:stCondLst>
                                        </p:cTn>
                                        <p:tgtEl>
                                          <p:spTgt spid="11">
                                            <p:graphicEl>
                                              <a:chart seriesIdx="-4" categoryIdx="31" bldStep="category"/>
                                            </p:graphicEl>
                                          </p:spTgt>
                                        </p:tgtEl>
                                        <p:attrNameLst>
                                          <p:attrName>style.visibility</p:attrName>
                                        </p:attrNameLst>
                                      </p:cBhvr>
                                      <p:to>
                                        <p:strVal val="visible"/>
                                      </p:to>
                                    </p:set>
                                    <p:animEffect transition="in" filter="wipe(left)">
                                      <p:cBhvr>
                                        <p:cTn id="165" dur="150"/>
                                        <p:tgtEl>
                                          <p:spTgt spid="11">
                                            <p:graphicEl>
                                              <a:chart seriesIdx="-4" categoryIdx="31" bldStep="category"/>
                                            </p:graphicEl>
                                          </p:spTgt>
                                        </p:tgtEl>
                                      </p:cBhvr>
                                    </p:animEffect>
                                  </p:childTnLst>
                                </p:cTn>
                              </p:par>
                            </p:childTnLst>
                          </p:cTn>
                        </p:par>
                        <p:par>
                          <p:cTn id="166" fill="hold">
                            <p:stCondLst>
                              <p:cond delay="6450"/>
                            </p:stCondLst>
                            <p:childTnLst>
                              <p:par>
                                <p:cTn id="167" presetID="22" presetClass="entr" presetSubtype="8" fill="hold" grpId="0" nodeType="afterEffect">
                                  <p:stCondLst>
                                    <p:cond delay="0"/>
                                  </p:stCondLst>
                                  <p:childTnLst>
                                    <p:set>
                                      <p:cBhvr>
                                        <p:cTn id="168" dur="1" fill="hold">
                                          <p:stCondLst>
                                            <p:cond delay="0"/>
                                          </p:stCondLst>
                                        </p:cTn>
                                        <p:tgtEl>
                                          <p:spTgt spid="11">
                                            <p:graphicEl>
                                              <a:chart seriesIdx="-4" categoryIdx="32" bldStep="category"/>
                                            </p:graphicEl>
                                          </p:spTgt>
                                        </p:tgtEl>
                                        <p:attrNameLst>
                                          <p:attrName>style.visibility</p:attrName>
                                        </p:attrNameLst>
                                      </p:cBhvr>
                                      <p:to>
                                        <p:strVal val="visible"/>
                                      </p:to>
                                    </p:set>
                                    <p:animEffect transition="in" filter="wipe(left)">
                                      <p:cBhvr>
                                        <p:cTn id="169" dur="150"/>
                                        <p:tgtEl>
                                          <p:spTgt spid="11">
                                            <p:graphicEl>
                                              <a:chart seriesIdx="-4" categoryIdx="32" bldStep="category"/>
                                            </p:graphicEl>
                                          </p:spTgt>
                                        </p:tgtEl>
                                      </p:cBhvr>
                                    </p:animEffect>
                                  </p:childTnLst>
                                </p:cTn>
                              </p:par>
                            </p:childTnLst>
                          </p:cTn>
                        </p:par>
                        <p:par>
                          <p:cTn id="170" fill="hold">
                            <p:stCondLst>
                              <p:cond delay="6600"/>
                            </p:stCondLst>
                            <p:childTnLst>
                              <p:par>
                                <p:cTn id="171" presetID="22" presetClass="entr" presetSubtype="8" fill="hold" grpId="0" nodeType="afterEffect">
                                  <p:stCondLst>
                                    <p:cond delay="0"/>
                                  </p:stCondLst>
                                  <p:childTnLst>
                                    <p:set>
                                      <p:cBhvr>
                                        <p:cTn id="172" dur="1" fill="hold">
                                          <p:stCondLst>
                                            <p:cond delay="0"/>
                                          </p:stCondLst>
                                        </p:cTn>
                                        <p:tgtEl>
                                          <p:spTgt spid="11">
                                            <p:graphicEl>
                                              <a:chart seriesIdx="-4" categoryIdx="33" bldStep="category"/>
                                            </p:graphicEl>
                                          </p:spTgt>
                                        </p:tgtEl>
                                        <p:attrNameLst>
                                          <p:attrName>style.visibility</p:attrName>
                                        </p:attrNameLst>
                                      </p:cBhvr>
                                      <p:to>
                                        <p:strVal val="visible"/>
                                      </p:to>
                                    </p:set>
                                    <p:animEffect transition="in" filter="wipe(left)">
                                      <p:cBhvr>
                                        <p:cTn id="173" dur="150"/>
                                        <p:tgtEl>
                                          <p:spTgt spid="11">
                                            <p:graphicEl>
                                              <a:chart seriesIdx="-4" categoryIdx="33" bldStep="category"/>
                                            </p:graphicEl>
                                          </p:spTgt>
                                        </p:tgtEl>
                                      </p:cBhvr>
                                    </p:animEffect>
                                  </p:childTnLst>
                                </p:cTn>
                              </p:par>
                            </p:childTnLst>
                          </p:cTn>
                        </p:par>
                        <p:par>
                          <p:cTn id="174" fill="hold">
                            <p:stCondLst>
                              <p:cond delay="6750"/>
                            </p:stCondLst>
                            <p:childTnLst>
                              <p:par>
                                <p:cTn id="175" presetID="22" presetClass="entr" presetSubtype="8" fill="hold" grpId="0" nodeType="afterEffect">
                                  <p:stCondLst>
                                    <p:cond delay="0"/>
                                  </p:stCondLst>
                                  <p:childTnLst>
                                    <p:set>
                                      <p:cBhvr>
                                        <p:cTn id="176" dur="1" fill="hold">
                                          <p:stCondLst>
                                            <p:cond delay="0"/>
                                          </p:stCondLst>
                                        </p:cTn>
                                        <p:tgtEl>
                                          <p:spTgt spid="11">
                                            <p:graphicEl>
                                              <a:chart seriesIdx="-4" categoryIdx="34" bldStep="category"/>
                                            </p:graphicEl>
                                          </p:spTgt>
                                        </p:tgtEl>
                                        <p:attrNameLst>
                                          <p:attrName>style.visibility</p:attrName>
                                        </p:attrNameLst>
                                      </p:cBhvr>
                                      <p:to>
                                        <p:strVal val="visible"/>
                                      </p:to>
                                    </p:set>
                                    <p:animEffect transition="in" filter="wipe(left)">
                                      <p:cBhvr>
                                        <p:cTn id="177" dur="150"/>
                                        <p:tgtEl>
                                          <p:spTgt spid="11">
                                            <p:graphicEl>
                                              <a:chart seriesIdx="-4" categoryIdx="34" bldStep="category"/>
                                            </p:graphicEl>
                                          </p:spTgt>
                                        </p:tgtEl>
                                      </p:cBhvr>
                                    </p:animEffect>
                                  </p:childTnLst>
                                </p:cTn>
                              </p:par>
                            </p:childTnLst>
                          </p:cTn>
                        </p:par>
                        <p:par>
                          <p:cTn id="178" fill="hold">
                            <p:stCondLst>
                              <p:cond delay="6900"/>
                            </p:stCondLst>
                            <p:childTnLst>
                              <p:par>
                                <p:cTn id="179" presetID="22" presetClass="entr" presetSubtype="8" fill="hold" grpId="0" nodeType="afterEffect">
                                  <p:stCondLst>
                                    <p:cond delay="0"/>
                                  </p:stCondLst>
                                  <p:childTnLst>
                                    <p:set>
                                      <p:cBhvr>
                                        <p:cTn id="180" dur="1" fill="hold">
                                          <p:stCondLst>
                                            <p:cond delay="0"/>
                                          </p:stCondLst>
                                        </p:cTn>
                                        <p:tgtEl>
                                          <p:spTgt spid="11">
                                            <p:graphicEl>
                                              <a:chart seriesIdx="-4" categoryIdx="35" bldStep="category"/>
                                            </p:graphicEl>
                                          </p:spTgt>
                                        </p:tgtEl>
                                        <p:attrNameLst>
                                          <p:attrName>style.visibility</p:attrName>
                                        </p:attrNameLst>
                                      </p:cBhvr>
                                      <p:to>
                                        <p:strVal val="visible"/>
                                      </p:to>
                                    </p:set>
                                    <p:animEffect transition="in" filter="wipe(left)">
                                      <p:cBhvr>
                                        <p:cTn id="181" dur="150"/>
                                        <p:tgtEl>
                                          <p:spTgt spid="11">
                                            <p:graphicEl>
                                              <a:chart seriesIdx="-4" categoryIdx="35" bldStep="category"/>
                                            </p:graphicEl>
                                          </p:spTgt>
                                        </p:tgtEl>
                                      </p:cBhvr>
                                    </p:animEffect>
                                  </p:childTnLst>
                                </p:cTn>
                              </p:par>
                            </p:childTnLst>
                          </p:cTn>
                        </p:par>
                        <p:par>
                          <p:cTn id="182" fill="hold">
                            <p:stCondLst>
                              <p:cond delay="7050"/>
                            </p:stCondLst>
                            <p:childTnLst>
                              <p:par>
                                <p:cTn id="183" presetID="22" presetClass="entr" presetSubtype="8" fill="hold" grpId="0" nodeType="afterEffect">
                                  <p:stCondLst>
                                    <p:cond delay="0"/>
                                  </p:stCondLst>
                                  <p:childTnLst>
                                    <p:set>
                                      <p:cBhvr>
                                        <p:cTn id="184" dur="1" fill="hold">
                                          <p:stCondLst>
                                            <p:cond delay="0"/>
                                          </p:stCondLst>
                                        </p:cTn>
                                        <p:tgtEl>
                                          <p:spTgt spid="11">
                                            <p:graphicEl>
                                              <a:chart seriesIdx="-4" categoryIdx="36" bldStep="category"/>
                                            </p:graphicEl>
                                          </p:spTgt>
                                        </p:tgtEl>
                                        <p:attrNameLst>
                                          <p:attrName>style.visibility</p:attrName>
                                        </p:attrNameLst>
                                      </p:cBhvr>
                                      <p:to>
                                        <p:strVal val="visible"/>
                                      </p:to>
                                    </p:set>
                                    <p:animEffect transition="in" filter="wipe(left)">
                                      <p:cBhvr>
                                        <p:cTn id="185" dur="150"/>
                                        <p:tgtEl>
                                          <p:spTgt spid="11">
                                            <p:graphicEl>
                                              <a:chart seriesIdx="-4" categoryIdx="36" bldStep="category"/>
                                            </p:graphicEl>
                                          </p:spTgt>
                                        </p:tgtEl>
                                      </p:cBhvr>
                                    </p:animEffect>
                                  </p:childTnLst>
                                </p:cTn>
                              </p:par>
                            </p:childTnLst>
                          </p:cTn>
                        </p:par>
                        <p:par>
                          <p:cTn id="186" fill="hold">
                            <p:stCondLst>
                              <p:cond delay="7200"/>
                            </p:stCondLst>
                            <p:childTnLst>
                              <p:par>
                                <p:cTn id="187" presetID="10" presetClass="entr" presetSubtype="0" fill="hold" grpId="0" nodeType="afterEffect">
                                  <p:stCondLst>
                                    <p:cond delay="0"/>
                                  </p:stCondLst>
                                  <p:childTnLst>
                                    <p:set>
                                      <p:cBhvr>
                                        <p:cTn id="188" dur="1" fill="hold">
                                          <p:stCondLst>
                                            <p:cond delay="0"/>
                                          </p:stCondLst>
                                        </p:cTn>
                                        <p:tgtEl>
                                          <p:spTgt spid="7"/>
                                        </p:tgtEl>
                                        <p:attrNameLst>
                                          <p:attrName>style.visibility</p:attrName>
                                        </p:attrNameLst>
                                      </p:cBhvr>
                                      <p:to>
                                        <p:strVal val="visible"/>
                                      </p:to>
                                    </p:set>
                                    <p:animEffect transition="in" filter="fade">
                                      <p:cBhvr>
                                        <p:cTn id="189" dur="500"/>
                                        <p:tgtEl>
                                          <p:spTgt spid="7"/>
                                        </p:tgtEl>
                                      </p:cBhvr>
                                    </p:animEffect>
                                  </p:childTnLst>
                                </p:cTn>
                              </p:par>
                              <p:par>
                                <p:cTn id="190" presetID="10" presetClass="entr" presetSubtype="0" fill="hold" nodeType="withEffect">
                                  <p:stCondLst>
                                    <p:cond delay="0"/>
                                  </p:stCondLst>
                                  <p:childTnLst>
                                    <p:set>
                                      <p:cBhvr>
                                        <p:cTn id="191" dur="1" fill="hold">
                                          <p:stCondLst>
                                            <p:cond delay="0"/>
                                          </p:stCondLst>
                                        </p:cTn>
                                        <p:tgtEl>
                                          <p:spTgt spid="9"/>
                                        </p:tgtEl>
                                        <p:attrNameLst>
                                          <p:attrName>style.visibility</p:attrName>
                                        </p:attrNameLst>
                                      </p:cBhvr>
                                      <p:to>
                                        <p:strVal val="visible"/>
                                      </p:to>
                                    </p:set>
                                    <p:animEffect transition="in" filter="fade">
                                      <p:cBhvr>
                                        <p:cTn id="192" dur="500"/>
                                        <p:tgtEl>
                                          <p:spTgt spid="9"/>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1"/>
                                        </p:tgtEl>
                                        <p:attrNameLst>
                                          <p:attrName>style.visibility</p:attrName>
                                        </p:attrNameLst>
                                      </p:cBhvr>
                                      <p:to>
                                        <p:strVal val="visible"/>
                                      </p:to>
                                    </p:set>
                                    <p:animEffect transition="in" filter="fade">
                                      <p:cBhvr>
                                        <p:cTn id="195" dur="500"/>
                                        <p:tgtEl>
                                          <p:spTgt spid="21"/>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grpId="0" nodeType="clickEffect">
                                  <p:stCondLst>
                                    <p:cond delay="0"/>
                                  </p:stCondLst>
                                  <p:childTnLst>
                                    <p:set>
                                      <p:cBhvr>
                                        <p:cTn id="199" dur="1" fill="hold">
                                          <p:stCondLst>
                                            <p:cond delay="0"/>
                                          </p:stCondLst>
                                        </p:cTn>
                                        <p:tgtEl>
                                          <p:spTgt spid="5"/>
                                        </p:tgtEl>
                                        <p:attrNameLst>
                                          <p:attrName>style.visibility</p:attrName>
                                        </p:attrNameLst>
                                      </p:cBhvr>
                                      <p:to>
                                        <p:strVal val="visible"/>
                                      </p:to>
                                    </p:set>
                                    <p:animEffect transition="in" filter="fade">
                                      <p:cBhvr>
                                        <p:cTn id="200" dur="500"/>
                                        <p:tgtEl>
                                          <p:spTgt spid="5"/>
                                        </p:tgtEl>
                                      </p:cBhvr>
                                    </p:animEffect>
                                  </p:childTnLst>
                                </p:cTn>
                              </p:par>
                            </p:childTnLst>
                          </p:cTn>
                        </p:par>
                        <p:par>
                          <p:cTn id="201" fill="hold">
                            <p:stCondLst>
                              <p:cond delay="500"/>
                            </p:stCondLst>
                            <p:childTnLst>
                              <p:par>
                                <p:cTn id="202" presetID="22" presetClass="entr" presetSubtype="8" fill="hold" grpId="0" nodeType="afterEffect">
                                  <p:stCondLst>
                                    <p:cond delay="0"/>
                                  </p:stCondLst>
                                  <p:childTnLst>
                                    <p:set>
                                      <p:cBhvr>
                                        <p:cTn id="203" dur="1" fill="hold">
                                          <p:stCondLst>
                                            <p:cond delay="0"/>
                                          </p:stCondLst>
                                        </p:cTn>
                                        <p:tgtEl>
                                          <p:spTgt spid="11">
                                            <p:graphicEl>
                                              <a:chart seriesIdx="-4" categoryIdx="37" bldStep="category"/>
                                            </p:graphicEl>
                                          </p:spTgt>
                                        </p:tgtEl>
                                        <p:attrNameLst>
                                          <p:attrName>style.visibility</p:attrName>
                                        </p:attrNameLst>
                                      </p:cBhvr>
                                      <p:to>
                                        <p:strVal val="visible"/>
                                      </p:to>
                                    </p:set>
                                    <p:animEffect transition="in" filter="wipe(left)">
                                      <p:cBhvr>
                                        <p:cTn id="204" dur="150"/>
                                        <p:tgtEl>
                                          <p:spTgt spid="11">
                                            <p:graphicEl>
                                              <a:chart seriesIdx="-4" categoryIdx="37" bldStep="category"/>
                                            </p:graphicEl>
                                          </p:spTgt>
                                        </p:tgtEl>
                                      </p:cBhvr>
                                    </p:animEffect>
                                  </p:childTnLst>
                                </p:cTn>
                              </p:par>
                            </p:childTnLst>
                          </p:cTn>
                        </p:par>
                        <p:par>
                          <p:cTn id="205" fill="hold">
                            <p:stCondLst>
                              <p:cond delay="650"/>
                            </p:stCondLst>
                            <p:childTnLst>
                              <p:par>
                                <p:cTn id="206" presetID="22" presetClass="entr" presetSubtype="8" fill="hold" grpId="0" nodeType="afterEffect">
                                  <p:stCondLst>
                                    <p:cond delay="0"/>
                                  </p:stCondLst>
                                  <p:childTnLst>
                                    <p:set>
                                      <p:cBhvr>
                                        <p:cTn id="207" dur="1" fill="hold">
                                          <p:stCondLst>
                                            <p:cond delay="0"/>
                                          </p:stCondLst>
                                        </p:cTn>
                                        <p:tgtEl>
                                          <p:spTgt spid="11">
                                            <p:graphicEl>
                                              <a:chart seriesIdx="-4" categoryIdx="38" bldStep="category"/>
                                            </p:graphicEl>
                                          </p:spTgt>
                                        </p:tgtEl>
                                        <p:attrNameLst>
                                          <p:attrName>style.visibility</p:attrName>
                                        </p:attrNameLst>
                                      </p:cBhvr>
                                      <p:to>
                                        <p:strVal val="visible"/>
                                      </p:to>
                                    </p:set>
                                    <p:animEffect transition="in" filter="wipe(left)">
                                      <p:cBhvr>
                                        <p:cTn id="208" dur="150"/>
                                        <p:tgtEl>
                                          <p:spTgt spid="11">
                                            <p:graphicEl>
                                              <a:chart seriesIdx="-4" categoryIdx="38" bldStep="category"/>
                                            </p:graphicEl>
                                          </p:spTgt>
                                        </p:tgtEl>
                                      </p:cBhvr>
                                    </p:animEffect>
                                  </p:childTnLst>
                                </p:cTn>
                              </p:par>
                            </p:childTnLst>
                          </p:cTn>
                        </p:par>
                        <p:par>
                          <p:cTn id="209" fill="hold">
                            <p:stCondLst>
                              <p:cond delay="800"/>
                            </p:stCondLst>
                            <p:childTnLst>
                              <p:par>
                                <p:cTn id="210" presetID="22" presetClass="entr" presetSubtype="8" fill="hold" grpId="0" nodeType="afterEffect">
                                  <p:stCondLst>
                                    <p:cond delay="0"/>
                                  </p:stCondLst>
                                  <p:childTnLst>
                                    <p:set>
                                      <p:cBhvr>
                                        <p:cTn id="211" dur="1" fill="hold">
                                          <p:stCondLst>
                                            <p:cond delay="0"/>
                                          </p:stCondLst>
                                        </p:cTn>
                                        <p:tgtEl>
                                          <p:spTgt spid="11">
                                            <p:graphicEl>
                                              <a:chart seriesIdx="-4" categoryIdx="39" bldStep="category"/>
                                            </p:graphicEl>
                                          </p:spTgt>
                                        </p:tgtEl>
                                        <p:attrNameLst>
                                          <p:attrName>style.visibility</p:attrName>
                                        </p:attrNameLst>
                                      </p:cBhvr>
                                      <p:to>
                                        <p:strVal val="visible"/>
                                      </p:to>
                                    </p:set>
                                    <p:animEffect transition="in" filter="wipe(left)">
                                      <p:cBhvr>
                                        <p:cTn id="212" dur="150"/>
                                        <p:tgtEl>
                                          <p:spTgt spid="11">
                                            <p:graphicEl>
                                              <a:chart seriesIdx="-4" categoryIdx="39" bldStep="category"/>
                                            </p:graphicEl>
                                          </p:spTgt>
                                        </p:tgtEl>
                                      </p:cBhvr>
                                    </p:animEffect>
                                  </p:childTnLst>
                                </p:cTn>
                              </p:par>
                            </p:childTnLst>
                          </p:cTn>
                        </p:par>
                        <p:par>
                          <p:cTn id="213" fill="hold">
                            <p:stCondLst>
                              <p:cond delay="950"/>
                            </p:stCondLst>
                            <p:childTnLst>
                              <p:par>
                                <p:cTn id="214" presetID="22" presetClass="entr" presetSubtype="8" fill="hold" grpId="0" nodeType="afterEffect">
                                  <p:stCondLst>
                                    <p:cond delay="0"/>
                                  </p:stCondLst>
                                  <p:childTnLst>
                                    <p:set>
                                      <p:cBhvr>
                                        <p:cTn id="215" dur="1" fill="hold">
                                          <p:stCondLst>
                                            <p:cond delay="0"/>
                                          </p:stCondLst>
                                        </p:cTn>
                                        <p:tgtEl>
                                          <p:spTgt spid="11">
                                            <p:graphicEl>
                                              <a:chart seriesIdx="-4" categoryIdx="40" bldStep="category"/>
                                            </p:graphicEl>
                                          </p:spTgt>
                                        </p:tgtEl>
                                        <p:attrNameLst>
                                          <p:attrName>style.visibility</p:attrName>
                                        </p:attrNameLst>
                                      </p:cBhvr>
                                      <p:to>
                                        <p:strVal val="visible"/>
                                      </p:to>
                                    </p:set>
                                    <p:animEffect transition="in" filter="wipe(left)">
                                      <p:cBhvr>
                                        <p:cTn id="216" dur="150"/>
                                        <p:tgtEl>
                                          <p:spTgt spid="11">
                                            <p:graphicEl>
                                              <a:chart seriesIdx="-4" categoryIdx="40" bldStep="category"/>
                                            </p:graphicEl>
                                          </p:spTgt>
                                        </p:tgtEl>
                                      </p:cBhvr>
                                    </p:animEffect>
                                  </p:childTnLst>
                                </p:cTn>
                              </p:par>
                            </p:childTnLst>
                          </p:cTn>
                        </p:par>
                        <p:par>
                          <p:cTn id="217" fill="hold">
                            <p:stCondLst>
                              <p:cond delay="1100"/>
                            </p:stCondLst>
                            <p:childTnLst>
                              <p:par>
                                <p:cTn id="218" presetID="22" presetClass="entr" presetSubtype="8" fill="hold" grpId="0" nodeType="afterEffect">
                                  <p:stCondLst>
                                    <p:cond delay="0"/>
                                  </p:stCondLst>
                                  <p:childTnLst>
                                    <p:set>
                                      <p:cBhvr>
                                        <p:cTn id="219" dur="1" fill="hold">
                                          <p:stCondLst>
                                            <p:cond delay="0"/>
                                          </p:stCondLst>
                                        </p:cTn>
                                        <p:tgtEl>
                                          <p:spTgt spid="11">
                                            <p:graphicEl>
                                              <a:chart seriesIdx="-4" categoryIdx="41" bldStep="category"/>
                                            </p:graphicEl>
                                          </p:spTgt>
                                        </p:tgtEl>
                                        <p:attrNameLst>
                                          <p:attrName>style.visibility</p:attrName>
                                        </p:attrNameLst>
                                      </p:cBhvr>
                                      <p:to>
                                        <p:strVal val="visible"/>
                                      </p:to>
                                    </p:set>
                                    <p:animEffect transition="in" filter="wipe(left)">
                                      <p:cBhvr>
                                        <p:cTn id="220" dur="150"/>
                                        <p:tgtEl>
                                          <p:spTgt spid="11">
                                            <p:graphicEl>
                                              <a:chart seriesIdx="-4" categoryIdx="41" bldStep="category"/>
                                            </p:graphicEl>
                                          </p:spTgt>
                                        </p:tgtEl>
                                      </p:cBhvr>
                                    </p:animEffect>
                                  </p:childTnLst>
                                </p:cTn>
                              </p:par>
                            </p:childTnLst>
                          </p:cTn>
                        </p:par>
                        <p:par>
                          <p:cTn id="221" fill="hold">
                            <p:stCondLst>
                              <p:cond delay="1250"/>
                            </p:stCondLst>
                            <p:childTnLst>
                              <p:par>
                                <p:cTn id="222" presetID="22" presetClass="entr" presetSubtype="8" fill="hold" grpId="0" nodeType="afterEffect">
                                  <p:stCondLst>
                                    <p:cond delay="0"/>
                                  </p:stCondLst>
                                  <p:childTnLst>
                                    <p:set>
                                      <p:cBhvr>
                                        <p:cTn id="223" dur="1" fill="hold">
                                          <p:stCondLst>
                                            <p:cond delay="0"/>
                                          </p:stCondLst>
                                        </p:cTn>
                                        <p:tgtEl>
                                          <p:spTgt spid="11">
                                            <p:graphicEl>
                                              <a:chart seriesIdx="-4" categoryIdx="42" bldStep="category"/>
                                            </p:graphicEl>
                                          </p:spTgt>
                                        </p:tgtEl>
                                        <p:attrNameLst>
                                          <p:attrName>style.visibility</p:attrName>
                                        </p:attrNameLst>
                                      </p:cBhvr>
                                      <p:to>
                                        <p:strVal val="visible"/>
                                      </p:to>
                                    </p:set>
                                    <p:animEffect transition="in" filter="wipe(left)">
                                      <p:cBhvr>
                                        <p:cTn id="224" dur="150"/>
                                        <p:tgtEl>
                                          <p:spTgt spid="11">
                                            <p:graphicEl>
                                              <a:chart seriesIdx="-4" categoryIdx="42" bldStep="category"/>
                                            </p:graphicEl>
                                          </p:spTgt>
                                        </p:tgtEl>
                                      </p:cBhvr>
                                    </p:animEffect>
                                  </p:childTnLst>
                                </p:cTn>
                              </p:par>
                            </p:childTnLst>
                          </p:cTn>
                        </p:par>
                        <p:par>
                          <p:cTn id="225" fill="hold">
                            <p:stCondLst>
                              <p:cond delay="1400"/>
                            </p:stCondLst>
                            <p:childTnLst>
                              <p:par>
                                <p:cTn id="226" presetID="22" presetClass="entr" presetSubtype="8" fill="hold" grpId="0" nodeType="afterEffect">
                                  <p:stCondLst>
                                    <p:cond delay="0"/>
                                  </p:stCondLst>
                                  <p:childTnLst>
                                    <p:set>
                                      <p:cBhvr>
                                        <p:cTn id="227" dur="1" fill="hold">
                                          <p:stCondLst>
                                            <p:cond delay="0"/>
                                          </p:stCondLst>
                                        </p:cTn>
                                        <p:tgtEl>
                                          <p:spTgt spid="11">
                                            <p:graphicEl>
                                              <a:chart seriesIdx="-4" categoryIdx="43" bldStep="category"/>
                                            </p:graphicEl>
                                          </p:spTgt>
                                        </p:tgtEl>
                                        <p:attrNameLst>
                                          <p:attrName>style.visibility</p:attrName>
                                        </p:attrNameLst>
                                      </p:cBhvr>
                                      <p:to>
                                        <p:strVal val="visible"/>
                                      </p:to>
                                    </p:set>
                                    <p:animEffect transition="in" filter="wipe(left)">
                                      <p:cBhvr>
                                        <p:cTn id="228" dur="150"/>
                                        <p:tgtEl>
                                          <p:spTgt spid="11">
                                            <p:graphicEl>
                                              <a:chart seriesIdx="-4" categoryIdx="43" bldStep="category"/>
                                            </p:graphicEl>
                                          </p:spTgt>
                                        </p:tgtEl>
                                      </p:cBhvr>
                                    </p:animEffect>
                                  </p:childTnLst>
                                </p:cTn>
                              </p:par>
                            </p:childTnLst>
                          </p:cTn>
                        </p:par>
                        <p:par>
                          <p:cTn id="229" fill="hold">
                            <p:stCondLst>
                              <p:cond delay="1550"/>
                            </p:stCondLst>
                            <p:childTnLst>
                              <p:par>
                                <p:cTn id="230" presetID="22" presetClass="entr" presetSubtype="8" fill="hold" grpId="0" nodeType="afterEffect">
                                  <p:stCondLst>
                                    <p:cond delay="0"/>
                                  </p:stCondLst>
                                  <p:childTnLst>
                                    <p:set>
                                      <p:cBhvr>
                                        <p:cTn id="231" dur="1" fill="hold">
                                          <p:stCondLst>
                                            <p:cond delay="0"/>
                                          </p:stCondLst>
                                        </p:cTn>
                                        <p:tgtEl>
                                          <p:spTgt spid="11">
                                            <p:graphicEl>
                                              <a:chart seriesIdx="-4" categoryIdx="44" bldStep="category"/>
                                            </p:graphicEl>
                                          </p:spTgt>
                                        </p:tgtEl>
                                        <p:attrNameLst>
                                          <p:attrName>style.visibility</p:attrName>
                                        </p:attrNameLst>
                                      </p:cBhvr>
                                      <p:to>
                                        <p:strVal val="visible"/>
                                      </p:to>
                                    </p:set>
                                    <p:animEffect transition="in" filter="wipe(left)">
                                      <p:cBhvr>
                                        <p:cTn id="232" dur="150"/>
                                        <p:tgtEl>
                                          <p:spTgt spid="11">
                                            <p:graphicEl>
                                              <a:chart seriesIdx="-4" categoryIdx="44" bldStep="category"/>
                                            </p:graphicEl>
                                          </p:spTgt>
                                        </p:tgtEl>
                                      </p:cBhvr>
                                    </p:animEffect>
                                  </p:childTnLst>
                                </p:cTn>
                              </p:par>
                            </p:childTnLst>
                          </p:cTn>
                        </p:par>
                        <p:par>
                          <p:cTn id="233" fill="hold">
                            <p:stCondLst>
                              <p:cond delay="1700"/>
                            </p:stCondLst>
                            <p:childTnLst>
                              <p:par>
                                <p:cTn id="234" presetID="22" presetClass="entr" presetSubtype="8" fill="hold" grpId="0" nodeType="afterEffect">
                                  <p:stCondLst>
                                    <p:cond delay="0"/>
                                  </p:stCondLst>
                                  <p:childTnLst>
                                    <p:set>
                                      <p:cBhvr>
                                        <p:cTn id="235" dur="1" fill="hold">
                                          <p:stCondLst>
                                            <p:cond delay="0"/>
                                          </p:stCondLst>
                                        </p:cTn>
                                        <p:tgtEl>
                                          <p:spTgt spid="11">
                                            <p:graphicEl>
                                              <a:chart seriesIdx="-4" categoryIdx="45" bldStep="category"/>
                                            </p:graphicEl>
                                          </p:spTgt>
                                        </p:tgtEl>
                                        <p:attrNameLst>
                                          <p:attrName>style.visibility</p:attrName>
                                        </p:attrNameLst>
                                      </p:cBhvr>
                                      <p:to>
                                        <p:strVal val="visible"/>
                                      </p:to>
                                    </p:set>
                                    <p:animEffect transition="in" filter="wipe(left)">
                                      <p:cBhvr>
                                        <p:cTn id="236" dur="150"/>
                                        <p:tgtEl>
                                          <p:spTgt spid="11">
                                            <p:graphicEl>
                                              <a:chart seriesIdx="-4" categoryIdx="45" bldStep="category"/>
                                            </p:graphicEl>
                                          </p:spTgt>
                                        </p:tgtEl>
                                      </p:cBhvr>
                                    </p:animEffect>
                                  </p:childTnLst>
                                </p:cTn>
                              </p:par>
                            </p:childTnLst>
                          </p:cTn>
                        </p:par>
                        <p:par>
                          <p:cTn id="237" fill="hold">
                            <p:stCondLst>
                              <p:cond delay="1850"/>
                            </p:stCondLst>
                            <p:childTnLst>
                              <p:par>
                                <p:cTn id="238" presetID="22" presetClass="entr" presetSubtype="8" fill="hold" grpId="0" nodeType="afterEffect">
                                  <p:stCondLst>
                                    <p:cond delay="0"/>
                                  </p:stCondLst>
                                  <p:childTnLst>
                                    <p:set>
                                      <p:cBhvr>
                                        <p:cTn id="239" dur="1" fill="hold">
                                          <p:stCondLst>
                                            <p:cond delay="0"/>
                                          </p:stCondLst>
                                        </p:cTn>
                                        <p:tgtEl>
                                          <p:spTgt spid="11">
                                            <p:graphicEl>
                                              <a:chart seriesIdx="-4" categoryIdx="46" bldStep="category"/>
                                            </p:graphicEl>
                                          </p:spTgt>
                                        </p:tgtEl>
                                        <p:attrNameLst>
                                          <p:attrName>style.visibility</p:attrName>
                                        </p:attrNameLst>
                                      </p:cBhvr>
                                      <p:to>
                                        <p:strVal val="visible"/>
                                      </p:to>
                                    </p:set>
                                    <p:animEffect transition="in" filter="wipe(left)">
                                      <p:cBhvr>
                                        <p:cTn id="240" dur="150"/>
                                        <p:tgtEl>
                                          <p:spTgt spid="11">
                                            <p:graphicEl>
                                              <a:chart seriesIdx="-4" categoryIdx="46" bldStep="category"/>
                                            </p:graphicEl>
                                          </p:spTgt>
                                        </p:tgtEl>
                                      </p:cBhvr>
                                    </p:animEffect>
                                  </p:childTnLst>
                                </p:cTn>
                              </p:par>
                            </p:childTnLst>
                          </p:cTn>
                        </p:par>
                        <p:par>
                          <p:cTn id="241" fill="hold">
                            <p:stCondLst>
                              <p:cond delay="2000"/>
                            </p:stCondLst>
                            <p:childTnLst>
                              <p:par>
                                <p:cTn id="242" presetID="22" presetClass="entr" presetSubtype="8" fill="hold" grpId="0" nodeType="afterEffect">
                                  <p:stCondLst>
                                    <p:cond delay="0"/>
                                  </p:stCondLst>
                                  <p:childTnLst>
                                    <p:set>
                                      <p:cBhvr>
                                        <p:cTn id="243" dur="1" fill="hold">
                                          <p:stCondLst>
                                            <p:cond delay="0"/>
                                          </p:stCondLst>
                                        </p:cTn>
                                        <p:tgtEl>
                                          <p:spTgt spid="11">
                                            <p:graphicEl>
                                              <a:chart seriesIdx="-4" categoryIdx="47" bldStep="category"/>
                                            </p:graphicEl>
                                          </p:spTgt>
                                        </p:tgtEl>
                                        <p:attrNameLst>
                                          <p:attrName>style.visibility</p:attrName>
                                        </p:attrNameLst>
                                      </p:cBhvr>
                                      <p:to>
                                        <p:strVal val="visible"/>
                                      </p:to>
                                    </p:set>
                                    <p:animEffect transition="in" filter="wipe(left)">
                                      <p:cBhvr>
                                        <p:cTn id="244" dur="150"/>
                                        <p:tgtEl>
                                          <p:spTgt spid="11">
                                            <p:graphicEl>
                                              <a:chart seriesIdx="-4" categoryIdx="47" bldStep="category"/>
                                            </p:graphicEl>
                                          </p:spTgt>
                                        </p:tgtEl>
                                      </p:cBhvr>
                                    </p:animEffect>
                                  </p:childTnLst>
                                </p:cTn>
                              </p:par>
                            </p:childTnLst>
                          </p:cTn>
                        </p:par>
                        <p:par>
                          <p:cTn id="245" fill="hold">
                            <p:stCondLst>
                              <p:cond delay="2150"/>
                            </p:stCondLst>
                            <p:childTnLst>
                              <p:par>
                                <p:cTn id="246" presetID="22" presetClass="entr" presetSubtype="8" fill="hold" grpId="0" nodeType="afterEffect">
                                  <p:stCondLst>
                                    <p:cond delay="0"/>
                                  </p:stCondLst>
                                  <p:childTnLst>
                                    <p:set>
                                      <p:cBhvr>
                                        <p:cTn id="247" dur="1" fill="hold">
                                          <p:stCondLst>
                                            <p:cond delay="0"/>
                                          </p:stCondLst>
                                        </p:cTn>
                                        <p:tgtEl>
                                          <p:spTgt spid="11">
                                            <p:graphicEl>
                                              <a:chart seriesIdx="-4" categoryIdx="48" bldStep="category"/>
                                            </p:graphicEl>
                                          </p:spTgt>
                                        </p:tgtEl>
                                        <p:attrNameLst>
                                          <p:attrName>style.visibility</p:attrName>
                                        </p:attrNameLst>
                                      </p:cBhvr>
                                      <p:to>
                                        <p:strVal val="visible"/>
                                      </p:to>
                                    </p:set>
                                    <p:animEffect transition="in" filter="wipe(left)">
                                      <p:cBhvr>
                                        <p:cTn id="248" dur="150"/>
                                        <p:tgtEl>
                                          <p:spTgt spid="11">
                                            <p:graphicEl>
                                              <a:chart seriesIdx="-4" categoryIdx="48" bldStep="category"/>
                                            </p:graphicEl>
                                          </p:spTgt>
                                        </p:tgtEl>
                                      </p:cBhvr>
                                    </p:animEffect>
                                  </p:childTnLst>
                                </p:cTn>
                              </p:par>
                            </p:childTnLst>
                          </p:cTn>
                        </p:par>
                        <p:par>
                          <p:cTn id="249" fill="hold">
                            <p:stCondLst>
                              <p:cond delay="2300"/>
                            </p:stCondLst>
                            <p:childTnLst>
                              <p:par>
                                <p:cTn id="250" presetID="22" presetClass="entr" presetSubtype="8" fill="hold" grpId="0" nodeType="afterEffect">
                                  <p:stCondLst>
                                    <p:cond delay="0"/>
                                  </p:stCondLst>
                                  <p:childTnLst>
                                    <p:set>
                                      <p:cBhvr>
                                        <p:cTn id="251" dur="1" fill="hold">
                                          <p:stCondLst>
                                            <p:cond delay="0"/>
                                          </p:stCondLst>
                                        </p:cTn>
                                        <p:tgtEl>
                                          <p:spTgt spid="11">
                                            <p:graphicEl>
                                              <a:chart seriesIdx="-4" categoryIdx="49" bldStep="category"/>
                                            </p:graphicEl>
                                          </p:spTgt>
                                        </p:tgtEl>
                                        <p:attrNameLst>
                                          <p:attrName>style.visibility</p:attrName>
                                        </p:attrNameLst>
                                      </p:cBhvr>
                                      <p:to>
                                        <p:strVal val="visible"/>
                                      </p:to>
                                    </p:set>
                                    <p:animEffect transition="in" filter="wipe(left)">
                                      <p:cBhvr>
                                        <p:cTn id="252" dur="150"/>
                                        <p:tgtEl>
                                          <p:spTgt spid="11">
                                            <p:graphicEl>
                                              <a:chart seriesIdx="-4" categoryIdx="49" bldStep="category"/>
                                            </p:graphicEl>
                                          </p:spTgt>
                                        </p:tgtEl>
                                      </p:cBhvr>
                                    </p:animEffect>
                                  </p:childTnLst>
                                </p:cTn>
                              </p:par>
                            </p:childTnLst>
                          </p:cTn>
                        </p:par>
                        <p:par>
                          <p:cTn id="253" fill="hold">
                            <p:stCondLst>
                              <p:cond delay="2450"/>
                            </p:stCondLst>
                            <p:childTnLst>
                              <p:par>
                                <p:cTn id="254" presetID="22" presetClass="entr" presetSubtype="8" fill="hold" grpId="0" nodeType="afterEffect">
                                  <p:stCondLst>
                                    <p:cond delay="0"/>
                                  </p:stCondLst>
                                  <p:childTnLst>
                                    <p:set>
                                      <p:cBhvr>
                                        <p:cTn id="255" dur="1" fill="hold">
                                          <p:stCondLst>
                                            <p:cond delay="0"/>
                                          </p:stCondLst>
                                        </p:cTn>
                                        <p:tgtEl>
                                          <p:spTgt spid="11">
                                            <p:graphicEl>
                                              <a:chart seriesIdx="-4" categoryIdx="50" bldStep="category"/>
                                            </p:graphicEl>
                                          </p:spTgt>
                                        </p:tgtEl>
                                        <p:attrNameLst>
                                          <p:attrName>style.visibility</p:attrName>
                                        </p:attrNameLst>
                                      </p:cBhvr>
                                      <p:to>
                                        <p:strVal val="visible"/>
                                      </p:to>
                                    </p:set>
                                    <p:animEffect transition="in" filter="wipe(left)">
                                      <p:cBhvr>
                                        <p:cTn id="256" dur="150"/>
                                        <p:tgtEl>
                                          <p:spTgt spid="11">
                                            <p:graphicEl>
                                              <a:chart seriesIdx="-4" categoryIdx="50" bldStep="category"/>
                                            </p:graphicEl>
                                          </p:spTgt>
                                        </p:tgtEl>
                                      </p:cBhvr>
                                    </p:animEffect>
                                  </p:childTnLst>
                                </p:cTn>
                              </p:par>
                            </p:childTnLst>
                          </p:cTn>
                        </p:par>
                        <p:par>
                          <p:cTn id="257" fill="hold">
                            <p:stCondLst>
                              <p:cond delay="2600"/>
                            </p:stCondLst>
                            <p:childTnLst>
                              <p:par>
                                <p:cTn id="258" presetID="22" presetClass="entr" presetSubtype="8" fill="hold" grpId="0" nodeType="afterEffect">
                                  <p:stCondLst>
                                    <p:cond delay="0"/>
                                  </p:stCondLst>
                                  <p:childTnLst>
                                    <p:set>
                                      <p:cBhvr>
                                        <p:cTn id="259" dur="1" fill="hold">
                                          <p:stCondLst>
                                            <p:cond delay="0"/>
                                          </p:stCondLst>
                                        </p:cTn>
                                        <p:tgtEl>
                                          <p:spTgt spid="11">
                                            <p:graphicEl>
                                              <a:chart seriesIdx="-4" categoryIdx="51" bldStep="category"/>
                                            </p:graphicEl>
                                          </p:spTgt>
                                        </p:tgtEl>
                                        <p:attrNameLst>
                                          <p:attrName>style.visibility</p:attrName>
                                        </p:attrNameLst>
                                      </p:cBhvr>
                                      <p:to>
                                        <p:strVal val="visible"/>
                                      </p:to>
                                    </p:set>
                                    <p:animEffect transition="in" filter="wipe(left)">
                                      <p:cBhvr>
                                        <p:cTn id="260" dur="150"/>
                                        <p:tgtEl>
                                          <p:spTgt spid="11">
                                            <p:graphicEl>
                                              <a:chart seriesIdx="-4" categoryIdx="51" bldStep="category"/>
                                            </p:graphicEl>
                                          </p:spTgt>
                                        </p:tgtEl>
                                      </p:cBhvr>
                                    </p:animEffect>
                                  </p:childTnLst>
                                </p:cTn>
                              </p:par>
                            </p:childTnLst>
                          </p:cTn>
                        </p:par>
                        <p:par>
                          <p:cTn id="261" fill="hold">
                            <p:stCondLst>
                              <p:cond delay="2750"/>
                            </p:stCondLst>
                            <p:childTnLst>
                              <p:par>
                                <p:cTn id="262" presetID="22" presetClass="entr" presetSubtype="8" fill="hold" grpId="0" nodeType="afterEffect">
                                  <p:stCondLst>
                                    <p:cond delay="0"/>
                                  </p:stCondLst>
                                  <p:childTnLst>
                                    <p:set>
                                      <p:cBhvr>
                                        <p:cTn id="263" dur="1" fill="hold">
                                          <p:stCondLst>
                                            <p:cond delay="0"/>
                                          </p:stCondLst>
                                        </p:cTn>
                                        <p:tgtEl>
                                          <p:spTgt spid="11">
                                            <p:graphicEl>
                                              <a:chart seriesIdx="-4" categoryIdx="52" bldStep="category"/>
                                            </p:graphicEl>
                                          </p:spTgt>
                                        </p:tgtEl>
                                        <p:attrNameLst>
                                          <p:attrName>style.visibility</p:attrName>
                                        </p:attrNameLst>
                                      </p:cBhvr>
                                      <p:to>
                                        <p:strVal val="visible"/>
                                      </p:to>
                                    </p:set>
                                    <p:animEffect transition="in" filter="wipe(left)">
                                      <p:cBhvr>
                                        <p:cTn id="264" dur="150"/>
                                        <p:tgtEl>
                                          <p:spTgt spid="11">
                                            <p:graphicEl>
                                              <a:chart seriesIdx="-4" categoryIdx="52" bldStep="category"/>
                                            </p:graphicEl>
                                          </p:spTgt>
                                        </p:tgtEl>
                                      </p:cBhvr>
                                    </p:animEffect>
                                  </p:childTnLst>
                                </p:cTn>
                              </p:par>
                            </p:childTnLst>
                          </p:cTn>
                        </p:par>
                        <p:par>
                          <p:cTn id="265" fill="hold">
                            <p:stCondLst>
                              <p:cond delay="2900"/>
                            </p:stCondLst>
                            <p:childTnLst>
                              <p:par>
                                <p:cTn id="266" presetID="22" presetClass="entr" presetSubtype="8" fill="hold" grpId="0" nodeType="afterEffect">
                                  <p:stCondLst>
                                    <p:cond delay="0"/>
                                  </p:stCondLst>
                                  <p:childTnLst>
                                    <p:set>
                                      <p:cBhvr>
                                        <p:cTn id="267" dur="1" fill="hold">
                                          <p:stCondLst>
                                            <p:cond delay="0"/>
                                          </p:stCondLst>
                                        </p:cTn>
                                        <p:tgtEl>
                                          <p:spTgt spid="11">
                                            <p:graphicEl>
                                              <a:chart seriesIdx="-4" categoryIdx="53" bldStep="category"/>
                                            </p:graphicEl>
                                          </p:spTgt>
                                        </p:tgtEl>
                                        <p:attrNameLst>
                                          <p:attrName>style.visibility</p:attrName>
                                        </p:attrNameLst>
                                      </p:cBhvr>
                                      <p:to>
                                        <p:strVal val="visible"/>
                                      </p:to>
                                    </p:set>
                                    <p:animEffect transition="in" filter="wipe(left)">
                                      <p:cBhvr>
                                        <p:cTn id="268" dur="150"/>
                                        <p:tgtEl>
                                          <p:spTgt spid="11">
                                            <p:graphicEl>
                                              <a:chart seriesIdx="-4" categoryIdx="53" bldStep="category"/>
                                            </p:graphicEl>
                                          </p:spTgt>
                                        </p:tgtEl>
                                      </p:cBhvr>
                                    </p:animEffect>
                                  </p:childTnLst>
                                </p:cTn>
                              </p:par>
                            </p:childTnLst>
                          </p:cTn>
                        </p:par>
                        <p:par>
                          <p:cTn id="269" fill="hold">
                            <p:stCondLst>
                              <p:cond delay="3050"/>
                            </p:stCondLst>
                            <p:childTnLst>
                              <p:par>
                                <p:cTn id="270" presetID="22" presetClass="entr" presetSubtype="8" fill="hold" grpId="0" nodeType="afterEffect">
                                  <p:stCondLst>
                                    <p:cond delay="0"/>
                                  </p:stCondLst>
                                  <p:childTnLst>
                                    <p:set>
                                      <p:cBhvr>
                                        <p:cTn id="271" dur="1" fill="hold">
                                          <p:stCondLst>
                                            <p:cond delay="0"/>
                                          </p:stCondLst>
                                        </p:cTn>
                                        <p:tgtEl>
                                          <p:spTgt spid="11">
                                            <p:graphicEl>
                                              <a:chart seriesIdx="-4" categoryIdx="54" bldStep="category"/>
                                            </p:graphicEl>
                                          </p:spTgt>
                                        </p:tgtEl>
                                        <p:attrNameLst>
                                          <p:attrName>style.visibility</p:attrName>
                                        </p:attrNameLst>
                                      </p:cBhvr>
                                      <p:to>
                                        <p:strVal val="visible"/>
                                      </p:to>
                                    </p:set>
                                    <p:animEffect transition="in" filter="wipe(left)">
                                      <p:cBhvr>
                                        <p:cTn id="272" dur="150"/>
                                        <p:tgtEl>
                                          <p:spTgt spid="11">
                                            <p:graphicEl>
                                              <a:chart seriesIdx="-4" categoryIdx="54" bldStep="category"/>
                                            </p:graphicEl>
                                          </p:spTgt>
                                        </p:tgtEl>
                                      </p:cBhvr>
                                    </p:animEffect>
                                  </p:childTnLst>
                                </p:cTn>
                              </p:par>
                            </p:childTnLst>
                          </p:cTn>
                        </p:par>
                        <p:par>
                          <p:cTn id="273" fill="hold">
                            <p:stCondLst>
                              <p:cond delay="3200"/>
                            </p:stCondLst>
                            <p:childTnLst>
                              <p:par>
                                <p:cTn id="274" presetID="22" presetClass="entr" presetSubtype="8" fill="hold" grpId="0" nodeType="afterEffect">
                                  <p:stCondLst>
                                    <p:cond delay="0"/>
                                  </p:stCondLst>
                                  <p:childTnLst>
                                    <p:set>
                                      <p:cBhvr>
                                        <p:cTn id="275" dur="1" fill="hold">
                                          <p:stCondLst>
                                            <p:cond delay="0"/>
                                          </p:stCondLst>
                                        </p:cTn>
                                        <p:tgtEl>
                                          <p:spTgt spid="11">
                                            <p:graphicEl>
                                              <a:chart seriesIdx="-4" categoryIdx="55" bldStep="category"/>
                                            </p:graphicEl>
                                          </p:spTgt>
                                        </p:tgtEl>
                                        <p:attrNameLst>
                                          <p:attrName>style.visibility</p:attrName>
                                        </p:attrNameLst>
                                      </p:cBhvr>
                                      <p:to>
                                        <p:strVal val="visible"/>
                                      </p:to>
                                    </p:set>
                                    <p:animEffect transition="in" filter="wipe(left)">
                                      <p:cBhvr>
                                        <p:cTn id="276" dur="150"/>
                                        <p:tgtEl>
                                          <p:spTgt spid="11">
                                            <p:graphicEl>
                                              <a:chart seriesIdx="-4" categoryIdx="55" bldStep="category"/>
                                            </p:graphicEl>
                                          </p:spTgt>
                                        </p:tgtEl>
                                      </p:cBhvr>
                                    </p:animEffect>
                                  </p:childTnLst>
                                </p:cTn>
                              </p:par>
                            </p:childTnLst>
                          </p:cTn>
                        </p:par>
                        <p:par>
                          <p:cTn id="277" fill="hold">
                            <p:stCondLst>
                              <p:cond delay="3350"/>
                            </p:stCondLst>
                            <p:childTnLst>
                              <p:par>
                                <p:cTn id="278" presetID="22" presetClass="entr" presetSubtype="8" fill="hold" grpId="0" nodeType="afterEffect">
                                  <p:stCondLst>
                                    <p:cond delay="0"/>
                                  </p:stCondLst>
                                  <p:childTnLst>
                                    <p:set>
                                      <p:cBhvr>
                                        <p:cTn id="279" dur="1" fill="hold">
                                          <p:stCondLst>
                                            <p:cond delay="0"/>
                                          </p:stCondLst>
                                        </p:cTn>
                                        <p:tgtEl>
                                          <p:spTgt spid="11">
                                            <p:graphicEl>
                                              <a:chart seriesIdx="-4" categoryIdx="56" bldStep="category"/>
                                            </p:graphicEl>
                                          </p:spTgt>
                                        </p:tgtEl>
                                        <p:attrNameLst>
                                          <p:attrName>style.visibility</p:attrName>
                                        </p:attrNameLst>
                                      </p:cBhvr>
                                      <p:to>
                                        <p:strVal val="visible"/>
                                      </p:to>
                                    </p:set>
                                    <p:animEffect transition="in" filter="wipe(left)">
                                      <p:cBhvr>
                                        <p:cTn id="280" dur="150"/>
                                        <p:tgtEl>
                                          <p:spTgt spid="11">
                                            <p:graphicEl>
                                              <a:chart seriesIdx="-4" categoryIdx="56" bldStep="category"/>
                                            </p:graphicEl>
                                          </p:spTgt>
                                        </p:tgtEl>
                                      </p:cBhvr>
                                    </p:animEffect>
                                  </p:childTnLst>
                                </p:cTn>
                              </p:par>
                            </p:childTnLst>
                          </p:cTn>
                        </p:par>
                        <p:par>
                          <p:cTn id="281" fill="hold">
                            <p:stCondLst>
                              <p:cond delay="3500"/>
                            </p:stCondLst>
                            <p:childTnLst>
                              <p:par>
                                <p:cTn id="282" presetID="22" presetClass="entr" presetSubtype="8" fill="hold" grpId="0" nodeType="afterEffect">
                                  <p:stCondLst>
                                    <p:cond delay="0"/>
                                  </p:stCondLst>
                                  <p:childTnLst>
                                    <p:set>
                                      <p:cBhvr>
                                        <p:cTn id="283" dur="1" fill="hold">
                                          <p:stCondLst>
                                            <p:cond delay="0"/>
                                          </p:stCondLst>
                                        </p:cTn>
                                        <p:tgtEl>
                                          <p:spTgt spid="11">
                                            <p:graphicEl>
                                              <a:chart seriesIdx="-4" categoryIdx="57" bldStep="category"/>
                                            </p:graphicEl>
                                          </p:spTgt>
                                        </p:tgtEl>
                                        <p:attrNameLst>
                                          <p:attrName>style.visibility</p:attrName>
                                        </p:attrNameLst>
                                      </p:cBhvr>
                                      <p:to>
                                        <p:strVal val="visible"/>
                                      </p:to>
                                    </p:set>
                                    <p:animEffect transition="in" filter="wipe(left)">
                                      <p:cBhvr>
                                        <p:cTn id="284" dur="150"/>
                                        <p:tgtEl>
                                          <p:spTgt spid="11">
                                            <p:graphicEl>
                                              <a:chart seriesIdx="-4" categoryIdx="57" bldStep="category"/>
                                            </p:graphicEl>
                                          </p:spTgt>
                                        </p:tgtEl>
                                      </p:cBhvr>
                                    </p:animEffect>
                                  </p:childTnLst>
                                </p:cTn>
                              </p:par>
                            </p:childTnLst>
                          </p:cTn>
                        </p:par>
                        <p:par>
                          <p:cTn id="285" fill="hold">
                            <p:stCondLst>
                              <p:cond delay="3650"/>
                            </p:stCondLst>
                            <p:childTnLst>
                              <p:par>
                                <p:cTn id="286" presetID="22" presetClass="entr" presetSubtype="8" fill="hold" grpId="0" nodeType="afterEffect">
                                  <p:stCondLst>
                                    <p:cond delay="0"/>
                                  </p:stCondLst>
                                  <p:childTnLst>
                                    <p:set>
                                      <p:cBhvr>
                                        <p:cTn id="287" dur="1" fill="hold">
                                          <p:stCondLst>
                                            <p:cond delay="0"/>
                                          </p:stCondLst>
                                        </p:cTn>
                                        <p:tgtEl>
                                          <p:spTgt spid="11">
                                            <p:graphicEl>
                                              <a:chart seriesIdx="-4" categoryIdx="58" bldStep="category"/>
                                            </p:graphicEl>
                                          </p:spTgt>
                                        </p:tgtEl>
                                        <p:attrNameLst>
                                          <p:attrName>style.visibility</p:attrName>
                                        </p:attrNameLst>
                                      </p:cBhvr>
                                      <p:to>
                                        <p:strVal val="visible"/>
                                      </p:to>
                                    </p:set>
                                    <p:animEffect transition="in" filter="wipe(left)">
                                      <p:cBhvr>
                                        <p:cTn id="288" dur="150"/>
                                        <p:tgtEl>
                                          <p:spTgt spid="11">
                                            <p:graphicEl>
                                              <a:chart seriesIdx="-4" categoryIdx="58" bldStep="category"/>
                                            </p:graphicEl>
                                          </p:spTgt>
                                        </p:tgtEl>
                                      </p:cBhvr>
                                    </p:animEffect>
                                  </p:childTnLst>
                                </p:cTn>
                              </p:par>
                            </p:childTnLst>
                          </p:cTn>
                        </p:par>
                        <p:par>
                          <p:cTn id="289" fill="hold">
                            <p:stCondLst>
                              <p:cond delay="3800"/>
                            </p:stCondLst>
                            <p:childTnLst>
                              <p:par>
                                <p:cTn id="290" presetID="22" presetClass="entr" presetSubtype="8" fill="hold" grpId="0" nodeType="afterEffect">
                                  <p:stCondLst>
                                    <p:cond delay="0"/>
                                  </p:stCondLst>
                                  <p:childTnLst>
                                    <p:set>
                                      <p:cBhvr>
                                        <p:cTn id="291" dur="1" fill="hold">
                                          <p:stCondLst>
                                            <p:cond delay="0"/>
                                          </p:stCondLst>
                                        </p:cTn>
                                        <p:tgtEl>
                                          <p:spTgt spid="11">
                                            <p:graphicEl>
                                              <a:chart seriesIdx="-4" categoryIdx="59" bldStep="category"/>
                                            </p:graphicEl>
                                          </p:spTgt>
                                        </p:tgtEl>
                                        <p:attrNameLst>
                                          <p:attrName>style.visibility</p:attrName>
                                        </p:attrNameLst>
                                      </p:cBhvr>
                                      <p:to>
                                        <p:strVal val="visible"/>
                                      </p:to>
                                    </p:set>
                                    <p:animEffect transition="in" filter="wipe(left)">
                                      <p:cBhvr>
                                        <p:cTn id="292" dur="150"/>
                                        <p:tgtEl>
                                          <p:spTgt spid="11">
                                            <p:graphicEl>
                                              <a:chart seriesIdx="-4" categoryIdx="59" bldStep="category"/>
                                            </p:graphicEl>
                                          </p:spTgt>
                                        </p:tgtEl>
                                      </p:cBhvr>
                                    </p:animEffect>
                                  </p:childTnLst>
                                </p:cTn>
                              </p:par>
                            </p:childTnLst>
                          </p:cTn>
                        </p:par>
                        <p:par>
                          <p:cTn id="293" fill="hold">
                            <p:stCondLst>
                              <p:cond delay="3950"/>
                            </p:stCondLst>
                            <p:childTnLst>
                              <p:par>
                                <p:cTn id="294" presetID="22" presetClass="entr" presetSubtype="8" fill="hold" grpId="0" nodeType="afterEffect">
                                  <p:stCondLst>
                                    <p:cond delay="0"/>
                                  </p:stCondLst>
                                  <p:childTnLst>
                                    <p:set>
                                      <p:cBhvr>
                                        <p:cTn id="295" dur="1" fill="hold">
                                          <p:stCondLst>
                                            <p:cond delay="0"/>
                                          </p:stCondLst>
                                        </p:cTn>
                                        <p:tgtEl>
                                          <p:spTgt spid="11">
                                            <p:graphicEl>
                                              <a:chart seriesIdx="-4" categoryIdx="60" bldStep="category"/>
                                            </p:graphicEl>
                                          </p:spTgt>
                                        </p:tgtEl>
                                        <p:attrNameLst>
                                          <p:attrName>style.visibility</p:attrName>
                                        </p:attrNameLst>
                                      </p:cBhvr>
                                      <p:to>
                                        <p:strVal val="visible"/>
                                      </p:to>
                                    </p:set>
                                    <p:animEffect transition="in" filter="wipe(left)">
                                      <p:cBhvr>
                                        <p:cTn id="296" dur="150"/>
                                        <p:tgtEl>
                                          <p:spTgt spid="11">
                                            <p:graphicEl>
                                              <a:chart seriesIdx="-4" categoryIdx="60" bldStep="category"/>
                                            </p:graphicEl>
                                          </p:spTgt>
                                        </p:tgtEl>
                                      </p:cBhvr>
                                    </p:animEffect>
                                  </p:childTnLst>
                                </p:cTn>
                              </p:par>
                            </p:childTnLst>
                          </p:cTn>
                        </p:par>
                        <p:par>
                          <p:cTn id="297" fill="hold">
                            <p:stCondLst>
                              <p:cond delay="4100"/>
                            </p:stCondLst>
                            <p:childTnLst>
                              <p:par>
                                <p:cTn id="298" presetID="10" presetClass="entr" presetSubtype="0" fill="hold" grpId="0" nodeType="afterEffect">
                                  <p:stCondLst>
                                    <p:cond delay="0"/>
                                  </p:stCondLst>
                                  <p:childTnLst>
                                    <p:set>
                                      <p:cBhvr>
                                        <p:cTn id="299" dur="1" fill="hold">
                                          <p:stCondLst>
                                            <p:cond delay="0"/>
                                          </p:stCondLst>
                                        </p:cTn>
                                        <p:tgtEl>
                                          <p:spTgt spid="6"/>
                                        </p:tgtEl>
                                        <p:attrNameLst>
                                          <p:attrName>style.visibility</p:attrName>
                                        </p:attrNameLst>
                                      </p:cBhvr>
                                      <p:to>
                                        <p:strVal val="visible"/>
                                      </p:to>
                                    </p:set>
                                    <p:animEffect transition="in" filter="fade">
                                      <p:cBhvr>
                                        <p:cTn id="300" dur="500"/>
                                        <p:tgtEl>
                                          <p:spTgt spid="6"/>
                                        </p:tgtEl>
                                      </p:cBhvr>
                                    </p:animEffect>
                                  </p:childTnLst>
                                </p:cTn>
                              </p:par>
                              <p:par>
                                <p:cTn id="301" presetID="10" presetClass="entr" presetSubtype="0" fill="hold" nodeType="withEffect">
                                  <p:stCondLst>
                                    <p:cond delay="0"/>
                                  </p:stCondLst>
                                  <p:childTnLst>
                                    <p:set>
                                      <p:cBhvr>
                                        <p:cTn id="302" dur="1" fill="hold">
                                          <p:stCondLst>
                                            <p:cond delay="0"/>
                                          </p:stCondLst>
                                        </p:cTn>
                                        <p:tgtEl>
                                          <p:spTgt spid="10"/>
                                        </p:tgtEl>
                                        <p:attrNameLst>
                                          <p:attrName>style.visibility</p:attrName>
                                        </p:attrNameLst>
                                      </p:cBhvr>
                                      <p:to>
                                        <p:strVal val="visible"/>
                                      </p:to>
                                    </p:set>
                                    <p:animEffect transition="in" filter="fade">
                                      <p:cBhvr>
                                        <p:cTn id="303" dur="500"/>
                                        <p:tgtEl>
                                          <p:spTgt spid="10"/>
                                        </p:tgtEl>
                                      </p:cBhvr>
                                    </p:animEffect>
                                  </p:childTnLst>
                                </p:cTn>
                              </p:par>
                              <p:par>
                                <p:cTn id="304" presetID="10" presetClass="entr" presetSubtype="0" fill="hold" grpId="0" nodeType="withEffect">
                                  <p:stCondLst>
                                    <p:cond delay="0"/>
                                  </p:stCondLst>
                                  <p:childTnLst>
                                    <p:set>
                                      <p:cBhvr>
                                        <p:cTn id="305" dur="1" fill="hold">
                                          <p:stCondLst>
                                            <p:cond delay="0"/>
                                          </p:stCondLst>
                                        </p:cTn>
                                        <p:tgtEl>
                                          <p:spTgt spid="26"/>
                                        </p:tgtEl>
                                        <p:attrNameLst>
                                          <p:attrName>style.visibility</p:attrName>
                                        </p:attrNameLst>
                                      </p:cBhvr>
                                      <p:to>
                                        <p:strVal val="visible"/>
                                      </p:to>
                                    </p:set>
                                    <p:animEffect transition="in" filter="fade">
                                      <p:cBhvr>
                                        <p:cTn id="30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1" grpId="0" uiExpand="1">
        <p:bldSub>
          <a:bldChart bld="category"/>
        </p:bldSub>
      </p:bldGraphic>
      <p:bldP spid="21" grpId="0" animBg="1"/>
      <p:bldP spid="26" grpId="0" animBg="1"/>
      <p:bldP spid="5" grpId="0"/>
      <p:bldP spid="6" grpId="0" animBg="1"/>
      <p:bldP spid="7" grpId="0" animBg="1"/>
      <p:bldP spid="14" grpId="0"/>
      <p:bldP spid="8" grpId="0"/>
      <p:bldP spid="16" grpId="0"/>
      <p:bldP spid="17" grpId="0"/>
      <p:bldP spid="18" grpId="0"/>
      <p:bldP spid="20" grpId="0" animBg="1"/>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4C629F3-3130-4BA6-9E99-AE0E8C0023AC}"/>
              </a:ext>
            </a:extLst>
          </p:cNvPr>
          <p:cNvSpPr>
            <a:spLocks noGrp="1"/>
          </p:cNvSpPr>
          <p:nvPr>
            <p:ph type="title"/>
          </p:nvPr>
        </p:nvSpPr>
        <p:spPr/>
        <p:txBody>
          <a:bodyPr>
            <a:normAutofit fontScale="90000"/>
          </a:bodyPr>
          <a:lstStyle/>
          <a:p>
            <a:pPr algn="ctr"/>
            <a:r>
              <a:rPr lang="en-US" sz="3599" dirty="0">
                <a:solidFill>
                  <a:srgbClr val="494949"/>
                </a:solidFill>
                <a:latin typeface="Arial" panose="020B0604020202020204" pitchFamily="34" charset="0"/>
                <a:cs typeface="Arial" panose="020B0604020202020204" pitchFamily="34" charset="0"/>
              </a:rPr>
              <a:t>Multifamily Volume Cap Scarcity</a:t>
            </a:r>
          </a:p>
        </p:txBody>
      </p:sp>
      <p:grpSp>
        <p:nvGrpSpPr>
          <p:cNvPr id="5" name="Group 4">
            <a:extLst>
              <a:ext uri="{FF2B5EF4-FFF2-40B4-BE49-F238E27FC236}">
                <a16:creationId xmlns:a16="http://schemas.microsoft.com/office/drawing/2014/main" id="{9320A04C-67A7-4D10-8F82-6F886658487B}"/>
              </a:ext>
            </a:extLst>
          </p:cNvPr>
          <p:cNvGrpSpPr/>
          <p:nvPr/>
        </p:nvGrpSpPr>
        <p:grpSpPr>
          <a:xfrm>
            <a:off x="8473906" y="2397917"/>
            <a:ext cx="385200" cy="1544300"/>
            <a:chOff x="8250700" y="2482947"/>
            <a:chExt cx="492370" cy="1973955"/>
          </a:xfrm>
        </p:grpSpPr>
        <p:sp>
          <p:nvSpPr>
            <p:cNvPr id="6" name="Rectangle 5">
              <a:extLst>
                <a:ext uri="{FF2B5EF4-FFF2-40B4-BE49-F238E27FC236}">
                  <a16:creationId xmlns:a16="http://schemas.microsoft.com/office/drawing/2014/main" id="{5AD499A8-AC17-4345-BF79-C2484CD973EE}"/>
                </a:ext>
              </a:extLst>
            </p:cNvPr>
            <p:cNvSpPr/>
            <p:nvPr/>
          </p:nvSpPr>
          <p:spPr>
            <a:xfrm>
              <a:off x="8250701" y="2482947"/>
              <a:ext cx="492369" cy="492369"/>
            </a:xfrm>
            <a:prstGeom prst="rect">
              <a:avLst/>
            </a:prstGeom>
            <a:solidFill>
              <a:srgbClr val="162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7" name="Rectangle 6">
              <a:extLst>
                <a:ext uri="{FF2B5EF4-FFF2-40B4-BE49-F238E27FC236}">
                  <a16:creationId xmlns:a16="http://schemas.microsoft.com/office/drawing/2014/main" id="{04C38697-3309-423B-A4AF-3D9239839393}"/>
                </a:ext>
              </a:extLst>
            </p:cNvPr>
            <p:cNvSpPr/>
            <p:nvPr/>
          </p:nvSpPr>
          <p:spPr>
            <a:xfrm>
              <a:off x="8250701" y="3223740"/>
              <a:ext cx="492369" cy="492369"/>
            </a:xfrm>
            <a:prstGeom prst="rect">
              <a:avLst/>
            </a:prstGeom>
            <a:solidFill>
              <a:srgbClr val="7A8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8" name="Rectangle 7">
              <a:extLst>
                <a:ext uri="{FF2B5EF4-FFF2-40B4-BE49-F238E27FC236}">
                  <a16:creationId xmlns:a16="http://schemas.microsoft.com/office/drawing/2014/main" id="{5A619A68-4243-46E0-A374-514B4D6E0D6C}"/>
                </a:ext>
              </a:extLst>
            </p:cNvPr>
            <p:cNvSpPr/>
            <p:nvPr/>
          </p:nvSpPr>
          <p:spPr>
            <a:xfrm>
              <a:off x="8250700" y="3964533"/>
              <a:ext cx="492369" cy="492369"/>
            </a:xfrm>
            <a:prstGeom prst="rect">
              <a:avLst/>
            </a:prstGeom>
            <a:solidFill>
              <a:srgbClr val="D37A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pSp>
      <p:sp>
        <p:nvSpPr>
          <p:cNvPr id="9" name="TextBox 8">
            <a:extLst>
              <a:ext uri="{FF2B5EF4-FFF2-40B4-BE49-F238E27FC236}">
                <a16:creationId xmlns:a16="http://schemas.microsoft.com/office/drawing/2014/main" id="{96A2E879-D4CB-4FEB-A89A-C2EF3B91ACE3}"/>
              </a:ext>
            </a:extLst>
          </p:cNvPr>
          <p:cNvSpPr txBox="1"/>
          <p:nvPr/>
        </p:nvSpPr>
        <p:spPr>
          <a:xfrm>
            <a:off x="8859107" y="2407097"/>
            <a:ext cx="3274743" cy="400110"/>
          </a:xfrm>
          <a:prstGeom prst="rect">
            <a:avLst/>
          </a:prstGeom>
          <a:noFill/>
        </p:spPr>
        <p:txBody>
          <a:bodyPr wrap="none" rtlCol="0">
            <a:spAutoFit/>
          </a:bodyPr>
          <a:lstStyle/>
          <a:p>
            <a:r>
              <a:rPr lang="en-US" sz="2000" dirty="0">
                <a:solidFill>
                  <a:srgbClr val="494949"/>
                </a:solidFill>
                <a:latin typeface="Franklin Gothic Medium" panose="020B0603020102020204" pitchFamily="34" charset="0"/>
              </a:rPr>
              <a:t>Undersubscribed (15 states)</a:t>
            </a:r>
          </a:p>
        </p:txBody>
      </p:sp>
      <p:sp>
        <p:nvSpPr>
          <p:cNvPr id="10" name="TextBox 9">
            <a:extLst>
              <a:ext uri="{FF2B5EF4-FFF2-40B4-BE49-F238E27FC236}">
                <a16:creationId xmlns:a16="http://schemas.microsoft.com/office/drawing/2014/main" id="{A4191302-9096-432F-BCA0-BBBAE42EFD57}"/>
              </a:ext>
            </a:extLst>
          </p:cNvPr>
          <p:cNvSpPr txBox="1"/>
          <p:nvPr/>
        </p:nvSpPr>
        <p:spPr>
          <a:xfrm>
            <a:off x="8859106" y="2962432"/>
            <a:ext cx="2071849" cy="400110"/>
          </a:xfrm>
          <a:prstGeom prst="rect">
            <a:avLst/>
          </a:prstGeom>
          <a:noFill/>
        </p:spPr>
        <p:txBody>
          <a:bodyPr wrap="none" rtlCol="0">
            <a:spAutoFit/>
          </a:bodyPr>
          <a:lstStyle/>
          <a:p>
            <a:r>
              <a:rPr lang="en-US" sz="2000" dirty="0">
                <a:solidFill>
                  <a:srgbClr val="494949"/>
                </a:solidFill>
                <a:latin typeface="Franklin Gothic Medium" panose="020B0603020102020204" pitchFamily="34" charset="0"/>
              </a:rPr>
              <a:t>Parity (12 states)</a:t>
            </a:r>
          </a:p>
        </p:txBody>
      </p:sp>
      <p:sp>
        <p:nvSpPr>
          <p:cNvPr id="11" name="TextBox 10">
            <a:extLst>
              <a:ext uri="{FF2B5EF4-FFF2-40B4-BE49-F238E27FC236}">
                <a16:creationId xmlns:a16="http://schemas.microsoft.com/office/drawing/2014/main" id="{07790ABD-9F91-463A-8DAF-CB6B58999DFA}"/>
              </a:ext>
            </a:extLst>
          </p:cNvPr>
          <p:cNvSpPr txBox="1"/>
          <p:nvPr/>
        </p:nvSpPr>
        <p:spPr>
          <a:xfrm>
            <a:off x="8859105" y="3563671"/>
            <a:ext cx="3359061" cy="707886"/>
          </a:xfrm>
          <a:prstGeom prst="rect">
            <a:avLst/>
          </a:prstGeom>
          <a:noFill/>
        </p:spPr>
        <p:txBody>
          <a:bodyPr wrap="none" rtlCol="0">
            <a:spAutoFit/>
          </a:bodyPr>
          <a:lstStyle/>
          <a:p>
            <a:r>
              <a:rPr lang="en-US" sz="2000" dirty="0">
                <a:solidFill>
                  <a:srgbClr val="494949"/>
                </a:solidFill>
                <a:latin typeface="Franklin Gothic Medium" panose="020B0603020102020204" pitchFamily="34" charset="0"/>
              </a:rPr>
              <a:t>Oversubscribed (23 states &amp; </a:t>
            </a:r>
            <a:br>
              <a:rPr lang="en-US" sz="2000" dirty="0">
                <a:solidFill>
                  <a:srgbClr val="494949"/>
                </a:solidFill>
                <a:latin typeface="Franklin Gothic Medium" panose="020B0603020102020204" pitchFamily="34" charset="0"/>
              </a:rPr>
            </a:br>
            <a:r>
              <a:rPr lang="en-US" sz="2000" dirty="0">
                <a:solidFill>
                  <a:srgbClr val="494949"/>
                </a:solidFill>
                <a:latin typeface="Franklin Gothic Medium" panose="020B0603020102020204" pitchFamily="34" charset="0"/>
              </a:rPr>
              <a:t>Washington, D.C.)</a:t>
            </a:r>
          </a:p>
        </p:txBody>
      </p:sp>
      <p:sp>
        <p:nvSpPr>
          <p:cNvPr id="12" name="TextBox 11">
            <a:extLst>
              <a:ext uri="{FF2B5EF4-FFF2-40B4-BE49-F238E27FC236}">
                <a16:creationId xmlns:a16="http://schemas.microsoft.com/office/drawing/2014/main" id="{AEB1358E-ADA5-4A52-A6C0-21EF54FB3C57}"/>
              </a:ext>
            </a:extLst>
          </p:cNvPr>
          <p:cNvSpPr txBox="1"/>
          <p:nvPr/>
        </p:nvSpPr>
        <p:spPr>
          <a:xfrm>
            <a:off x="7852301" y="4484893"/>
            <a:ext cx="3930178" cy="707886"/>
          </a:xfrm>
          <a:prstGeom prst="rect">
            <a:avLst/>
          </a:prstGeom>
          <a:noFill/>
        </p:spPr>
        <p:txBody>
          <a:bodyPr wrap="none" rtlCol="0">
            <a:spAutoFit/>
          </a:bodyPr>
          <a:lstStyle/>
          <a:p>
            <a:pPr algn="l"/>
            <a:r>
              <a:rPr lang="en-US" sz="2000" i="1" dirty="0">
                <a:solidFill>
                  <a:srgbClr val="494949"/>
                </a:solidFill>
                <a:latin typeface="Franklin Gothic Medium" panose="020B0603020102020204" pitchFamily="34" charset="0"/>
              </a:rPr>
              <a:t>Information as of April 2025</a:t>
            </a:r>
          </a:p>
          <a:p>
            <a:pPr algn="l"/>
            <a:r>
              <a:rPr lang="en-US" sz="2000" i="1" dirty="0">
                <a:solidFill>
                  <a:srgbClr val="494949"/>
                </a:solidFill>
                <a:latin typeface="Franklin Gothic Medium" panose="020B0603020102020204" pitchFamily="34" charset="0"/>
              </a:rPr>
              <a:t>Source: Tiber Hudson; Novogradac</a:t>
            </a:r>
          </a:p>
        </p:txBody>
      </p:sp>
      <p:sp>
        <p:nvSpPr>
          <p:cNvPr id="13" name="Footer Placeholder 90">
            <a:extLst>
              <a:ext uri="{FF2B5EF4-FFF2-40B4-BE49-F238E27FC236}">
                <a16:creationId xmlns:a16="http://schemas.microsoft.com/office/drawing/2014/main" id="{7CF2689F-1279-98CB-02B9-2573EA55959E}"/>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pic>
        <p:nvPicPr>
          <p:cNvPr id="16" name="Picture 15">
            <a:extLst>
              <a:ext uri="{FF2B5EF4-FFF2-40B4-BE49-F238E27FC236}">
                <a16:creationId xmlns:a16="http://schemas.microsoft.com/office/drawing/2014/main" id="{40BF77C7-68C2-7F6C-EAB1-F1E67AA853AA}"/>
              </a:ext>
            </a:extLst>
          </p:cNvPr>
          <p:cNvPicPr>
            <a:picLocks noChangeAspect="1"/>
          </p:cNvPicPr>
          <p:nvPr/>
        </p:nvPicPr>
        <p:blipFill rotWithShape="1">
          <a:blip r:embed="rId2"/>
          <a:srcRect t="8307" b="-1"/>
          <a:stretch/>
        </p:blipFill>
        <p:spPr>
          <a:xfrm>
            <a:off x="5098321" y="5037407"/>
            <a:ext cx="1992183" cy="1263811"/>
          </a:xfrm>
          <a:prstGeom prst="rect">
            <a:avLst/>
          </a:prstGeom>
        </p:spPr>
      </p:pic>
      <p:sp>
        <p:nvSpPr>
          <p:cNvPr id="14" name="TextBox 13">
            <a:extLst>
              <a:ext uri="{FF2B5EF4-FFF2-40B4-BE49-F238E27FC236}">
                <a16:creationId xmlns:a16="http://schemas.microsoft.com/office/drawing/2014/main" id="{279D249B-66EB-D75A-341C-5A7D2C0A6C8B}"/>
              </a:ext>
            </a:extLst>
          </p:cNvPr>
          <p:cNvSpPr txBox="1"/>
          <p:nvPr/>
        </p:nvSpPr>
        <p:spPr>
          <a:xfrm>
            <a:off x="9972159" y="6079175"/>
            <a:ext cx="2213491" cy="261542"/>
          </a:xfrm>
          <a:prstGeom prst="rect">
            <a:avLst/>
          </a:prstGeom>
          <a:noFill/>
        </p:spPr>
        <p:txBody>
          <a:bodyPr wrap="none" rtlCol="0">
            <a:spAutoFit/>
          </a:bodyPr>
          <a:lstStyle/>
          <a:p>
            <a:r>
              <a:rPr lang="en-US" sz="1100" i="1" dirty="0">
                <a:latin typeface="Calibri" panose="020F0502020204030204" pitchFamily="34" charset="0"/>
                <a:ea typeface="Calibri" panose="020F0502020204030204" pitchFamily="34" charset="0"/>
                <a:cs typeface="Calibri" panose="020F0502020204030204" pitchFamily="34" charset="0"/>
              </a:rPr>
              <a:t>Copyright © 2025 Tiber Hudson LLC</a:t>
            </a:r>
          </a:p>
        </p:txBody>
      </p:sp>
      <mc:AlternateContent xmlns:mc="http://schemas.openxmlformats.org/markup-compatibility/2006" xmlns:cx4="http://schemas.microsoft.com/office/drawing/2016/5/10/chartex">
        <mc:Choice Requires="cx4">
          <p:graphicFrame>
            <p:nvGraphicFramePr>
              <p:cNvPr id="17" name="Chart 16">
                <a:extLst>
                  <a:ext uri="{FF2B5EF4-FFF2-40B4-BE49-F238E27FC236}">
                    <a16:creationId xmlns:a16="http://schemas.microsoft.com/office/drawing/2014/main" id="{8FD9B402-9BF3-7261-4616-BC4B9AAD25F6}"/>
                  </a:ext>
                </a:extLst>
              </p:cNvPr>
              <p:cNvGraphicFramePr/>
              <p:nvPr/>
            </p:nvGraphicFramePr>
            <p:xfrm>
              <a:off x="369359" y="720372"/>
              <a:ext cx="7913501" cy="505174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7" name="Chart 16">
                <a:extLst>
                  <a:ext uri="{FF2B5EF4-FFF2-40B4-BE49-F238E27FC236}">
                    <a16:creationId xmlns:a16="http://schemas.microsoft.com/office/drawing/2014/main" id="{8FD9B402-9BF3-7261-4616-BC4B9AAD25F6}"/>
                  </a:ext>
                </a:extLst>
              </p:cNvPr>
              <p:cNvPicPr>
                <a:picLocks noGrp="1" noRot="1" noChangeAspect="1" noMove="1" noResize="1" noEditPoints="1" noAdjustHandles="1" noChangeArrowheads="1" noChangeShapeType="1"/>
              </p:cNvPicPr>
              <p:nvPr/>
            </p:nvPicPr>
            <p:blipFill>
              <a:blip r:embed="rId4"/>
              <a:stretch>
                <a:fillRect/>
              </a:stretch>
            </p:blipFill>
            <p:spPr>
              <a:xfrm>
                <a:off x="369359" y="720372"/>
                <a:ext cx="7913501" cy="5051745"/>
              </a:xfrm>
              <a:prstGeom prst="rect">
                <a:avLst/>
              </a:prstGeom>
            </p:spPr>
          </p:pic>
        </mc:Fallback>
      </mc:AlternateContent>
      <p:sp>
        <p:nvSpPr>
          <p:cNvPr id="19" name="TextBox 18">
            <a:extLst>
              <a:ext uri="{FF2B5EF4-FFF2-40B4-BE49-F238E27FC236}">
                <a16:creationId xmlns:a16="http://schemas.microsoft.com/office/drawing/2014/main" id="{71A38F50-43AE-679C-DD49-CA66A3CEFF08}"/>
              </a:ext>
            </a:extLst>
          </p:cNvPr>
          <p:cNvSpPr txBox="1"/>
          <p:nvPr/>
        </p:nvSpPr>
        <p:spPr>
          <a:xfrm>
            <a:off x="7724099" y="1454692"/>
            <a:ext cx="536115" cy="276927"/>
          </a:xfrm>
          <a:prstGeom prst="rect">
            <a:avLst/>
          </a:prstGeom>
          <a:noFill/>
        </p:spPr>
        <p:txBody>
          <a:bodyPr wrap="square" rtlCol="0">
            <a:spAutoFit/>
          </a:bodyPr>
          <a:lstStyle/>
          <a:p>
            <a:r>
              <a:rPr lang="en-US" sz="1200" b="1" dirty="0">
                <a:solidFill>
                  <a:schemeClr val="bg1"/>
                </a:solidFill>
              </a:rPr>
              <a:t>ME</a:t>
            </a:r>
          </a:p>
        </p:txBody>
      </p:sp>
      <p:sp>
        <p:nvSpPr>
          <p:cNvPr id="20" name="TextBox 19">
            <a:extLst>
              <a:ext uri="{FF2B5EF4-FFF2-40B4-BE49-F238E27FC236}">
                <a16:creationId xmlns:a16="http://schemas.microsoft.com/office/drawing/2014/main" id="{3AC042A4-DF59-FF08-282F-6E72BA24A4F6}"/>
              </a:ext>
            </a:extLst>
          </p:cNvPr>
          <p:cNvSpPr txBox="1"/>
          <p:nvPr/>
        </p:nvSpPr>
        <p:spPr>
          <a:xfrm>
            <a:off x="7181165" y="1505328"/>
            <a:ext cx="397168" cy="276927"/>
          </a:xfrm>
          <a:prstGeom prst="rect">
            <a:avLst/>
          </a:prstGeom>
          <a:noFill/>
        </p:spPr>
        <p:txBody>
          <a:bodyPr wrap="square" rtlCol="0">
            <a:spAutoFit/>
          </a:bodyPr>
          <a:lstStyle/>
          <a:p>
            <a:r>
              <a:rPr lang="en-US" sz="1200" b="1" dirty="0">
                <a:solidFill>
                  <a:srgbClr val="162F7F"/>
                </a:solidFill>
              </a:rPr>
              <a:t>VT</a:t>
            </a:r>
          </a:p>
        </p:txBody>
      </p:sp>
      <p:sp>
        <p:nvSpPr>
          <p:cNvPr id="21" name="TextBox 20">
            <a:extLst>
              <a:ext uri="{FF2B5EF4-FFF2-40B4-BE49-F238E27FC236}">
                <a16:creationId xmlns:a16="http://schemas.microsoft.com/office/drawing/2014/main" id="{1E60EA39-CCE6-F31D-8510-97EEDD3D7A45}"/>
              </a:ext>
            </a:extLst>
          </p:cNvPr>
          <p:cNvSpPr txBox="1"/>
          <p:nvPr/>
        </p:nvSpPr>
        <p:spPr>
          <a:xfrm>
            <a:off x="7379749" y="1361979"/>
            <a:ext cx="536115" cy="276927"/>
          </a:xfrm>
          <a:prstGeom prst="rect">
            <a:avLst/>
          </a:prstGeom>
          <a:noFill/>
        </p:spPr>
        <p:txBody>
          <a:bodyPr wrap="square" rtlCol="0">
            <a:spAutoFit/>
          </a:bodyPr>
          <a:lstStyle/>
          <a:p>
            <a:r>
              <a:rPr lang="en-US" sz="1200" b="1" dirty="0">
                <a:solidFill>
                  <a:srgbClr val="162F7F"/>
                </a:solidFill>
              </a:rPr>
              <a:t>NH</a:t>
            </a:r>
          </a:p>
        </p:txBody>
      </p:sp>
      <p:sp>
        <p:nvSpPr>
          <p:cNvPr id="22" name="TextBox 21">
            <a:extLst>
              <a:ext uri="{FF2B5EF4-FFF2-40B4-BE49-F238E27FC236}">
                <a16:creationId xmlns:a16="http://schemas.microsoft.com/office/drawing/2014/main" id="{D7D5CAFB-F908-F7D1-6DB9-2EC440867A51}"/>
              </a:ext>
            </a:extLst>
          </p:cNvPr>
          <p:cNvSpPr txBox="1"/>
          <p:nvPr/>
        </p:nvSpPr>
        <p:spPr>
          <a:xfrm>
            <a:off x="7766810" y="2238110"/>
            <a:ext cx="536115" cy="276927"/>
          </a:xfrm>
          <a:prstGeom prst="rect">
            <a:avLst/>
          </a:prstGeom>
          <a:noFill/>
        </p:spPr>
        <p:txBody>
          <a:bodyPr wrap="square" rtlCol="0">
            <a:spAutoFit/>
          </a:bodyPr>
          <a:lstStyle/>
          <a:p>
            <a:r>
              <a:rPr lang="en-US" sz="1200" b="1" dirty="0">
                <a:solidFill>
                  <a:srgbClr val="162F7F"/>
                </a:solidFill>
              </a:rPr>
              <a:t>RI</a:t>
            </a:r>
          </a:p>
        </p:txBody>
      </p:sp>
      <p:sp>
        <p:nvSpPr>
          <p:cNvPr id="23" name="TextBox 22">
            <a:extLst>
              <a:ext uri="{FF2B5EF4-FFF2-40B4-BE49-F238E27FC236}">
                <a16:creationId xmlns:a16="http://schemas.microsoft.com/office/drawing/2014/main" id="{54E0CDEA-3613-8021-8A7B-3063167AE4AF}"/>
              </a:ext>
            </a:extLst>
          </p:cNvPr>
          <p:cNvSpPr txBox="1"/>
          <p:nvPr/>
        </p:nvSpPr>
        <p:spPr>
          <a:xfrm>
            <a:off x="7437574" y="2715420"/>
            <a:ext cx="536115" cy="276927"/>
          </a:xfrm>
          <a:prstGeom prst="rect">
            <a:avLst/>
          </a:prstGeom>
          <a:noFill/>
        </p:spPr>
        <p:txBody>
          <a:bodyPr wrap="square" rtlCol="0">
            <a:spAutoFit/>
          </a:bodyPr>
          <a:lstStyle/>
          <a:p>
            <a:r>
              <a:rPr lang="en-US" sz="1200" b="1" dirty="0">
                <a:solidFill>
                  <a:srgbClr val="162F7F"/>
                </a:solidFill>
              </a:rPr>
              <a:t>DE</a:t>
            </a:r>
          </a:p>
        </p:txBody>
      </p:sp>
      <p:sp>
        <p:nvSpPr>
          <p:cNvPr id="24" name="TextBox 23">
            <a:extLst>
              <a:ext uri="{FF2B5EF4-FFF2-40B4-BE49-F238E27FC236}">
                <a16:creationId xmlns:a16="http://schemas.microsoft.com/office/drawing/2014/main" id="{6A4ABF28-748B-2CB7-A6B9-E1BD9D99C89F}"/>
              </a:ext>
            </a:extLst>
          </p:cNvPr>
          <p:cNvSpPr txBox="1"/>
          <p:nvPr/>
        </p:nvSpPr>
        <p:spPr>
          <a:xfrm>
            <a:off x="7434719" y="2913788"/>
            <a:ext cx="536115" cy="276927"/>
          </a:xfrm>
          <a:prstGeom prst="rect">
            <a:avLst/>
          </a:prstGeom>
          <a:noFill/>
        </p:spPr>
        <p:txBody>
          <a:bodyPr wrap="square" rtlCol="0">
            <a:spAutoFit/>
          </a:bodyPr>
          <a:lstStyle/>
          <a:p>
            <a:r>
              <a:rPr lang="en-US" sz="1200" b="1" dirty="0">
                <a:solidFill>
                  <a:srgbClr val="7A8189"/>
                </a:solidFill>
              </a:rPr>
              <a:t>MD</a:t>
            </a:r>
          </a:p>
        </p:txBody>
      </p:sp>
      <p:sp>
        <p:nvSpPr>
          <p:cNvPr id="25" name="TextBox 24">
            <a:extLst>
              <a:ext uri="{FF2B5EF4-FFF2-40B4-BE49-F238E27FC236}">
                <a16:creationId xmlns:a16="http://schemas.microsoft.com/office/drawing/2014/main" id="{C46E8214-2CB3-9660-3FAD-B51E6B6FEAE8}"/>
              </a:ext>
            </a:extLst>
          </p:cNvPr>
          <p:cNvSpPr txBox="1"/>
          <p:nvPr/>
        </p:nvSpPr>
        <p:spPr>
          <a:xfrm>
            <a:off x="7470253" y="2523541"/>
            <a:ext cx="536115" cy="276927"/>
          </a:xfrm>
          <a:prstGeom prst="rect">
            <a:avLst/>
          </a:prstGeom>
          <a:noFill/>
        </p:spPr>
        <p:txBody>
          <a:bodyPr wrap="square" rtlCol="0">
            <a:spAutoFit/>
          </a:bodyPr>
          <a:lstStyle/>
          <a:p>
            <a:r>
              <a:rPr lang="en-US" sz="1200" b="1" dirty="0">
                <a:solidFill>
                  <a:srgbClr val="7A8189"/>
                </a:solidFill>
              </a:rPr>
              <a:t>NJ</a:t>
            </a:r>
          </a:p>
        </p:txBody>
      </p:sp>
      <p:sp>
        <p:nvSpPr>
          <p:cNvPr id="26" name="TextBox 25">
            <a:extLst>
              <a:ext uri="{FF2B5EF4-FFF2-40B4-BE49-F238E27FC236}">
                <a16:creationId xmlns:a16="http://schemas.microsoft.com/office/drawing/2014/main" id="{06FEE936-F536-9CD8-800F-68D5AAB5C527}"/>
              </a:ext>
            </a:extLst>
          </p:cNvPr>
          <p:cNvSpPr txBox="1"/>
          <p:nvPr/>
        </p:nvSpPr>
        <p:spPr>
          <a:xfrm>
            <a:off x="7414654" y="3082923"/>
            <a:ext cx="536115" cy="276927"/>
          </a:xfrm>
          <a:prstGeom prst="rect">
            <a:avLst/>
          </a:prstGeom>
          <a:noFill/>
        </p:spPr>
        <p:txBody>
          <a:bodyPr wrap="square" rtlCol="0">
            <a:spAutoFit/>
          </a:bodyPr>
          <a:lstStyle/>
          <a:p>
            <a:r>
              <a:rPr lang="en-US" sz="1200" b="1" dirty="0">
                <a:solidFill>
                  <a:srgbClr val="D37A26"/>
                </a:solidFill>
              </a:rPr>
              <a:t>DC</a:t>
            </a:r>
          </a:p>
        </p:txBody>
      </p:sp>
      <p:sp>
        <p:nvSpPr>
          <p:cNvPr id="27" name="TextBox 26">
            <a:extLst>
              <a:ext uri="{FF2B5EF4-FFF2-40B4-BE49-F238E27FC236}">
                <a16:creationId xmlns:a16="http://schemas.microsoft.com/office/drawing/2014/main" id="{89E67877-0240-8F9E-16E5-C19432BFFCE4}"/>
              </a:ext>
            </a:extLst>
          </p:cNvPr>
          <p:cNvSpPr txBox="1"/>
          <p:nvPr/>
        </p:nvSpPr>
        <p:spPr>
          <a:xfrm>
            <a:off x="7641236" y="2394312"/>
            <a:ext cx="536115" cy="276927"/>
          </a:xfrm>
          <a:prstGeom prst="rect">
            <a:avLst/>
          </a:prstGeom>
          <a:noFill/>
        </p:spPr>
        <p:txBody>
          <a:bodyPr wrap="square" rtlCol="0">
            <a:spAutoFit/>
          </a:bodyPr>
          <a:lstStyle/>
          <a:p>
            <a:r>
              <a:rPr lang="en-US" sz="1200" b="1" dirty="0">
                <a:solidFill>
                  <a:srgbClr val="D37A26"/>
                </a:solidFill>
              </a:rPr>
              <a:t>CT</a:t>
            </a:r>
          </a:p>
        </p:txBody>
      </p:sp>
      <p:sp>
        <p:nvSpPr>
          <p:cNvPr id="28" name="TextBox 27">
            <a:extLst>
              <a:ext uri="{FF2B5EF4-FFF2-40B4-BE49-F238E27FC236}">
                <a16:creationId xmlns:a16="http://schemas.microsoft.com/office/drawing/2014/main" id="{5EDBBF95-C15E-B794-77D9-72273235E90B}"/>
              </a:ext>
            </a:extLst>
          </p:cNvPr>
          <p:cNvSpPr txBox="1"/>
          <p:nvPr/>
        </p:nvSpPr>
        <p:spPr>
          <a:xfrm>
            <a:off x="7852301" y="1974669"/>
            <a:ext cx="536115" cy="276927"/>
          </a:xfrm>
          <a:prstGeom prst="rect">
            <a:avLst/>
          </a:prstGeom>
          <a:noFill/>
        </p:spPr>
        <p:txBody>
          <a:bodyPr wrap="square" rtlCol="0">
            <a:spAutoFit/>
          </a:bodyPr>
          <a:lstStyle/>
          <a:p>
            <a:r>
              <a:rPr lang="en-US" sz="1200" b="1" dirty="0">
                <a:solidFill>
                  <a:srgbClr val="D37A26"/>
                </a:solidFill>
              </a:rPr>
              <a:t>MA</a:t>
            </a:r>
          </a:p>
        </p:txBody>
      </p:sp>
      <p:sp>
        <p:nvSpPr>
          <p:cNvPr id="29" name="TextBox 28">
            <a:extLst>
              <a:ext uri="{FF2B5EF4-FFF2-40B4-BE49-F238E27FC236}">
                <a16:creationId xmlns:a16="http://schemas.microsoft.com/office/drawing/2014/main" id="{51B345EA-7260-A297-6EF3-8D341B3AD820}"/>
              </a:ext>
            </a:extLst>
          </p:cNvPr>
          <p:cNvSpPr txBox="1"/>
          <p:nvPr/>
        </p:nvSpPr>
        <p:spPr>
          <a:xfrm>
            <a:off x="2811526" y="5180864"/>
            <a:ext cx="536115" cy="276927"/>
          </a:xfrm>
          <a:prstGeom prst="rect">
            <a:avLst/>
          </a:prstGeom>
          <a:noFill/>
        </p:spPr>
        <p:txBody>
          <a:bodyPr wrap="square" rtlCol="0">
            <a:spAutoFit/>
          </a:bodyPr>
          <a:lstStyle/>
          <a:p>
            <a:r>
              <a:rPr lang="en-US" sz="1200" b="1" dirty="0">
                <a:solidFill>
                  <a:srgbClr val="D37A26"/>
                </a:solidFill>
              </a:rPr>
              <a:t>HI</a:t>
            </a:r>
          </a:p>
        </p:txBody>
      </p:sp>
      <p:sp>
        <p:nvSpPr>
          <p:cNvPr id="30" name="TextBox 29">
            <a:extLst>
              <a:ext uri="{FF2B5EF4-FFF2-40B4-BE49-F238E27FC236}">
                <a16:creationId xmlns:a16="http://schemas.microsoft.com/office/drawing/2014/main" id="{672DC53B-D454-1B8A-44D6-FFF0FE838032}"/>
              </a:ext>
            </a:extLst>
          </p:cNvPr>
          <p:cNvSpPr txBox="1"/>
          <p:nvPr/>
        </p:nvSpPr>
        <p:spPr>
          <a:xfrm>
            <a:off x="5789419" y="2738038"/>
            <a:ext cx="536115" cy="276927"/>
          </a:xfrm>
          <a:prstGeom prst="rect">
            <a:avLst/>
          </a:prstGeom>
          <a:noFill/>
        </p:spPr>
        <p:txBody>
          <a:bodyPr wrap="square" rtlCol="0">
            <a:spAutoFit/>
          </a:bodyPr>
          <a:lstStyle/>
          <a:p>
            <a:r>
              <a:rPr lang="en-US" sz="1200" b="1" dirty="0">
                <a:solidFill>
                  <a:schemeClr val="bg1"/>
                </a:solidFill>
              </a:rPr>
              <a:t>IN</a:t>
            </a:r>
          </a:p>
        </p:txBody>
      </p:sp>
      <p:sp>
        <p:nvSpPr>
          <p:cNvPr id="31" name="TextBox 30">
            <a:extLst>
              <a:ext uri="{FF2B5EF4-FFF2-40B4-BE49-F238E27FC236}">
                <a16:creationId xmlns:a16="http://schemas.microsoft.com/office/drawing/2014/main" id="{B2B6FAC1-E0AC-D05D-E23B-4C52E0119047}"/>
              </a:ext>
            </a:extLst>
          </p:cNvPr>
          <p:cNvSpPr txBox="1"/>
          <p:nvPr/>
        </p:nvSpPr>
        <p:spPr>
          <a:xfrm>
            <a:off x="1352502" y="1744467"/>
            <a:ext cx="536115" cy="276927"/>
          </a:xfrm>
          <a:prstGeom prst="rect">
            <a:avLst/>
          </a:prstGeom>
          <a:noFill/>
        </p:spPr>
        <p:txBody>
          <a:bodyPr wrap="square" rtlCol="0">
            <a:spAutoFit/>
          </a:bodyPr>
          <a:lstStyle/>
          <a:p>
            <a:r>
              <a:rPr lang="en-US" sz="1200" b="1" dirty="0">
                <a:solidFill>
                  <a:schemeClr val="bg1"/>
                </a:solidFill>
              </a:rPr>
              <a:t>OR</a:t>
            </a:r>
          </a:p>
        </p:txBody>
      </p:sp>
      <p:sp>
        <p:nvSpPr>
          <p:cNvPr id="32" name="Rectangle 31">
            <a:extLst>
              <a:ext uri="{FF2B5EF4-FFF2-40B4-BE49-F238E27FC236}">
                <a16:creationId xmlns:a16="http://schemas.microsoft.com/office/drawing/2014/main" id="{C2E3C554-1E5A-53C1-E051-279A273537FC}"/>
              </a:ext>
            </a:extLst>
          </p:cNvPr>
          <p:cNvSpPr/>
          <p:nvPr/>
        </p:nvSpPr>
        <p:spPr>
          <a:xfrm>
            <a:off x="6999341" y="5503946"/>
            <a:ext cx="1389075" cy="26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Slide Number Placeholder 4">
            <a:extLst>
              <a:ext uri="{FF2B5EF4-FFF2-40B4-BE49-F238E27FC236}">
                <a16:creationId xmlns:a16="http://schemas.microsoft.com/office/drawing/2014/main" id="{C348921C-32A8-4FE2-9E65-5127E6710BDB}"/>
              </a:ext>
            </a:extLst>
          </p:cNvPr>
          <p:cNvSpPr>
            <a:spLocks noGrp="1"/>
          </p:cNvSpPr>
          <p:nvPr>
            <p:ph type="sldNum" sz="quarter" idx="12"/>
          </p:nvPr>
        </p:nvSpPr>
        <p:spPr>
          <a:xfrm>
            <a:off x="9897880" y="6459786"/>
            <a:ext cx="1311683" cy="365125"/>
          </a:xfrm>
        </p:spPr>
        <p:txBody>
          <a:bodyPr/>
          <a:lstStyle/>
          <a:p>
            <a:pPr defTabSz="1218621">
              <a:defRPr/>
            </a:pPr>
            <a:fld id="{34C99D79-8A4B-4031-B1E0-AF26F8EDF2BC}" type="slidenum">
              <a:rPr lang="en-GB">
                <a:latin typeface="Arial" panose="020B0604020202020204"/>
              </a:rPr>
              <a:pPr defTabSz="1218621">
                <a:defRPr/>
              </a:pPr>
              <a:t>2</a:t>
            </a:fld>
            <a:endParaRPr lang="en-GB">
              <a:latin typeface="Arial" panose="020B0604020202020204"/>
            </a:endParaRPr>
          </a:p>
        </p:txBody>
      </p:sp>
    </p:spTree>
    <p:extLst>
      <p:ext uri="{BB962C8B-B14F-4D97-AF65-F5344CB8AC3E}">
        <p14:creationId xmlns:p14="http://schemas.microsoft.com/office/powerpoint/2010/main" val="7832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a:t>Cash-Backed Forward Benefits</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525">
              <a:defRPr/>
            </a:pPr>
            <a:fld id="{34C99D79-8A4B-4031-B1E0-AF26F8EDF2BC}" type="slidenum">
              <a:rPr lang="en-GB">
                <a:latin typeface="Arial" panose="020B0604020202020204"/>
              </a:rPr>
              <a:pPr defTabSz="1217525">
                <a:defRPr/>
              </a:pPr>
              <a:t>20</a:t>
            </a:fld>
            <a:endParaRPr lang="en-GB">
              <a:latin typeface="Arial" panose="020B0604020202020204"/>
            </a:endParaRPr>
          </a:p>
        </p:txBody>
      </p:sp>
      <p:sp>
        <p:nvSpPr>
          <p:cNvPr id="27" name="Content Placeholder 2">
            <a:extLst>
              <a:ext uri="{FF2B5EF4-FFF2-40B4-BE49-F238E27FC236}">
                <a16:creationId xmlns:a16="http://schemas.microsoft.com/office/drawing/2014/main" id="{711B0B7D-1681-B523-EFC5-FA7779399D3A}"/>
              </a:ext>
            </a:extLst>
          </p:cNvPr>
          <p:cNvSpPr txBox="1">
            <a:spLocks/>
          </p:cNvSpPr>
          <p:nvPr/>
        </p:nvSpPr>
        <p:spPr>
          <a:xfrm>
            <a:off x="373306" y="974395"/>
            <a:ext cx="11402963" cy="499094"/>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734" indent="-513734" defTabSz="913030">
              <a:buClrTx/>
              <a:buFont typeface="+mj-lt"/>
              <a:buAutoNum type="arabicPeriod" startAt="2"/>
            </a:pPr>
            <a:r>
              <a:rPr lang="en-US" sz="1796">
                <a:solidFill>
                  <a:prstClr val="black">
                    <a:lumMod val="75000"/>
                    <a:lumOff val="25000"/>
                  </a:prstClr>
                </a:solidFill>
                <a:latin typeface="Arial" panose="020B0604020202020204"/>
              </a:rPr>
              <a:t>Additional equity generated when counting bond interest through completion in eligible basis*           </a:t>
            </a:r>
            <a:endParaRPr lang="en-US" sz="1996">
              <a:solidFill>
                <a:prstClr val="black">
                  <a:lumMod val="75000"/>
                  <a:lumOff val="25000"/>
                </a:prstClr>
              </a:solidFill>
              <a:latin typeface="Arial" panose="020B0604020202020204"/>
            </a:endParaRPr>
          </a:p>
          <a:p>
            <a:pPr marL="0" indent="0" defTabSz="913030">
              <a:buClr>
                <a:srgbClr val="4A66AC"/>
              </a:buClr>
              <a:buNone/>
            </a:pPr>
            <a:endParaRPr lang="en-US" sz="1996">
              <a:solidFill>
                <a:prstClr val="black">
                  <a:lumMod val="75000"/>
                  <a:lumOff val="25000"/>
                </a:prstClr>
              </a:solidFill>
              <a:latin typeface="Arial" panose="020B0604020202020204"/>
            </a:endParaRPr>
          </a:p>
          <a:p>
            <a:pPr marL="0" indent="0" defTabSz="913030">
              <a:buClr>
                <a:srgbClr val="4A66AC"/>
              </a:buClr>
              <a:buNone/>
            </a:pPr>
            <a:endParaRPr lang="en-US" sz="1996">
              <a:solidFill>
                <a:prstClr val="black">
                  <a:lumMod val="75000"/>
                  <a:lumOff val="25000"/>
                </a:prstClr>
              </a:solidFill>
              <a:latin typeface="Arial" panose="020B0604020202020204"/>
            </a:endParaRPr>
          </a:p>
          <a:p>
            <a:pPr marL="0" indent="0" defTabSz="913030">
              <a:buClr>
                <a:srgbClr val="4A66AC"/>
              </a:buClr>
              <a:buNone/>
            </a:pPr>
            <a:endParaRPr lang="en-US" sz="1996">
              <a:solidFill>
                <a:prstClr val="black">
                  <a:lumMod val="75000"/>
                  <a:lumOff val="25000"/>
                </a:prstClr>
              </a:solidFill>
              <a:latin typeface="Arial" panose="020B0604020202020204"/>
            </a:endParaRPr>
          </a:p>
        </p:txBody>
      </p:sp>
      <p:sp>
        <p:nvSpPr>
          <p:cNvPr id="29" name="TextBox 28">
            <a:extLst>
              <a:ext uri="{FF2B5EF4-FFF2-40B4-BE49-F238E27FC236}">
                <a16:creationId xmlns:a16="http://schemas.microsoft.com/office/drawing/2014/main" id="{C662F9F1-8D6E-84C5-48AF-4B4B82F21E21}"/>
              </a:ext>
            </a:extLst>
          </p:cNvPr>
          <p:cNvSpPr txBox="1"/>
          <p:nvPr/>
        </p:nvSpPr>
        <p:spPr>
          <a:xfrm>
            <a:off x="62006" y="5791770"/>
            <a:ext cx="12123647" cy="399902"/>
          </a:xfrm>
          <a:prstGeom prst="rect">
            <a:avLst/>
          </a:prstGeom>
          <a:noFill/>
        </p:spPr>
        <p:txBody>
          <a:bodyPr wrap="square" rtlCol="0">
            <a:spAutoFit/>
          </a:bodyPr>
          <a:lstStyle/>
          <a:p>
            <a:pPr defTabSz="913304">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a:t>
            </a:r>
            <a:r>
              <a:rPr lang="en-US" sz="1000" i="1" dirty="0">
                <a:solidFill>
                  <a:prstClr val="black"/>
                </a:solidFill>
                <a:latin typeface="Calibri" panose="020F0502020204030204"/>
              </a:rPr>
              <a:t>Assumes $30mm par amount and 3-year initial term to conversion, 24-month construction period, with level draw schedule. </a:t>
            </a:r>
          </a:p>
          <a:p>
            <a:pPr defTabSz="913304">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a:t>
            </a:r>
            <a:r>
              <a:rPr lang="en-US" sz="1000" i="1" dirty="0">
                <a:solidFill>
                  <a:prstClr val="black"/>
                </a:solidFill>
                <a:latin typeface="Calibri" panose="020F0502020204030204"/>
              </a:rPr>
              <a:t>Equity generated assumed to be 35% of interest cost through completion. Confirm impact of investment income with equity investor</a:t>
            </a:r>
          </a:p>
        </p:txBody>
      </p:sp>
      <p:sp>
        <p:nvSpPr>
          <p:cNvPr id="34" name="TextBox 33">
            <a:extLst>
              <a:ext uri="{FF2B5EF4-FFF2-40B4-BE49-F238E27FC236}">
                <a16:creationId xmlns:a16="http://schemas.microsoft.com/office/drawing/2014/main" id="{6C46AF3C-291E-46A0-AF3A-475F3D791C84}"/>
              </a:ext>
            </a:extLst>
          </p:cNvPr>
          <p:cNvSpPr txBox="1"/>
          <p:nvPr/>
        </p:nvSpPr>
        <p:spPr>
          <a:xfrm>
            <a:off x="62002" y="5645528"/>
            <a:ext cx="11851909" cy="246093"/>
          </a:xfrm>
          <a:prstGeom prst="rect">
            <a:avLst/>
          </a:prstGeom>
          <a:noFill/>
        </p:spPr>
        <p:txBody>
          <a:bodyPr wrap="square" rtlCol="0">
            <a:spAutoFit/>
          </a:bodyPr>
          <a:lstStyle/>
          <a:p>
            <a:pPr defTabSz="913304">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a:t>
            </a:r>
            <a:r>
              <a:rPr lang="en-US" sz="1000" i="1" dirty="0">
                <a:solidFill>
                  <a:prstClr val="black"/>
                </a:solidFill>
                <a:latin typeface="Calibri" panose="020F0502020204030204"/>
              </a:rPr>
              <a:t>Inclusion of bond and construction loan interest subject to approval from developer’s accounting firm. </a:t>
            </a:r>
          </a:p>
        </p:txBody>
      </p:sp>
      <p:sp>
        <p:nvSpPr>
          <p:cNvPr id="4" name="TextBox 3">
            <a:extLst>
              <a:ext uri="{FF2B5EF4-FFF2-40B4-BE49-F238E27FC236}">
                <a16:creationId xmlns:a16="http://schemas.microsoft.com/office/drawing/2014/main" id="{8D00CF5B-32E7-ED3F-7E21-42375070617F}"/>
              </a:ext>
            </a:extLst>
          </p:cNvPr>
          <p:cNvSpPr txBox="1"/>
          <p:nvPr/>
        </p:nvSpPr>
        <p:spPr>
          <a:xfrm>
            <a:off x="8543766" y="5418108"/>
            <a:ext cx="2341265" cy="368948"/>
          </a:xfrm>
          <a:prstGeom prst="rect">
            <a:avLst/>
          </a:prstGeom>
          <a:noFill/>
          <a:ln>
            <a:solidFill>
              <a:schemeClr val="tx1"/>
            </a:solidFill>
          </a:ln>
        </p:spPr>
        <p:txBody>
          <a:bodyPr wrap="square" rtlCol="0">
            <a:spAutoFit/>
          </a:bodyPr>
          <a:lstStyle/>
          <a:p>
            <a:pPr defTabSz="913304">
              <a:defRPr/>
            </a:pPr>
            <a:r>
              <a:rPr lang="en-US" sz="1796" b="1" dirty="0">
                <a:solidFill>
                  <a:prstClr val="black"/>
                </a:solidFill>
                <a:latin typeface="Calibri" panose="020F0502020204030204"/>
              </a:rPr>
              <a:t>Est. Savings: $665,000</a:t>
            </a:r>
          </a:p>
        </p:txBody>
      </p:sp>
      <p:sp>
        <p:nvSpPr>
          <p:cNvPr id="5" name="TextBox 4">
            <a:extLst>
              <a:ext uri="{FF2B5EF4-FFF2-40B4-BE49-F238E27FC236}">
                <a16:creationId xmlns:a16="http://schemas.microsoft.com/office/drawing/2014/main" id="{A70CB141-1735-76DB-AB63-88D520B5FFCF}"/>
              </a:ext>
            </a:extLst>
          </p:cNvPr>
          <p:cNvSpPr txBox="1"/>
          <p:nvPr/>
        </p:nvSpPr>
        <p:spPr>
          <a:xfrm>
            <a:off x="62003" y="6094953"/>
            <a:ext cx="10216561" cy="246093"/>
          </a:xfrm>
          <a:prstGeom prst="rect">
            <a:avLst/>
          </a:prstGeom>
          <a:noFill/>
        </p:spPr>
        <p:txBody>
          <a:bodyPr wrap="square" rtlCol="0">
            <a:spAutoFit/>
          </a:bodyPr>
          <a:lstStyle/>
          <a:p>
            <a:pPr defTabSz="913304">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a:t>
            </a:r>
            <a:r>
              <a:rPr lang="en-US" sz="1000" i="1" dirty="0">
                <a:solidFill>
                  <a:prstClr val="black"/>
                </a:solidFill>
                <a:latin typeface="Calibri" panose="020F0502020204030204"/>
              </a:rPr>
              <a:t>Additional equity generated from taxable construction loan interest in situations where equity investor and construction lender are not related parties</a:t>
            </a:r>
          </a:p>
        </p:txBody>
      </p:sp>
      <p:graphicFrame>
        <p:nvGraphicFramePr>
          <p:cNvPr id="9" name="Chart 8">
            <a:extLst>
              <a:ext uri="{FF2B5EF4-FFF2-40B4-BE49-F238E27FC236}">
                <a16:creationId xmlns:a16="http://schemas.microsoft.com/office/drawing/2014/main" id="{7F390CA0-33A8-644F-28B2-70C40846E9E8}"/>
              </a:ext>
            </a:extLst>
          </p:cNvPr>
          <p:cNvGraphicFramePr/>
          <p:nvPr/>
        </p:nvGraphicFramePr>
        <p:xfrm>
          <a:off x="373306" y="1461704"/>
          <a:ext cx="5522391" cy="3985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7B27EF5-239F-8CCF-FEF2-F23A1E3B542C}"/>
              </a:ext>
            </a:extLst>
          </p:cNvPr>
          <p:cNvGraphicFramePr/>
          <p:nvPr/>
        </p:nvGraphicFramePr>
        <p:xfrm>
          <a:off x="6391522" y="1420955"/>
          <a:ext cx="5522391" cy="398594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
            <a:extLst>
              <a:ext uri="{FF2B5EF4-FFF2-40B4-BE49-F238E27FC236}">
                <a16:creationId xmlns:a16="http://schemas.microsoft.com/office/drawing/2014/main" id="{C4FE3772-986D-B6D6-06BA-D730EFB2AF22}"/>
              </a:ext>
            </a:extLst>
          </p:cNvPr>
          <p:cNvSpPr txBox="1"/>
          <p:nvPr/>
        </p:nvSpPr>
        <p:spPr>
          <a:xfrm>
            <a:off x="4018824" y="4564264"/>
            <a:ext cx="1237028" cy="29245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8255"/>
            <a:r>
              <a:rPr lang="en-US" sz="1400" dirty="0">
                <a:solidFill>
                  <a:prstClr val="white"/>
                </a:solidFill>
                <a:latin typeface="Arial" panose="020B0604020202020204"/>
              </a:rPr>
              <a:t>Equity:</a:t>
            </a:r>
          </a:p>
          <a:p>
            <a:pPr algn="ctr" defTabSz="1218255"/>
            <a:r>
              <a:rPr lang="en-US" sz="1400" dirty="0">
                <a:solidFill>
                  <a:prstClr val="white"/>
                </a:solidFill>
                <a:latin typeface="Arial" panose="020B0604020202020204"/>
              </a:rPr>
              <a:t>$775,000</a:t>
            </a:r>
          </a:p>
        </p:txBody>
      </p:sp>
      <p:sp>
        <p:nvSpPr>
          <p:cNvPr id="12" name="TextBox 1">
            <a:extLst>
              <a:ext uri="{FF2B5EF4-FFF2-40B4-BE49-F238E27FC236}">
                <a16:creationId xmlns:a16="http://schemas.microsoft.com/office/drawing/2014/main" id="{8C15D52F-E764-B8C6-E076-95A589105CFF}"/>
              </a:ext>
            </a:extLst>
          </p:cNvPr>
          <p:cNvSpPr txBox="1"/>
          <p:nvPr/>
        </p:nvSpPr>
        <p:spPr>
          <a:xfrm>
            <a:off x="7597990" y="3750154"/>
            <a:ext cx="1622290" cy="1080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8255"/>
            <a:r>
              <a:rPr lang="en-US" sz="1400" dirty="0">
                <a:solidFill>
                  <a:prstClr val="white"/>
                </a:solidFill>
                <a:latin typeface="Arial" panose="020B0604020202020204"/>
              </a:rPr>
              <a:t>Construction Loan Interest:</a:t>
            </a:r>
          </a:p>
          <a:p>
            <a:pPr algn="ctr" defTabSz="1218255"/>
            <a:endParaRPr lang="en-US" sz="1400" dirty="0">
              <a:solidFill>
                <a:prstClr val="white"/>
              </a:solidFill>
              <a:latin typeface="Arial" panose="020B0604020202020204"/>
            </a:endParaRPr>
          </a:p>
          <a:p>
            <a:pPr algn="ctr" defTabSz="1218255"/>
            <a:r>
              <a:rPr lang="en-US" sz="1400" dirty="0">
                <a:solidFill>
                  <a:prstClr val="white"/>
                </a:solidFill>
                <a:latin typeface="Arial" panose="020B0604020202020204"/>
              </a:rPr>
              <a:t>$2.2mm</a:t>
            </a:r>
          </a:p>
        </p:txBody>
      </p:sp>
      <p:sp>
        <p:nvSpPr>
          <p:cNvPr id="14" name="TextBox 1">
            <a:extLst>
              <a:ext uri="{FF2B5EF4-FFF2-40B4-BE49-F238E27FC236}">
                <a16:creationId xmlns:a16="http://schemas.microsoft.com/office/drawing/2014/main" id="{3671478B-5840-86F9-79FE-5DF75C6835AA}"/>
              </a:ext>
            </a:extLst>
          </p:cNvPr>
          <p:cNvSpPr txBox="1"/>
          <p:nvPr/>
        </p:nvSpPr>
        <p:spPr>
          <a:xfrm>
            <a:off x="7725873" y="2518438"/>
            <a:ext cx="1366522" cy="1080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8255"/>
            <a:r>
              <a:rPr lang="en-US" sz="1400" dirty="0">
                <a:solidFill>
                  <a:prstClr val="white"/>
                </a:solidFill>
                <a:latin typeface="Arial" panose="020B0604020202020204"/>
              </a:rPr>
              <a:t>Bond Interest:</a:t>
            </a:r>
          </a:p>
          <a:p>
            <a:pPr algn="ctr" defTabSz="1218255"/>
            <a:endParaRPr lang="en-US" sz="1400" dirty="0">
              <a:solidFill>
                <a:prstClr val="white"/>
              </a:solidFill>
              <a:latin typeface="Arial" panose="020B0604020202020204"/>
            </a:endParaRPr>
          </a:p>
          <a:p>
            <a:pPr algn="ctr" defTabSz="1218255"/>
            <a:r>
              <a:rPr lang="en-US" sz="1400" dirty="0">
                <a:solidFill>
                  <a:prstClr val="white"/>
                </a:solidFill>
                <a:latin typeface="Arial" panose="020B0604020202020204"/>
              </a:rPr>
              <a:t>$1.9mm</a:t>
            </a:r>
          </a:p>
        </p:txBody>
      </p:sp>
      <p:sp>
        <p:nvSpPr>
          <p:cNvPr id="15" name="TextBox 1">
            <a:extLst>
              <a:ext uri="{FF2B5EF4-FFF2-40B4-BE49-F238E27FC236}">
                <a16:creationId xmlns:a16="http://schemas.microsoft.com/office/drawing/2014/main" id="{75BBD934-76CE-BB1D-D2AF-7FC855D68CA9}"/>
              </a:ext>
            </a:extLst>
          </p:cNvPr>
          <p:cNvSpPr txBox="1"/>
          <p:nvPr/>
        </p:nvSpPr>
        <p:spPr>
          <a:xfrm>
            <a:off x="10037873" y="4564264"/>
            <a:ext cx="1237028" cy="53196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8255"/>
            <a:r>
              <a:rPr lang="en-US" sz="1400" dirty="0">
                <a:solidFill>
                  <a:prstClr val="white"/>
                </a:solidFill>
                <a:latin typeface="Arial" panose="020B0604020202020204"/>
              </a:rPr>
              <a:t>Equity:</a:t>
            </a:r>
          </a:p>
          <a:p>
            <a:pPr algn="ctr" defTabSz="1218255"/>
            <a:r>
              <a:rPr lang="en-US" sz="1400" dirty="0">
                <a:solidFill>
                  <a:prstClr val="white"/>
                </a:solidFill>
                <a:latin typeface="Arial" panose="020B0604020202020204"/>
              </a:rPr>
              <a:t>$775,000</a:t>
            </a:r>
          </a:p>
        </p:txBody>
      </p:sp>
      <p:sp>
        <p:nvSpPr>
          <p:cNvPr id="16" name="TextBox 1">
            <a:extLst>
              <a:ext uri="{FF2B5EF4-FFF2-40B4-BE49-F238E27FC236}">
                <a16:creationId xmlns:a16="http://schemas.microsoft.com/office/drawing/2014/main" id="{AA256D95-F704-7F5C-52F3-53D3AF3A58EF}"/>
              </a:ext>
            </a:extLst>
          </p:cNvPr>
          <p:cNvSpPr txBox="1"/>
          <p:nvPr/>
        </p:nvSpPr>
        <p:spPr>
          <a:xfrm>
            <a:off x="9844008" y="4032068"/>
            <a:ext cx="1624757" cy="69654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8255"/>
            <a:r>
              <a:rPr lang="en-US" sz="1400" dirty="0">
                <a:solidFill>
                  <a:prstClr val="white"/>
                </a:solidFill>
                <a:latin typeface="Arial" panose="020B0604020202020204"/>
              </a:rPr>
              <a:t>Additional Equity:</a:t>
            </a:r>
          </a:p>
          <a:p>
            <a:pPr algn="ctr" defTabSz="1218255"/>
            <a:r>
              <a:rPr lang="en-US" sz="1400" dirty="0">
                <a:solidFill>
                  <a:prstClr val="white"/>
                </a:solidFill>
                <a:latin typeface="Arial" panose="020B0604020202020204"/>
              </a:rPr>
              <a:t>$665,000</a:t>
            </a:r>
          </a:p>
        </p:txBody>
      </p:sp>
      <p:sp>
        <p:nvSpPr>
          <p:cNvPr id="8" name="TextBox 7">
            <a:extLst>
              <a:ext uri="{FF2B5EF4-FFF2-40B4-BE49-F238E27FC236}">
                <a16:creationId xmlns:a16="http://schemas.microsoft.com/office/drawing/2014/main" id="{46FAF51C-0D97-2C95-C369-69505D1FF4CC}"/>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6" name="Footer Placeholder 90">
            <a:extLst>
              <a:ext uri="{FF2B5EF4-FFF2-40B4-BE49-F238E27FC236}">
                <a16:creationId xmlns:a16="http://schemas.microsoft.com/office/drawing/2014/main" id="{D6B5837B-5E9F-A72B-6A54-69B472552452}"/>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92326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a:t>Possible Added Costs Of Cash-Backed Forward*</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525">
              <a:defRPr/>
            </a:pPr>
            <a:fld id="{34C99D79-8A4B-4031-B1E0-AF26F8EDF2BC}" type="slidenum">
              <a:rPr lang="en-GB">
                <a:latin typeface="Arial" panose="020B0604020202020204"/>
              </a:rPr>
              <a:pPr defTabSz="1217525">
                <a:defRPr/>
              </a:pPr>
              <a:t>21</a:t>
            </a:fld>
            <a:endParaRPr lang="en-GB">
              <a:latin typeface="Arial" panose="020B0604020202020204"/>
            </a:endParaRPr>
          </a:p>
        </p:txBody>
      </p:sp>
      <p:sp>
        <p:nvSpPr>
          <p:cNvPr id="4" name="Content Placeholder 2">
            <a:extLst>
              <a:ext uri="{FF2B5EF4-FFF2-40B4-BE49-F238E27FC236}">
                <a16:creationId xmlns:a16="http://schemas.microsoft.com/office/drawing/2014/main" id="{5B2F385B-8E5A-0530-623A-EBEFFD73EDDF}"/>
              </a:ext>
            </a:extLst>
          </p:cNvPr>
          <p:cNvSpPr txBox="1">
            <a:spLocks/>
          </p:cNvSpPr>
          <p:nvPr/>
        </p:nvSpPr>
        <p:spPr>
          <a:xfrm>
            <a:off x="1034444" y="1344514"/>
            <a:ext cx="10504651" cy="1716853"/>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734" indent="-513734" defTabSz="913030">
              <a:buClrTx/>
              <a:buFont typeface="+mj-lt"/>
              <a:buAutoNum type="arabicPeriod"/>
              <a:defRPr/>
            </a:pPr>
            <a:r>
              <a:rPr lang="en-US" sz="1996" dirty="0">
                <a:solidFill>
                  <a:prstClr val="black">
                    <a:lumMod val="75000"/>
                    <a:lumOff val="25000"/>
                  </a:prstClr>
                </a:solidFill>
                <a:latin typeface="Arial" panose="020B0604020202020204"/>
              </a:rPr>
              <a:t>Additional costs of issuance for publicly offered bonds</a:t>
            </a:r>
          </a:p>
        </p:txBody>
      </p:sp>
      <p:graphicFrame>
        <p:nvGraphicFramePr>
          <p:cNvPr id="7" name="Table 8">
            <a:extLst>
              <a:ext uri="{FF2B5EF4-FFF2-40B4-BE49-F238E27FC236}">
                <a16:creationId xmlns:a16="http://schemas.microsoft.com/office/drawing/2014/main" id="{F57C78B3-AF40-EA04-8402-809F93D80C6A}"/>
              </a:ext>
            </a:extLst>
          </p:cNvPr>
          <p:cNvGraphicFramePr>
            <a:graphicFrameLocks noGrp="1"/>
          </p:cNvGraphicFramePr>
          <p:nvPr/>
        </p:nvGraphicFramePr>
        <p:xfrm>
          <a:off x="4228320" y="1952280"/>
          <a:ext cx="3735363" cy="1828224"/>
        </p:xfrm>
        <a:graphic>
          <a:graphicData uri="http://schemas.openxmlformats.org/drawingml/2006/table">
            <a:tbl>
              <a:tblPr firstRow="1" bandRow="1">
                <a:tableStyleId>{5C22544A-7EE6-4342-B048-85BDC9FD1C3A}</a:tableStyleId>
              </a:tblPr>
              <a:tblGrid>
                <a:gridCol w="2249920">
                  <a:extLst>
                    <a:ext uri="{9D8B030D-6E8A-4147-A177-3AD203B41FA5}">
                      <a16:colId xmlns:a16="http://schemas.microsoft.com/office/drawing/2014/main" val="583193479"/>
                    </a:ext>
                  </a:extLst>
                </a:gridCol>
                <a:gridCol w="1485443">
                  <a:extLst>
                    <a:ext uri="{9D8B030D-6E8A-4147-A177-3AD203B41FA5}">
                      <a16:colId xmlns:a16="http://schemas.microsoft.com/office/drawing/2014/main" val="2107762468"/>
                    </a:ext>
                  </a:extLst>
                </a:gridCol>
              </a:tblGrid>
              <a:tr h="304649">
                <a:tc>
                  <a:txBody>
                    <a:bodyPr/>
                    <a:lstStyle/>
                    <a:p>
                      <a:pPr algn="ctr"/>
                      <a:r>
                        <a:rPr lang="en-US" sz="1400"/>
                        <a:t>Expense</a:t>
                      </a:r>
                    </a:p>
                  </a:txBody>
                  <a:tcPr marL="91344" marR="91344" marT="45672" marB="45672"/>
                </a:tc>
                <a:tc>
                  <a:txBody>
                    <a:bodyPr/>
                    <a:lstStyle/>
                    <a:p>
                      <a:pPr algn="ctr"/>
                      <a:r>
                        <a:rPr lang="en-US" sz="1400"/>
                        <a:t>Est. Cost</a:t>
                      </a:r>
                    </a:p>
                  </a:txBody>
                  <a:tcPr marL="91344" marR="91344" marT="45672" marB="45672"/>
                </a:tc>
                <a:extLst>
                  <a:ext uri="{0D108BD9-81ED-4DB2-BD59-A6C34878D82A}">
                    <a16:rowId xmlns:a16="http://schemas.microsoft.com/office/drawing/2014/main" val="2349460272"/>
                  </a:ext>
                </a:extLst>
              </a:tr>
              <a:tr h="304649">
                <a:tc>
                  <a:txBody>
                    <a:bodyPr/>
                    <a:lstStyle/>
                    <a:p>
                      <a:pPr algn="ctr"/>
                      <a:r>
                        <a:rPr lang="en-US" sz="1400"/>
                        <a:t>Underwriter’s Fee</a:t>
                      </a:r>
                    </a:p>
                  </a:txBody>
                  <a:tcPr marL="91344" marR="91344" marT="45672" marB="45672"/>
                </a:tc>
                <a:tc>
                  <a:txBody>
                    <a:bodyPr/>
                    <a:lstStyle/>
                    <a:p>
                      <a:pPr algn="ctr"/>
                      <a:r>
                        <a:rPr lang="en-US" sz="1400"/>
                        <a:t>$180,000</a:t>
                      </a:r>
                    </a:p>
                  </a:txBody>
                  <a:tcPr marL="91344" marR="91344" marT="45672" marB="45672"/>
                </a:tc>
                <a:extLst>
                  <a:ext uri="{0D108BD9-81ED-4DB2-BD59-A6C34878D82A}">
                    <a16:rowId xmlns:a16="http://schemas.microsoft.com/office/drawing/2014/main" val="578602687"/>
                  </a:ext>
                </a:extLst>
              </a:tr>
              <a:tr h="304649">
                <a:tc>
                  <a:txBody>
                    <a:bodyPr/>
                    <a:lstStyle/>
                    <a:p>
                      <a:pPr algn="ctr"/>
                      <a:r>
                        <a:rPr lang="en-US" sz="1400"/>
                        <a:t>Underwriter’s Counsel</a:t>
                      </a:r>
                    </a:p>
                  </a:txBody>
                  <a:tcPr marL="91344" marR="91344" marT="45672" marB="45672"/>
                </a:tc>
                <a:tc>
                  <a:txBody>
                    <a:bodyPr/>
                    <a:lstStyle/>
                    <a:p>
                      <a:pPr algn="ctr"/>
                      <a:r>
                        <a:rPr lang="en-US" sz="1400" dirty="0"/>
                        <a:t>$60,000</a:t>
                      </a:r>
                    </a:p>
                  </a:txBody>
                  <a:tcPr marL="91344" marR="91344" marT="45672" marB="45672"/>
                </a:tc>
                <a:extLst>
                  <a:ext uri="{0D108BD9-81ED-4DB2-BD59-A6C34878D82A}">
                    <a16:rowId xmlns:a16="http://schemas.microsoft.com/office/drawing/2014/main" val="2950465914"/>
                  </a:ext>
                </a:extLst>
              </a:tr>
              <a:tr h="304649">
                <a:tc>
                  <a:txBody>
                    <a:bodyPr/>
                    <a:lstStyle/>
                    <a:p>
                      <a:pPr algn="ctr"/>
                      <a:r>
                        <a:rPr lang="en-US" sz="1400"/>
                        <a:t>Rating Agency</a:t>
                      </a:r>
                    </a:p>
                  </a:txBody>
                  <a:tcPr marL="91344" marR="91344" marT="45672" marB="45672"/>
                </a:tc>
                <a:tc>
                  <a:txBody>
                    <a:bodyPr/>
                    <a:lstStyle/>
                    <a:p>
                      <a:pPr algn="ctr"/>
                      <a:r>
                        <a:rPr lang="en-US" sz="1400"/>
                        <a:t>$5,500</a:t>
                      </a:r>
                    </a:p>
                  </a:txBody>
                  <a:tcPr marL="91344" marR="91344" marT="45672" marB="45672"/>
                </a:tc>
                <a:extLst>
                  <a:ext uri="{0D108BD9-81ED-4DB2-BD59-A6C34878D82A}">
                    <a16:rowId xmlns:a16="http://schemas.microsoft.com/office/drawing/2014/main" val="528570474"/>
                  </a:ext>
                </a:extLst>
              </a:tr>
              <a:tr h="304649">
                <a:tc>
                  <a:txBody>
                    <a:bodyPr/>
                    <a:lstStyle/>
                    <a:p>
                      <a:pPr algn="ctr"/>
                      <a:r>
                        <a:rPr lang="en-US" sz="1400"/>
                        <a:t>Verification Agent</a:t>
                      </a:r>
                    </a:p>
                  </a:txBody>
                  <a:tcPr marL="91344" marR="91344" marT="45672" marB="45672"/>
                </a:tc>
                <a:tc>
                  <a:txBody>
                    <a:bodyPr/>
                    <a:lstStyle/>
                    <a:p>
                      <a:pPr algn="ctr"/>
                      <a:r>
                        <a:rPr lang="en-US" sz="1400"/>
                        <a:t>$2,500</a:t>
                      </a:r>
                    </a:p>
                  </a:txBody>
                  <a:tcPr marL="91344" marR="91344" marT="45672" marB="45672"/>
                </a:tc>
                <a:extLst>
                  <a:ext uri="{0D108BD9-81ED-4DB2-BD59-A6C34878D82A}">
                    <a16:rowId xmlns:a16="http://schemas.microsoft.com/office/drawing/2014/main" val="3138240989"/>
                  </a:ext>
                </a:extLst>
              </a:tr>
              <a:tr h="304649">
                <a:tc>
                  <a:txBody>
                    <a:bodyPr/>
                    <a:lstStyle/>
                    <a:p>
                      <a:pPr algn="ctr"/>
                      <a:r>
                        <a:rPr lang="en-US" sz="1400"/>
                        <a:t>Other Costs</a:t>
                      </a:r>
                    </a:p>
                  </a:txBody>
                  <a:tcPr marL="91344" marR="91344" marT="45672" marB="45672"/>
                </a:tc>
                <a:tc>
                  <a:txBody>
                    <a:bodyPr/>
                    <a:lstStyle/>
                    <a:p>
                      <a:pPr algn="ctr"/>
                      <a:r>
                        <a:rPr lang="en-US" sz="1400" dirty="0"/>
                        <a:t>$2,000</a:t>
                      </a:r>
                    </a:p>
                  </a:txBody>
                  <a:tcPr marL="91344" marR="91344" marT="45672" marB="45672"/>
                </a:tc>
                <a:extLst>
                  <a:ext uri="{0D108BD9-81ED-4DB2-BD59-A6C34878D82A}">
                    <a16:rowId xmlns:a16="http://schemas.microsoft.com/office/drawing/2014/main" val="834899500"/>
                  </a:ext>
                </a:extLst>
              </a:tr>
            </a:tbl>
          </a:graphicData>
        </a:graphic>
      </p:graphicFrame>
      <p:sp>
        <p:nvSpPr>
          <p:cNvPr id="6" name="Content Placeholder 2">
            <a:extLst>
              <a:ext uri="{FF2B5EF4-FFF2-40B4-BE49-F238E27FC236}">
                <a16:creationId xmlns:a16="http://schemas.microsoft.com/office/drawing/2014/main" id="{6D79F477-3CD8-04C2-E42D-171FB8A6DD15}"/>
              </a:ext>
            </a:extLst>
          </p:cNvPr>
          <p:cNvSpPr txBox="1">
            <a:spLocks/>
          </p:cNvSpPr>
          <p:nvPr/>
        </p:nvSpPr>
        <p:spPr>
          <a:xfrm>
            <a:off x="1034444" y="3184862"/>
            <a:ext cx="10504651" cy="1716853"/>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913030">
              <a:buClrTx/>
              <a:buNone/>
              <a:defRPr/>
            </a:pPr>
            <a:endParaRPr lang="en-US" sz="1996">
              <a:solidFill>
                <a:prstClr val="black">
                  <a:lumMod val="75000"/>
                  <a:lumOff val="25000"/>
                </a:prstClr>
              </a:solidFill>
              <a:latin typeface="Arial" panose="020B0604020202020204"/>
            </a:endParaRPr>
          </a:p>
        </p:txBody>
      </p:sp>
      <p:sp>
        <p:nvSpPr>
          <p:cNvPr id="5" name="TextBox 4">
            <a:extLst>
              <a:ext uri="{FF2B5EF4-FFF2-40B4-BE49-F238E27FC236}">
                <a16:creationId xmlns:a16="http://schemas.microsoft.com/office/drawing/2014/main" id="{05B74CC2-3750-7FEF-56B1-7586587D1655}"/>
              </a:ext>
            </a:extLst>
          </p:cNvPr>
          <p:cNvSpPr txBox="1"/>
          <p:nvPr/>
        </p:nvSpPr>
        <p:spPr>
          <a:xfrm>
            <a:off x="1587" y="5660760"/>
            <a:ext cx="10216561" cy="261406"/>
          </a:xfrm>
          <a:prstGeom prst="rect">
            <a:avLst/>
          </a:prstGeom>
          <a:noFill/>
        </p:spPr>
        <p:txBody>
          <a:bodyPr wrap="square" rtlCol="0">
            <a:spAutoFit/>
          </a:bodyPr>
          <a:lstStyle/>
          <a:p>
            <a:pPr defTabSz="913304">
              <a:defRPr/>
            </a:pPr>
            <a:r>
              <a:rPr lang="en-US" sz="1100" i="1" dirty="0">
                <a:solidFill>
                  <a:prstClr val="black"/>
                </a:solidFill>
                <a:latin typeface="Calibri" panose="020F0502020204030204"/>
              </a:rPr>
              <a:t>*       Possible added cost from taxable construction loan interest in situations where equity investor and construction lender are not related parties</a:t>
            </a:r>
          </a:p>
        </p:txBody>
      </p:sp>
      <p:graphicFrame>
        <p:nvGraphicFramePr>
          <p:cNvPr id="10" name="Table 8">
            <a:extLst>
              <a:ext uri="{FF2B5EF4-FFF2-40B4-BE49-F238E27FC236}">
                <a16:creationId xmlns:a16="http://schemas.microsoft.com/office/drawing/2014/main" id="{FFFF2A75-6879-009C-A1CC-E1B864E06C7D}"/>
              </a:ext>
            </a:extLst>
          </p:cNvPr>
          <p:cNvGraphicFramePr>
            <a:graphicFrameLocks noGrp="1"/>
          </p:cNvGraphicFramePr>
          <p:nvPr/>
        </p:nvGraphicFramePr>
        <p:xfrm>
          <a:off x="4228320" y="3945101"/>
          <a:ext cx="3735363" cy="1218912"/>
        </p:xfrm>
        <a:graphic>
          <a:graphicData uri="http://schemas.openxmlformats.org/drawingml/2006/table">
            <a:tbl>
              <a:tblPr firstRow="1" bandRow="1">
                <a:tableStyleId>{5C22544A-7EE6-4342-B048-85BDC9FD1C3A}</a:tableStyleId>
              </a:tblPr>
              <a:tblGrid>
                <a:gridCol w="2264198">
                  <a:extLst>
                    <a:ext uri="{9D8B030D-6E8A-4147-A177-3AD203B41FA5}">
                      <a16:colId xmlns:a16="http://schemas.microsoft.com/office/drawing/2014/main" val="583193479"/>
                    </a:ext>
                  </a:extLst>
                </a:gridCol>
                <a:gridCol w="1471165">
                  <a:extLst>
                    <a:ext uri="{9D8B030D-6E8A-4147-A177-3AD203B41FA5}">
                      <a16:colId xmlns:a16="http://schemas.microsoft.com/office/drawing/2014/main" val="2107762468"/>
                    </a:ext>
                  </a:extLst>
                </a:gridCol>
              </a:tblGrid>
              <a:tr h="304673">
                <a:tc gridSpan="2">
                  <a:txBody>
                    <a:bodyPr/>
                    <a:lstStyle/>
                    <a:p>
                      <a:pPr algn="ctr"/>
                      <a:r>
                        <a:rPr lang="en-US" sz="1400"/>
                        <a:t>Additional Equity Generated from COI</a:t>
                      </a:r>
                    </a:p>
                  </a:txBody>
                  <a:tcPr marL="91368" marR="91368" marT="45684" marB="45684"/>
                </a:tc>
                <a:tc hMerge="1">
                  <a:txBody>
                    <a:bodyPr/>
                    <a:lstStyle/>
                    <a:p>
                      <a:pPr algn="ctr"/>
                      <a:endParaRPr lang="en-US" sz="1400"/>
                    </a:p>
                  </a:txBody>
                  <a:tcPr marL="91416" marR="91416" marT="45708" marB="45708"/>
                </a:tc>
                <a:extLst>
                  <a:ext uri="{0D108BD9-81ED-4DB2-BD59-A6C34878D82A}">
                    <a16:rowId xmlns:a16="http://schemas.microsoft.com/office/drawing/2014/main" val="2349460272"/>
                  </a:ext>
                </a:extLst>
              </a:tr>
              <a:tr h="304673">
                <a:tc>
                  <a:txBody>
                    <a:bodyPr/>
                    <a:lstStyle/>
                    <a:p>
                      <a:pPr algn="ctr"/>
                      <a:r>
                        <a:rPr lang="en-US" sz="1400"/>
                        <a:t>Total Estimated COI</a:t>
                      </a:r>
                    </a:p>
                  </a:txBody>
                  <a:tcPr marL="91368" marR="91368" marT="45684" marB="45684"/>
                </a:tc>
                <a:tc>
                  <a:txBody>
                    <a:bodyPr/>
                    <a:lstStyle/>
                    <a:p>
                      <a:pPr algn="ctr"/>
                      <a:r>
                        <a:rPr lang="en-US" sz="1400"/>
                        <a:t>$250,000</a:t>
                      </a:r>
                    </a:p>
                  </a:txBody>
                  <a:tcPr marL="91368" marR="91368" marT="45684" marB="45684"/>
                </a:tc>
                <a:extLst>
                  <a:ext uri="{0D108BD9-81ED-4DB2-BD59-A6C34878D82A}">
                    <a16:rowId xmlns:a16="http://schemas.microsoft.com/office/drawing/2014/main" val="578602687"/>
                  </a:ext>
                </a:extLst>
              </a:tr>
              <a:tr h="304673">
                <a:tc>
                  <a:txBody>
                    <a:bodyPr/>
                    <a:lstStyle/>
                    <a:p>
                      <a:pPr algn="ctr"/>
                      <a:r>
                        <a:rPr lang="en-US" sz="1400"/>
                        <a:t>Est. Additional Basis**</a:t>
                      </a:r>
                    </a:p>
                  </a:txBody>
                  <a:tcPr marL="91368" marR="91368" marT="45684" marB="45684">
                    <a:lnB w="12700" cap="flat" cmpd="sng" algn="ctr">
                      <a:solidFill>
                        <a:schemeClr val="tx1"/>
                      </a:solidFill>
                      <a:prstDash val="solid"/>
                      <a:round/>
                      <a:headEnd type="none" w="med" len="med"/>
                      <a:tailEnd type="none" w="med" len="med"/>
                    </a:lnB>
                  </a:tcPr>
                </a:tc>
                <a:tc>
                  <a:txBody>
                    <a:bodyPr/>
                    <a:lstStyle/>
                    <a:p>
                      <a:pPr algn="ctr"/>
                      <a:r>
                        <a:rPr lang="en-US" sz="1400"/>
                        <a:t>$166,666</a:t>
                      </a:r>
                    </a:p>
                  </a:txBody>
                  <a:tcPr marL="91368" marR="91368" marT="45684" marB="4568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465914"/>
                  </a:ext>
                </a:extLst>
              </a:tr>
              <a:tr h="304673">
                <a:tc>
                  <a:txBody>
                    <a:bodyPr/>
                    <a:lstStyle/>
                    <a:p>
                      <a:pPr algn="ctr"/>
                      <a:r>
                        <a:rPr lang="en-US" sz="1400" b="1"/>
                        <a:t>Est. Additional Equity***</a:t>
                      </a:r>
                    </a:p>
                  </a:txBody>
                  <a:tcPr marL="91368" marR="91368" marT="45684" marB="45684">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a:t>$60,000</a:t>
                      </a:r>
                    </a:p>
                  </a:txBody>
                  <a:tcPr marL="91368" marR="91368" marT="45684" marB="4568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8570474"/>
                  </a:ext>
                </a:extLst>
              </a:tr>
            </a:tbl>
          </a:graphicData>
        </a:graphic>
      </p:graphicFrame>
      <p:sp>
        <p:nvSpPr>
          <p:cNvPr id="11" name="TextBox 10">
            <a:extLst>
              <a:ext uri="{FF2B5EF4-FFF2-40B4-BE49-F238E27FC236}">
                <a16:creationId xmlns:a16="http://schemas.microsoft.com/office/drawing/2014/main" id="{51141020-B223-B1C3-C051-99C713230278}"/>
              </a:ext>
            </a:extLst>
          </p:cNvPr>
          <p:cNvSpPr txBox="1"/>
          <p:nvPr/>
        </p:nvSpPr>
        <p:spPr>
          <a:xfrm>
            <a:off x="8197867" y="4811345"/>
            <a:ext cx="2959419" cy="368692"/>
          </a:xfrm>
          <a:prstGeom prst="rect">
            <a:avLst/>
          </a:prstGeom>
          <a:noFill/>
          <a:ln>
            <a:solidFill>
              <a:sysClr val="windowText" lastClr="000000"/>
            </a:solidFill>
          </a:ln>
        </p:spPr>
        <p:txBody>
          <a:bodyPr wrap="square" rtlCol="0">
            <a:spAutoFit/>
          </a:bodyPr>
          <a:lstStyle/>
          <a:p>
            <a:pPr defTabSz="913030">
              <a:defRPr/>
            </a:pPr>
            <a:r>
              <a:rPr lang="en-US" sz="1795" b="1" kern="0">
                <a:solidFill>
                  <a:prstClr val="black"/>
                </a:solidFill>
                <a:latin typeface="Calibri" panose="020F0502020204030204"/>
              </a:rPr>
              <a:t>Est. Net Expense: </a:t>
            </a:r>
            <a:r>
              <a:rPr lang="en-US" sz="1795" b="1" kern="0">
                <a:solidFill>
                  <a:srgbClr val="FF0000"/>
                </a:solidFill>
                <a:latin typeface="Calibri" panose="020F0502020204030204"/>
              </a:rPr>
              <a:t>$190,000</a:t>
            </a:r>
          </a:p>
        </p:txBody>
      </p:sp>
      <p:sp>
        <p:nvSpPr>
          <p:cNvPr id="12" name="TextBox 11">
            <a:extLst>
              <a:ext uri="{FF2B5EF4-FFF2-40B4-BE49-F238E27FC236}">
                <a16:creationId xmlns:a16="http://schemas.microsoft.com/office/drawing/2014/main" id="{B4C337B6-55ED-86E3-4BFE-B05A5D37B99D}"/>
              </a:ext>
            </a:extLst>
          </p:cNvPr>
          <p:cNvSpPr txBox="1"/>
          <p:nvPr/>
        </p:nvSpPr>
        <p:spPr>
          <a:xfrm>
            <a:off x="1589" y="5823247"/>
            <a:ext cx="10952988" cy="261474"/>
          </a:xfrm>
          <a:prstGeom prst="rect">
            <a:avLst/>
          </a:prstGeom>
          <a:noFill/>
        </p:spPr>
        <p:txBody>
          <a:bodyPr wrap="square" rtlCol="0">
            <a:spAutoFit/>
          </a:bodyPr>
          <a:lstStyle/>
          <a:p>
            <a:pPr defTabSz="913578">
              <a:defRPr/>
            </a:pPr>
            <a:r>
              <a:rPr lang="en-US" sz="1100" i="1" dirty="0">
                <a:solidFill>
                  <a:prstClr val="black"/>
                </a:solidFill>
                <a:latin typeface="Calibri" panose="020F0502020204030204"/>
              </a:rPr>
              <a:t>**</a:t>
            </a:r>
            <a:r>
              <a:rPr lang="en-US" sz="1100" i="1" dirty="0">
                <a:solidFill>
                  <a:prstClr val="white"/>
                </a:solidFill>
                <a:latin typeface="Calibri" panose="020F0502020204030204"/>
              </a:rPr>
              <a:t>*</a:t>
            </a:r>
            <a:r>
              <a:rPr lang="en-US" sz="1100" i="1" dirty="0">
                <a:solidFill>
                  <a:prstClr val="black"/>
                </a:solidFill>
                <a:latin typeface="Calibri" panose="020F0502020204030204"/>
              </a:rPr>
              <a:t>   A portion of costs of issuance allocable to the cash-collateralized bond issue can count towards eligible basis, pro rated for the portion of the initial term prior to construction completion</a:t>
            </a:r>
          </a:p>
        </p:txBody>
      </p:sp>
      <p:sp>
        <p:nvSpPr>
          <p:cNvPr id="13" name="TextBox 12">
            <a:extLst>
              <a:ext uri="{FF2B5EF4-FFF2-40B4-BE49-F238E27FC236}">
                <a16:creationId xmlns:a16="http://schemas.microsoft.com/office/drawing/2014/main" id="{0C2FACE9-7DA3-9D31-0578-097D4995B4CF}"/>
              </a:ext>
            </a:extLst>
          </p:cNvPr>
          <p:cNvSpPr txBox="1"/>
          <p:nvPr/>
        </p:nvSpPr>
        <p:spPr>
          <a:xfrm>
            <a:off x="1589" y="5985803"/>
            <a:ext cx="10952988" cy="261474"/>
          </a:xfrm>
          <a:prstGeom prst="rect">
            <a:avLst/>
          </a:prstGeom>
          <a:noFill/>
        </p:spPr>
        <p:txBody>
          <a:bodyPr wrap="square" rtlCol="0">
            <a:spAutoFit/>
          </a:bodyPr>
          <a:lstStyle/>
          <a:p>
            <a:pPr defTabSz="913578">
              <a:defRPr/>
            </a:pPr>
            <a:r>
              <a:rPr lang="en-US" sz="1100" i="1" dirty="0">
                <a:solidFill>
                  <a:prstClr val="black"/>
                </a:solidFill>
                <a:latin typeface="Calibri" panose="020F0502020204030204"/>
              </a:rPr>
              <a:t>***   Additional equity is assumed to be 35% of additional basis</a:t>
            </a:r>
          </a:p>
        </p:txBody>
      </p:sp>
      <p:sp>
        <p:nvSpPr>
          <p:cNvPr id="14" name="TextBox 13">
            <a:extLst>
              <a:ext uri="{FF2B5EF4-FFF2-40B4-BE49-F238E27FC236}">
                <a16:creationId xmlns:a16="http://schemas.microsoft.com/office/drawing/2014/main" id="{66F01AEE-2B62-01F6-EFCC-83DBB5FD2E8D}"/>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8" name="Footer Placeholder 90">
            <a:extLst>
              <a:ext uri="{FF2B5EF4-FFF2-40B4-BE49-F238E27FC236}">
                <a16:creationId xmlns:a16="http://schemas.microsoft.com/office/drawing/2014/main" id="{6485973E-A8C3-ED15-282E-7FFD7061398E}"/>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4206216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Cash-Backed Forward Comparison</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890">
              <a:defRPr/>
            </a:pPr>
            <a:fld id="{34C99D79-8A4B-4031-B1E0-AF26F8EDF2BC}" type="slidenum">
              <a:rPr lang="en-GB">
                <a:latin typeface="Arial" panose="020B0604020202020204"/>
              </a:rPr>
              <a:pPr defTabSz="1217890">
                <a:defRPr/>
              </a:pPr>
              <a:t>22</a:t>
            </a:fld>
            <a:endParaRPr lang="en-GB">
              <a:latin typeface="Arial" panose="020B0604020202020204"/>
            </a:endParaRPr>
          </a:p>
        </p:txBody>
      </p:sp>
      <p:graphicFrame>
        <p:nvGraphicFramePr>
          <p:cNvPr id="17" name="Table 9">
            <a:extLst>
              <a:ext uri="{FF2B5EF4-FFF2-40B4-BE49-F238E27FC236}">
                <a16:creationId xmlns:a16="http://schemas.microsoft.com/office/drawing/2014/main" id="{CDB736F8-E8CE-B5B4-AA60-26AA8C8398B1}"/>
              </a:ext>
            </a:extLst>
          </p:cNvPr>
          <p:cNvGraphicFramePr>
            <a:graphicFrameLocks noGrp="1"/>
          </p:cNvGraphicFramePr>
          <p:nvPr/>
        </p:nvGraphicFramePr>
        <p:xfrm>
          <a:off x="1408314" y="1743190"/>
          <a:ext cx="9372204" cy="1523712"/>
        </p:xfrm>
        <a:graphic>
          <a:graphicData uri="http://schemas.openxmlformats.org/drawingml/2006/table">
            <a:tbl>
              <a:tblPr firstRow="1" bandRow="1">
                <a:tableStyleId>{5C22544A-7EE6-4342-B048-85BDC9FD1C3A}</a:tableStyleId>
              </a:tblPr>
              <a:tblGrid>
                <a:gridCol w="3289662">
                  <a:extLst>
                    <a:ext uri="{9D8B030D-6E8A-4147-A177-3AD203B41FA5}">
                      <a16:colId xmlns:a16="http://schemas.microsoft.com/office/drawing/2014/main" val="3466230892"/>
                    </a:ext>
                  </a:extLst>
                </a:gridCol>
                <a:gridCol w="2027514">
                  <a:extLst>
                    <a:ext uri="{9D8B030D-6E8A-4147-A177-3AD203B41FA5}">
                      <a16:colId xmlns:a16="http://schemas.microsoft.com/office/drawing/2014/main" val="149608996"/>
                    </a:ext>
                  </a:extLst>
                </a:gridCol>
                <a:gridCol w="2027514">
                  <a:extLst>
                    <a:ext uri="{9D8B030D-6E8A-4147-A177-3AD203B41FA5}">
                      <a16:colId xmlns:a16="http://schemas.microsoft.com/office/drawing/2014/main" val="4253439336"/>
                    </a:ext>
                  </a:extLst>
                </a:gridCol>
                <a:gridCol w="2027514">
                  <a:extLst>
                    <a:ext uri="{9D8B030D-6E8A-4147-A177-3AD203B41FA5}">
                      <a16:colId xmlns:a16="http://schemas.microsoft.com/office/drawing/2014/main" val="4059627853"/>
                    </a:ext>
                  </a:extLst>
                </a:gridCol>
              </a:tblGrid>
              <a:tr h="517977">
                <a:tc>
                  <a:txBody>
                    <a:bodyPr/>
                    <a:lstStyle/>
                    <a:p>
                      <a:endParaRPr lang="en-US" sz="1800"/>
                    </a:p>
                  </a:txBody>
                  <a:tcPr marL="91368" marR="91368" marT="45684" marB="45684"/>
                </a:tc>
                <a:tc>
                  <a:txBody>
                    <a:bodyPr/>
                    <a:lstStyle/>
                    <a:p>
                      <a:pPr algn="ctr"/>
                      <a:r>
                        <a:rPr lang="en-US" sz="1400"/>
                        <a:t>Standard Draw-Down Bond Structure</a:t>
                      </a:r>
                    </a:p>
                  </a:txBody>
                  <a:tcPr marL="91368" marR="91368" marT="45684" marB="45684" anchor="ctr"/>
                </a:tc>
                <a:tc>
                  <a:txBody>
                    <a:bodyPr/>
                    <a:lstStyle/>
                    <a:p>
                      <a:pPr algn="ctr"/>
                      <a:r>
                        <a:rPr lang="en-US" sz="1400"/>
                        <a:t>Cash-Backed Forward</a:t>
                      </a:r>
                    </a:p>
                  </a:txBody>
                  <a:tcPr marL="91368" marR="91368" marT="45684" marB="45684" anchor="ctr"/>
                </a:tc>
                <a:tc>
                  <a:txBody>
                    <a:bodyPr/>
                    <a:lstStyle/>
                    <a:p>
                      <a:pPr algn="ctr"/>
                      <a:r>
                        <a:rPr lang="en-US" sz="1400"/>
                        <a:t>Savings*</a:t>
                      </a:r>
                    </a:p>
                  </a:txBody>
                  <a:tcPr marL="91368" marR="91368" marT="45684" marB="45684" anchor="ctr"/>
                </a:tc>
                <a:extLst>
                  <a:ext uri="{0D108BD9-81ED-4DB2-BD59-A6C34878D82A}">
                    <a16:rowId xmlns:a16="http://schemas.microsoft.com/office/drawing/2014/main" val="2294392255"/>
                  </a:ext>
                </a:extLst>
              </a:tr>
              <a:tr h="335145">
                <a:tc>
                  <a:txBody>
                    <a:bodyPr/>
                    <a:lstStyle/>
                    <a:p>
                      <a:pPr algn="r"/>
                      <a:r>
                        <a:rPr lang="en-US" sz="1600"/>
                        <a:t>Est. Positive Earnings</a:t>
                      </a:r>
                    </a:p>
                  </a:txBody>
                  <a:tcPr marL="91368" marR="91368" marT="45684" marB="45684"/>
                </a:tc>
                <a:tc>
                  <a:txBody>
                    <a:bodyPr/>
                    <a:lstStyle/>
                    <a:p>
                      <a:pPr algn="ctr"/>
                      <a:r>
                        <a:rPr lang="en-US" sz="1600"/>
                        <a:t>$0</a:t>
                      </a:r>
                    </a:p>
                  </a:txBody>
                  <a:tcPr marL="91368" marR="91368" marT="45684" marB="45684"/>
                </a:tc>
                <a:tc>
                  <a:txBody>
                    <a:bodyPr/>
                    <a:lstStyle/>
                    <a:p>
                      <a:pPr algn="ctr"/>
                      <a:r>
                        <a:rPr lang="en-US" sz="1600" dirty="0"/>
                        <a:t>$540,000</a:t>
                      </a:r>
                    </a:p>
                  </a:txBody>
                  <a:tcPr marL="91368" marR="91368" marT="45684" marB="45684"/>
                </a:tc>
                <a:tc>
                  <a:txBody>
                    <a:bodyPr/>
                    <a:lstStyle/>
                    <a:p>
                      <a:pPr algn="ctr"/>
                      <a:r>
                        <a:rPr lang="en-US" sz="1600" dirty="0"/>
                        <a:t>$540,000</a:t>
                      </a:r>
                    </a:p>
                  </a:txBody>
                  <a:tcPr marL="91368" marR="91368" marT="45684" marB="45684"/>
                </a:tc>
                <a:extLst>
                  <a:ext uri="{0D108BD9-81ED-4DB2-BD59-A6C34878D82A}">
                    <a16:rowId xmlns:a16="http://schemas.microsoft.com/office/drawing/2014/main" val="1865497851"/>
                  </a:ext>
                </a:extLst>
              </a:tr>
              <a:tr h="335145">
                <a:tc>
                  <a:txBody>
                    <a:bodyPr/>
                    <a:lstStyle/>
                    <a:p>
                      <a:pPr algn="r"/>
                      <a:r>
                        <a:rPr lang="en-US" sz="1600"/>
                        <a:t>Est. Additional Equity</a:t>
                      </a:r>
                    </a:p>
                  </a:txBody>
                  <a:tcPr marL="91368" marR="91368" marT="45684" marB="45684"/>
                </a:tc>
                <a:tc>
                  <a:txBody>
                    <a:bodyPr/>
                    <a:lstStyle/>
                    <a:p>
                      <a:pPr algn="ctr"/>
                      <a:r>
                        <a:rPr lang="en-US" sz="1600" dirty="0"/>
                        <a:t>$775,000</a:t>
                      </a:r>
                    </a:p>
                  </a:txBody>
                  <a:tcPr marL="91368" marR="91368" marT="45684" marB="45684"/>
                </a:tc>
                <a:tc>
                  <a:txBody>
                    <a:bodyPr/>
                    <a:lstStyle/>
                    <a:p>
                      <a:pPr algn="ctr"/>
                      <a:r>
                        <a:rPr lang="en-US" sz="1600" dirty="0"/>
                        <a:t>$1,440,000</a:t>
                      </a:r>
                    </a:p>
                  </a:txBody>
                  <a:tcPr marL="91368" marR="91368" marT="45684" marB="45684"/>
                </a:tc>
                <a:tc>
                  <a:txBody>
                    <a:bodyPr/>
                    <a:lstStyle/>
                    <a:p>
                      <a:pPr algn="ctr"/>
                      <a:r>
                        <a:rPr lang="en-US" sz="1600" dirty="0"/>
                        <a:t>$665,000</a:t>
                      </a:r>
                    </a:p>
                  </a:txBody>
                  <a:tcPr marL="91368" marR="91368" marT="45684" marB="45684"/>
                </a:tc>
                <a:extLst>
                  <a:ext uri="{0D108BD9-81ED-4DB2-BD59-A6C34878D82A}">
                    <a16:rowId xmlns:a16="http://schemas.microsoft.com/office/drawing/2014/main" val="3789467370"/>
                  </a:ext>
                </a:extLst>
              </a:tr>
              <a:tr h="335145">
                <a:tc>
                  <a:txBody>
                    <a:bodyPr/>
                    <a:lstStyle/>
                    <a:p>
                      <a:pPr lvl="0" algn="r"/>
                      <a:r>
                        <a:rPr lang="en-US" sz="1600"/>
                        <a:t>Est. Additional Costs of Issuance</a:t>
                      </a:r>
                    </a:p>
                  </a:txBody>
                  <a:tcPr marL="91368" marR="91368" marT="45684" marB="45684"/>
                </a:tc>
                <a:tc>
                  <a:txBody>
                    <a:bodyPr/>
                    <a:lstStyle/>
                    <a:p>
                      <a:pPr algn="ctr"/>
                      <a:r>
                        <a:rPr lang="en-US" sz="1600"/>
                        <a:t>$0</a:t>
                      </a:r>
                    </a:p>
                  </a:txBody>
                  <a:tcPr marL="91368" marR="91368" marT="45684" marB="45684"/>
                </a:tc>
                <a:tc>
                  <a:txBody>
                    <a:bodyPr/>
                    <a:lstStyle/>
                    <a:p>
                      <a:pPr algn="ctr"/>
                      <a:r>
                        <a:rPr lang="en-US" sz="1600" dirty="0">
                          <a:solidFill>
                            <a:srgbClr val="FF0000"/>
                          </a:solidFill>
                        </a:rPr>
                        <a:t>($190,000)</a:t>
                      </a:r>
                    </a:p>
                  </a:txBody>
                  <a:tcPr marL="91368" marR="91368" marT="45684" marB="4568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FF0000"/>
                          </a:solidFill>
                        </a:rPr>
                        <a:t>($190,000)</a:t>
                      </a:r>
                    </a:p>
                  </a:txBody>
                  <a:tcPr marL="91368" marR="91368" marT="45684" marB="45684"/>
                </a:tc>
                <a:extLst>
                  <a:ext uri="{0D108BD9-81ED-4DB2-BD59-A6C34878D82A}">
                    <a16:rowId xmlns:a16="http://schemas.microsoft.com/office/drawing/2014/main" val="2412113693"/>
                  </a:ext>
                </a:extLst>
              </a:tr>
            </a:tbl>
          </a:graphicData>
        </a:graphic>
      </p:graphicFrame>
      <p:sp>
        <p:nvSpPr>
          <p:cNvPr id="7" name="TextBox 6">
            <a:extLst>
              <a:ext uri="{FF2B5EF4-FFF2-40B4-BE49-F238E27FC236}">
                <a16:creationId xmlns:a16="http://schemas.microsoft.com/office/drawing/2014/main" id="{E469C414-FDBB-7421-E339-82285F1F1A73}"/>
              </a:ext>
            </a:extLst>
          </p:cNvPr>
          <p:cNvSpPr txBox="1"/>
          <p:nvPr/>
        </p:nvSpPr>
        <p:spPr>
          <a:xfrm>
            <a:off x="62003" y="5902591"/>
            <a:ext cx="10216561" cy="261406"/>
          </a:xfrm>
          <a:prstGeom prst="rect">
            <a:avLst/>
          </a:prstGeom>
          <a:noFill/>
        </p:spPr>
        <p:txBody>
          <a:bodyPr wrap="square" rtlCol="0">
            <a:spAutoFit/>
          </a:bodyPr>
          <a:lstStyle/>
          <a:p>
            <a:pPr defTabSz="913304">
              <a:defRPr/>
            </a:pPr>
            <a:r>
              <a:rPr lang="en-US" sz="1100" i="1" dirty="0">
                <a:solidFill>
                  <a:prstClr val="black"/>
                </a:solidFill>
                <a:latin typeface="Calibri" panose="020F0502020204030204"/>
              </a:rPr>
              <a:t>*    Lower savings in situations where equity investor and construction lender are not related parties</a:t>
            </a:r>
          </a:p>
        </p:txBody>
      </p:sp>
      <p:graphicFrame>
        <p:nvGraphicFramePr>
          <p:cNvPr id="4" name="Table 4">
            <a:extLst>
              <a:ext uri="{FF2B5EF4-FFF2-40B4-BE49-F238E27FC236}">
                <a16:creationId xmlns:a16="http://schemas.microsoft.com/office/drawing/2014/main" id="{24282890-661C-3B00-5BB7-242BCE76A63D}"/>
              </a:ext>
            </a:extLst>
          </p:cNvPr>
          <p:cNvGraphicFramePr>
            <a:graphicFrameLocks noGrp="1"/>
          </p:cNvGraphicFramePr>
          <p:nvPr/>
        </p:nvGraphicFramePr>
        <p:xfrm>
          <a:off x="1408312" y="1366319"/>
          <a:ext cx="9372201" cy="370549"/>
        </p:xfrm>
        <a:graphic>
          <a:graphicData uri="http://schemas.openxmlformats.org/drawingml/2006/table">
            <a:tbl>
              <a:tblPr firstRow="1" bandRow="1">
                <a:tableStyleId>{21E4AEA4-8DFA-4A89-87EB-49C32662AFE0}</a:tableStyleId>
              </a:tblPr>
              <a:tblGrid>
                <a:gridCol w="9372201">
                  <a:extLst>
                    <a:ext uri="{9D8B030D-6E8A-4147-A177-3AD203B41FA5}">
                      <a16:colId xmlns:a16="http://schemas.microsoft.com/office/drawing/2014/main" val="2138759545"/>
                    </a:ext>
                  </a:extLst>
                </a:gridCol>
              </a:tblGrid>
              <a:tr h="370549">
                <a:tc>
                  <a:txBody>
                    <a:bodyPr/>
                    <a:lstStyle/>
                    <a:p>
                      <a:pPr algn="ctr"/>
                      <a:r>
                        <a:rPr lang="en-US" sz="1800"/>
                        <a:t>Summary of Overall Structure</a:t>
                      </a:r>
                    </a:p>
                  </a:txBody>
                  <a:tcPr marL="91368" marR="91368" marT="45684" marB="4568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166407396"/>
                  </a:ext>
                </a:extLst>
              </a:tr>
            </a:tbl>
          </a:graphicData>
        </a:graphic>
      </p:graphicFrame>
      <p:sp>
        <p:nvSpPr>
          <p:cNvPr id="8" name="TextBox 7">
            <a:extLst>
              <a:ext uri="{FF2B5EF4-FFF2-40B4-BE49-F238E27FC236}">
                <a16:creationId xmlns:a16="http://schemas.microsoft.com/office/drawing/2014/main" id="{E7E31FE4-1E46-6A9F-119B-80AC059B6636}"/>
              </a:ext>
            </a:extLst>
          </p:cNvPr>
          <p:cNvSpPr txBox="1"/>
          <p:nvPr/>
        </p:nvSpPr>
        <p:spPr>
          <a:xfrm>
            <a:off x="8079479" y="3555119"/>
            <a:ext cx="2701034" cy="615105"/>
          </a:xfrm>
          <a:prstGeom prst="rect">
            <a:avLst/>
          </a:prstGeom>
          <a:noFill/>
          <a:ln>
            <a:solidFill>
              <a:sysClr val="windowText" lastClr="000000"/>
            </a:solidFill>
          </a:ln>
        </p:spPr>
        <p:txBody>
          <a:bodyPr wrap="square" rtlCol="0">
            <a:spAutoFit/>
          </a:bodyPr>
          <a:lstStyle/>
          <a:p>
            <a:pPr algn="ctr" defTabSz="913578">
              <a:defRPr/>
            </a:pPr>
            <a:r>
              <a:rPr lang="en-US" sz="1797" b="1" kern="0" dirty="0">
                <a:solidFill>
                  <a:prstClr val="black"/>
                </a:solidFill>
                <a:latin typeface="Calibri" panose="020F0502020204030204"/>
              </a:rPr>
              <a:t>Est. Savings: $1,015,000 </a:t>
            </a:r>
          </a:p>
          <a:p>
            <a:pPr algn="ctr" defTabSz="913578">
              <a:defRPr/>
            </a:pPr>
            <a:r>
              <a:rPr lang="en-US" sz="1600" i="1" kern="0" dirty="0">
                <a:solidFill>
                  <a:prstClr val="black"/>
                </a:solidFill>
                <a:latin typeface="Calibri" panose="020F0502020204030204"/>
              </a:rPr>
              <a:t>3.38% of Bond Amount**</a:t>
            </a:r>
          </a:p>
        </p:txBody>
      </p:sp>
      <p:sp>
        <p:nvSpPr>
          <p:cNvPr id="9" name="TextBox 8">
            <a:extLst>
              <a:ext uri="{FF2B5EF4-FFF2-40B4-BE49-F238E27FC236}">
                <a16:creationId xmlns:a16="http://schemas.microsoft.com/office/drawing/2014/main" id="{AA5EE676-9537-B14F-E18B-6B3462B49431}"/>
              </a:ext>
            </a:extLst>
          </p:cNvPr>
          <p:cNvSpPr txBox="1"/>
          <p:nvPr/>
        </p:nvSpPr>
        <p:spPr>
          <a:xfrm>
            <a:off x="62003" y="6073564"/>
            <a:ext cx="10216561" cy="261406"/>
          </a:xfrm>
          <a:prstGeom prst="rect">
            <a:avLst/>
          </a:prstGeom>
          <a:noFill/>
        </p:spPr>
        <p:txBody>
          <a:bodyPr wrap="square" rtlCol="0">
            <a:spAutoFit/>
          </a:bodyPr>
          <a:lstStyle/>
          <a:p>
            <a:pPr defTabSz="913304">
              <a:defRPr/>
            </a:pPr>
            <a:r>
              <a:rPr lang="en-US" sz="1100" i="1" dirty="0">
                <a:solidFill>
                  <a:prstClr val="black"/>
                </a:solidFill>
                <a:latin typeface="Calibri" panose="020F0502020204030204"/>
              </a:rPr>
              <a:t>**  Assumes $30mm bond amount</a:t>
            </a:r>
          </a:p>
        </p:txBody>
      </p:sp>
      <p:sp>
        <p:nvSpPr>
          <p:cNvPr id="10" name="TextBox 9">
            <a:extLst>
              <a:ext uri="{FF2B5EF4-FFF2-40B4-BE49-F238E27FC236}">
                <a16:creationId xmlns:a16="http://schemas.microsoft.com/office/drawing/2014/main" id="{EF502745-F9F6-96CE-64AD-64E0F3838FA4}"/>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5" name="Footer Placeholder 90">
            <a:extLst>
              <a:ext uri="{FF2B5EF4-FFF2-40B4-BE49-F238E27FC236}">
                <a16:creationId xmlns:a16="http://schemas.microsoft.com/office/drawing/2014/main" id="{DAC0D027-B90C-2FD4-8240-57DCCC6D50F5}"/>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1130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6">
            <a:extLst>
              <a:ext uri="{FF2B5EF4-FFF2-40B4-BE49-F238E27FC236}">
                <a16:creationId xmlns:a16="http://schemas.microsoft.com/office/drawing/2014/main" id="{EAF4C4A3-9C91-47A0-8EE0-27A2DC1445C1}"/>
              </a:ext>
            </a:extLst>
          </p:cNvPr>
          <p:cNvSpPr txBox="1">
            <a:spLocks/>
          </p:cNvSpPr>
          <p:nvPr/>
        </p:nvSpPr>
        <p:spPr>
          <a:xfrm>
            <a:off x="9896891" y="6458998"/>
            <a:ext cx="1311341" cy="365030"/>
          </a:xfrm>
          <a:prstGeom prst="rect">
            <a:avLst/>
          </a:prstGeom>
        </p:spPr>
        <p:txBody>
          <a:bodyPr vert="horz" lIns="91416" tIns="45708" rIns="91416" bIns="45708"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a:latin typeface="Arial" panose="020B0604020202020204"/>
              </a:rPr>
              <a:pPr/>
              <a:t>23</a:t>
            </a:fld>
            <a:endParaRPr lang="en-US" dirty="0">
              <a:latin typeface="Arial" panose="020B0604020202020204"/>
            </a:endParaRPr>
          </a:p>
        </p:txBody>
      </p:sp>
      <p:sp>
        <p:nvSpPr>
          <p:cNvPr id="10" name="Rectangle 9">
            <a:extLst>
              <a:ext uri="{FF2B5EF4-FFF2-40B4-BE49-F238E27FC236}">
                <a16:creationId xmlns:a16="http://schemas.microsoft.com/office/drawing/2014/main" id="{0BDEEFAF-4078-2463-F146-9ACB99F55676}"/>
              </a:ext>
            </a:extLst>
          </p:cNvPr>
          <p:cNvSpPr/>
          <p:nvPr/>
        </p:nvSpPr>
        <p:spPr>
          <a:xfrm>
            <a:off x="983155" y="673578"/>
            <a:ext cx="10225078" cy="293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aphicFrame>
        <p:nvGraphicFramePr>
          <p:cNvPr id="4" name="Chart 3">
            <a:extLst>
              <a:ext uri="{FF2B5EF4-FFF2-40B4-BE49-F238E27FC236}">
                <a16:creationId xmlns:a16="http://schemas.microsoft.com/office/drawing/2014/main" id="{14BAAC3E-B4A1-4307-8EA6-DD03ED2A1C79}"/>
              </a:ext>
            </a:extLst>
          </p:cNvPr>
          <p:cNvGraphicFramePr>
            <a:graphicFrameLocks/>
          </p:cNvGraphicFramePr>
          <p:nvPr>
            <p:extLst>
              <p:ext uri="{D42A27DB-BD31-4B8C-83A1-F6EECF244321}">
                <p14:modId xmlns:p14="http://schemas.microsoft.com/office/powerpoint/2010/main" val="3019421425"/>
              </p:ext>
            </p:extLst>
          </p:nvPr>
        </p:nvGraphicFramePr>
        <p:xfrm>
          <a:off x="-1" y="33973"/>
          <a:ext cx="12188825" cy="6253940"/>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90">
            <a:extLst>
              <a:ext uri="{FF2B5EF4-FFF2-40B4-BE49-F238E27FC236}">
                <a16:creationId xmlns:a16="http://schemas.microsoft.com/office/drawing/2014/main" id="{9C6C4408-365E-11C6-FD86-CE7238D36628}"/>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22896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2192A9-A9F1-4DC3-9B0D-A1B85F2B4FD6}"/>
              </a:ext>
            </a:extLst>
          </p:cNvPr>
          <p:cNvSpPr>
            <a:spLocks noGrp="1"/>
          </p:cNvSpPr>
          <p:nvPr>
            <p:ph type="sldNum" sz="quarter" idx="12"/>
          </p:nvPr>
        </p:nvSpPr>
        <p:spPr/>
        <p:txBody>
          <a:bodyPr/>
          <a:lstStyle/>
          <a:p>
            <a:fld id="{34C99D79-8A4B-4031-B1E0-AF26F8EDF2BC}" type="slidenum">
              <a:rPr lang="en-US" smtClean="0"/>
              <a:t>24</a:t>
            </a:fld>
            <a:endParaRPr lang="en-US"/>
          </a:p>
        </p:txBody>
      </p:sp>
      <p:sp>
        <p:nvSpPr>
          <p:cNvPr id="18" name="Title 94">
            <a:extLst>
              <a:ext uri="{FF2B5EF4-FFF2-40B4-BE49-F238E27FC236}">
                <a16:creationId xmlns:a16="http://schemas.microsoft.com/office/drawing/2014/main" id="{61D3EE20-49C3-4AC9-B2ED-461030180F03}"/>
              </a:ext>
            </a:extLst>
          </p:cNvPr>
          <p:cNvSpPr txBox="1">
            <a:spLocks/>
          </p:cNvSpPr>
          <p:nvPr/>
        </p:nvSpPr>
        <p:spPr>
          <a:xfrm>
            <a:off x="1067831" y="2929751"/>
            <a:ext cx="10053162" cy="499249"/>
          </a:xfrm>
          <a:prstGeom prst="rect">
            <a:avLst/>
          </a:prstGeom>
        </p:spPr>
        <p:txBody>
          <a:bodyPr vert="horz" lIns="91416" tIns="45708" rIns="91416" bIns="45708" rtlCol="0" anchor="ctr">
            <a:noAutofit/>
          </a:bodyPr>
          <a:lstStyle>
            <a:lvl1pPr algn="ctr" defTabSz="914126">
              <a:lnSpc>
                <a:spcPct val="85000"/>
              </a:lnSpc>
              <a:spcBef>
                <a:spcPct val="0"/>
              </a:spcBef>
              <a:buNone/>
              <a:defRPr sz="3600" spc="-50" baseline="0">
                <a:solidFill>
                  <a:schemeClr val="tx1">
                    <a:lumMod val="75000"/>
                    <a:lumOff val="25000"/>
                  </a:schemeClr>
                </a:solidFill>
                <a:latin typeface="+mj-lt"/>
                <a:ea typeface="+mj-ea"/>
                <a:cs typeface="+mj-cs"/>
              </a:defRPr>
            </a:lvl1pPr>
          </a:lstStyle>
          <a:p>
            <a:pPr defTabSz="913852"/>
            <a:r>
              <a:rPr lang="en-US" dirty="0">
                <a:solidFill>
                  <a:prstClr val="black">
                    <a:lumMod val="75000"/>
                    <a:lumOff val="25000"/>
                  </a:prstClr>
                </a:solidFill>
              </a:rPr>
              <a:t>GSE Credit Enhanced 4% Bond Structures</a:t>
            </a:r>
          </a:p>
        </p:txBody>
      </p:sp>
      <p:sp>
        <p:nvSpPr>
          <p:cNvPr id="2" name="Footer Placeholder 90">
            <a:extLst>
              <a:ext uri="{FF2B5EF4-FFF2-40B4-BE49-F238E27FC236}">
                <a16:creationId xmlns:a16="http://schemas.microsoft.com/office/drawing/2014/main" id="{2A809A66-80CF-81B8-2CBB-431181EE3391}"/>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93452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7FBA2-466A-5E17-6F42-4CE94223C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B74999-A058-68D5-CD38-E04C6E4EEC00}"/>
              </a:ext>
            </a:extLst>
          </p:cNvPr>
          <p:cNvSpPr>
            <a:spLocks noGrp="1"/>
          </p:cNvSpPr>
          <p:nvPr>
            <p:ph type="title" idx="4294967295"/>
          </p:nvPr>
        </p:nvSpPr>
        <p:spPr>
          <a:xfrm>
            <a:off x="838199" y="514492"/>
            <a:ext cx="10512425" cy="1325563"/>
          </a:xfrm>
        </p:spPr>
        <p:txBody>
          <a:bodyPr/>
          <a:lstStyle/>
          <a:p>
            <a:pPr algn="ctr"/>
            <a:r>
              <a:rPr lang="en-US"/>
              <a:t>Combine MTEB with Additional Fannie Mae Products for Maximum Value</a:t>
            </a:r>
          </a:p>
        </p:txBody>
      </p:sp>
      <p:graphicFrame>
        <p:nvGraphicFramePr>
          <p:cNvPr id="7" name="Content Placeholder 8">
            <a:extLst>
              <a:ext uri="{FF2B5EF4-FFF2-40B4-BE49-F238E27FC236}">
                <a16:creationId xmlns:a16="http://schemas.microsoft.com/office/drawing/2014/main" id="{0E355566-2E4B-4AE0-FBDE-3297EF53EF85}"/>
              </a:ext>
            </a:extLst>
          </p:cNvPr>
          <p:cNvGraphicFramePr>
            <a:graphicFrameLocks/>
          </p:cNvGraphicFramePr>
          <p:nvPr/>
        </p:nvGraphicFramePr>
        <p:xfrm>
          <a:off x="1099052" y="1881127"/>
          <a:ext cx="10026143" cy="3539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92C00F1D-3348-3AB1-730B-F8035E8AA6B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3212" y="6399502"/>
            <a:ext cx="1924976" cy="425409"/>
          </a:xfrm>
          <a:prstGeom prst="rect">
            <a:avLst/>
          </a:prstGeom>
        </p:spPr>
      </p:pic>
      <p:sp>
        <p:nvSpPr>
          <p:cNvPr id="8" name="Slide Number Placeholder 6">
            <a:extLst>
              <a:ext uri="{FF2B5EF4-FFF2-40B4-BE49-F238E27FC236}">
                <a16:creationId xmlns:a16="http://schemas.microsoft.com/office/drawing/2014/main" id="{570FF26D-ABB6-A6C7-C1A1-4216A87AD865}"/>
              </a:ext>
            </a:extLst>
          </p:cNvPr>
          <p:cNvSpPr txBox="1">
            <a:spLocks/>
          </p:cNvSpPr>
          <p:nvPr/>
        </p:nvSpPr>
        <p:spPr>
          <a:xfrm>
            <a:off x="9896891" y="6458998"/>
            <a:ext cx="1311341" cy="365030"/>
          </a:xfrm>
          <a:prstGeom prst="rect">
            <a:avLst/>
          </a:prstGeom>
        </p:spPr>
        <p:txBody>
          <a:bodyPr vert="horz" lIns="91416" tIns="45708" rIns="91416" bIns="45708"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987"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05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416F10E-D742-D4C6-058A-A64CD6C21216}"/>
              </a:ext>
            </a:extLst>
          </p:cNvPr>
          <p:cNvSpPr txBox="1"/>
          <p:nvPr/>
        </p:nvSpPr>
        <p:spPr>
          <a:xfrm>
            <a:off x="9974757" y="6079865"/>
            <a:ext cx="2214068" cy="261610"/>
          </a:xfrm>
          <a:prstGeom prst="rect">
            <a:avLst/>
          </a:prstGeom>
          <a:noFill/>
        </p:spPr>
        <p:txBody>
          <a:bodyPr wrap="non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4" name="Footer Placeholder 90">
            <a:extLst>
              <a:ext uri="{FF2B5EF4-FFF2-40B4-BE49-F238E27FC236}">
                <a16:creationId xmlns:a16="http://schemas.microsoft.com/office/drawing/2014/main" id="{2E0BB586-AFC8-BBE8-00DE-24328E5FA425}"/>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23928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600C2-1F2E-4C72-AA1D-B2DE2368DA02}"/>
              </a:ext>
            </a:extLst>
          </p:cNvPr>
          <p:cNvSpPr>
            <a:spLocks noGrp="1"/>
          </p:cNvSpPr>
          <p:nvPr>
            <p:ph type="title"/>
          </p:nvPr>
        </p:nvSpPr>
        <p:spPr/>
        <p:txBody>
          <a:bodyPr/>
          <a:lstStyle/>
          <a:p>
            <a:pPr algn="ctr"/>
            <a:r>
              <a:rPr lang="en-US" dirty="0"/>
              <a:t>Fannie Mae M-TEB/BCE Overview</a:t>
            </a:r>
          </a:p>
        </p:txBody>
      </p:sp>
      <p:sp>
        <p:nvSpPr>
          <p:cNvPr id="3" name="Content Placeholder 2">
            <a:extLst>
              <a:ext uri="{FF2B5EF4-FFF2-40B4-BE49-F238E27FC236}">
                <a16:creationId xmlns:a16="http://schemas.microsoft.com/office/drawing/2014/main" id="{703C1B80-AF3F-4F7C-8543-F79AF305B1A7}"/>
              </a:ext>
            </a:extLst>
          </p:cNvPr>
          <p:cNvSpPr>
            <a:spLocks noGrp="1"/>
          </p:cNvSpPr>
          <p:nvPr>
            <p:ph idx="1"/>
          </p:nvPr>
        </p:nvSpPr>
        <p:spPr>
          <a:xfrm>
            <a:off x="1286590" y="1097316"/>
            <a:ext cx="10617703" cy="5101285"/>
          </a:xfrm>
        </p:spPr>
        <p:txBody>
          <a:bodyPr>
            <a:normAutofit/>
          </a:bodyPr>
          <a:lstStyle/>
          <a:p>
            <a:pPr marL="342694" indent="-342694">
              <a:lnSpc>
                <a:spcPct val="100000"/>
              </a:lnSpc>
              <a:spcBef>
                <a:spcPts val="2200"/>
              </a:spcBef>
              <a:buFont typeface="Arial" panose="020B0604020202020204" pitchFamily="34" charset="0"/>
              <a:buChar char="•"/>
            </a:pPr>
            <a:r>
              <a:rPr lang="en-US" sz="2400" dirty="0"/>
              <a:t>Flexible interest-only period; 35-year amortization (40 years for some deals)</a:t>
            </a:r>
          </a:p>
          <a:p>
            <a:pPr marL="342694" indent="-342694">
              <a:lnSpc>
                <a:spcPct val="100000"/>
              </a:lnSpc>
              <a:spcBef>
                <a:spcPts val="2200"/>
              </a:spcBef>
              <a:buFont typeface="Arial" panose="020B0604020202020204" pitchFamily="34" charset="0"/>
              <a:buChar char="•"/>
            </a:pPr>
            <a:r>
              <a:rPr lang="en-US" sz="2400" dirty="0"/>
              <a:t>Total bonds issued in the amount equal to the greater of:</a:t>
            </a:r>
          </a:p>
          <a:p>
            <a:pPr marL="799620" lvl="1" indent="-342694">
              <a:lnSpc>
                <a:spcPct val="100000"/>
              </a:lnSpc>
              <a:spcBef>
                <a:spcPts val="2200"/>
              </a:spcBef>
              <a:spcAft>
                <a:spcPts val="200"/>
              </a:spcAft>
            </a:pPr>
            <a:r>
              <a:rPr lang="en-US" sz="1800" dirty="0"/>
              <a:t>Permanent loan – no other series of tax-exempt bonds needed</a:t>
            </a:r>
          </a:p>
          <a:p>
            <a:pPr marL="799620" lvl="1" indent="-342694">
              <a:lnSpc>
                <a:spcPct val="100000"/>
              </a:lnSpc>
              <a:spcBef>
                <a:spcPts val="2200"/>
              </a:spcBef>
              <a:spcAft>
                <a:spcPts val="200"/>
              </a:spcAft>
            </a:pPr>
            <a:r>
              <a:rPr lang="en-US" sz="1800" dirty="0"/>
              <a:t>55% of aggregate basis – second cash-backed or other series of tax-exempt bonds needed</a:t>
            </a:r>
            <a:endParaRPr lang="en-US" sz="2400" dirty="0"/>
          </a:p>
          <a:p>
            <a:pPr marL="342694" indent="-342694">
              <a:lnSpc>
                <a:spcPct val="100000"/>
              </a:lnSpc>
              <a:spcBef>
                <a:spcPts val="2200"/>
              </a:spcBef>
              <a:buFont typeface="Arial" panose="020B0604020202020204" pitchFamily="34" charset="0"/>
              <a:buChar char="•"/>
            </a:pPr>
            <a:r>
              <a:rPr lang="en-US" sz="2400" dirty="0"/>
              <a:t>Seller note, equity, or other soft funds can be used to securitize cash-backed bonds</a:t>
            </a:r>
          </a:p>
          <a:p>
            <a:pPr marL="342694" indent="-342694">
              <a:lnSpc>
                <a:spcPct val="100000"/>
              </a:lnSpc>
              <a:spcBef>
                <a:spcPts val="2200"/>
              </a:spcBef>
              <a:buFont typeface="Arial" panose="020B0604020202020204" pitchFamily="34" charset="0"/>
              <a:buChar char="•"/>
            </a:pPr>
            <a:r>
              <a:rPr lang="en-US" sz="2400" dirty="0"/>
              <a:t>Taxable supplemental or tax-exempt earn-out available</a:t>
            </a:r>
          </a:p>
          <a:p>
            <a:pPr marL="342694" indent="-342694">
              <a:lnSpc>
                <a:spcPct val="100000"/>
              </a:lnSpc>
              <a:spcBef>
                <a:spcPts val="2200"/>
              </a:spcBef>
              <a:buFont typeface="Arial" panose="020B0604020202020204" pitchFamily="34" charset="0"/>
              <a:buChar char="•"/>
              <a:defRPr/>
            </a:pPr>
            <a:r>
              <a:rPr lang="en-US" sz="2400" dirty="0"/>
              <a:t>Fully integrated bond and underwriting documents developed by Tiber Hudson can be utilized</a:t>
            </a:r>
          </a:p>
          <a:p>
            <a:pPr marL="0" indent="0">
              <a:lnSpc>
                <a:spcPct val="70000"/>
              </a:lnSpc>
              <a:buNone/>
              <a:defRPr/>
            </a:pPr>
            <a:endParaRPr lang="en-US" sz="100" dirty="0"/>
          </a:p>
          <a:p>
            <a:pPr marL="342694" indent="-342694"/>
            <a:endParaRPr lang="en-US" dirty="0"/>
          </a:p>
          <a:p>
            <a:pPr lvl="1" indent="0">
              <a:buNone/>
            </a:pPr>
            <a:endParaRPr lang="en-US" dirty="0"/>
          </a:p>
          <a:p>
            <a:pPr marL="342694" indent="-342694">
              <a:buFont typeface="Arial" panose="020B0604020202020204" pitchFamily="34" charset="0"/>
              <a:buChar char="•"/>
            </a:pPr>
            <a:endParaRPr lang="en-US" dirty="0"/>
          </a:p>
        </p:txBody>
      </p:sp>
      <p:sp>
        <p:nvSpPr>
          <p:cNvPr id="6" name="Slide Number Placeholder 6">
            <a:extLst>
              <a:ext uri="{FF2B5EF4-FFF2-40B4-BE49-F238E27FC236}">
                <a16:creationId xmlns:a16="http://schemas.microsoft.com/office/drawing/2014/main" id="{300897E8-3A45-2C38-58C2-7FD7DAAD5F2A}"/>
              </a:ext>
            </a:extLst>
          </p:cNvPr>
          <p:cNvSpPr txBox="1">
            <a:spLocks/>
          </p:cNvSpPr>
          <p:nvPr/>
        </p:nvSpPr>
        <p:spPr>
          <a:xfrm>
            <a:off x="9895902" y="6458209"/>
            <a:ext cx="1311000" cy="364935"/>
          </a:xfrm>
          <a:prstGeom prst="rect">
            <a:avLst/>
          </a:prstGeom>
        </p:spPr>
        <p:txBody>
          <a:bodyPr vert="horz" lIns="91392" tIns="45696" rIns="91392" bIns="45696"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a:defRPr/>
            </a:pPr>
            <a:fld id="{34C99D79-8A4B-4031-B1E0-AF26F8EDF2BC}" type="slidenum">
              <a:rPr lang="en-US">
                <a:latin typeface="Arial" panose="020B0604020202020204"/>
              </a:rPr>
              <a:pPr>
                <a:defRPr/>
              </a:pPr>
              <a:t>26</a:t>
            </a:fld>
            <a:endParaRPr lang="en-US">
              <a:latin typeface="Arial" panose="020B0604020202020204"/>
            </a:endParaRPr>
          </a:p>
        </p:txBody>
      </p:sp>
      <p:sp>
        <p:nvSpPr>
          <p:cNvPr id="4" name="TextBox 3">
            <a:extLst>
              <a:ext uri="{FF2B5EF4-FFF2-40B4-BE49-F238E27FC236}">
                <a16:creationId xmlns:a16="http://schemas.microsoft.com/office/drawing/2014/main" id="{37194572-35DC-4374-E65B-D3C4DA0BBA1F}"/>
              </a:ext>
            </a:extLst>
          </p:cNvPr>
          <p:cNvSpPr txBox="1"/>
          <p:nvPr/>
        </p:nvSpPr>
        <p:spPr>
          <a:xfrm>
            <a:off x="10046029" y="6067830"/>
            <a:ext cx="2213491" cy="261542"/>
          </a:xfrm>
          <a:prstGeom prst="rect">
            <a:avLst/>
          </a:prstGeom>
          <a:noFill/>
        </p:spPr>
        <p:txBody>
          <a:bodyPr wrap="none" rtlCol="0">
            <a:spAutoFit/>
          </a:bodyPr>
          <a:lstStyle/>
          <a:p>
            <a:pPr defTabSz="1218621">
              <a:defRPr/>
            </a:pPr>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5" name="Footer Placeholder 90">
            <a:extLst>
              <a:ext uri="{FF2B5EF4-FFF2-40B4-BE49-F238E27FC236}">
                <a16:creationId xmlns:a16="http://schemas.microsoft.com/office/drawing/2014/main" id="{D8ED452D-0C39-11BD-6D3E-8E33A6082F92}"/>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65519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D198AF-9C44-C51F-E554-A02BC1C63DD1}"/>
              </a:ext>
            </a:extLst>
          </p:cNvPr>
          <p:cNvSpPr>
            <a:spLocks noGrp="1"/>
          </p:cNvSpPr>
          <p:nvPr>
            <p:ph idx="1"/>
          </p:nvPr>
        </p:nvSpPr>
        <p:spPr>
          <a:xfrm>
            <a:off x="1096407" y="1052631"/>
            <a:ext cx="10055781" cy="4695025"/>
          </a:xfrm>
        </p:spPr>
        <p:txBody>
          <a:bodyPr>
            <a:normAutofit fontScale="92500" lnSpcReduction="10000"/>
          </a:bodyPr>
          <a:lstStyle/>
          <a:p>
            <a:pPr marL="342694" indent="-342694">
              <a:lnSpc>
                <a:spcPct val="100000"/>
              </a:lnSpc>
              <a:spcBef>
                <a:spcPts val="200"/>
              </a:spcBef>
              <a:spcAft>
                <a:spcPts val="1200"/>
              </a:spcAft>
              <a:buFont typeface="Arial" panose="020B0604020202020204" pitchFamily="34" charset="0"/>
              <a:buChar char="•"/>
              <a:defRPr/>
            </a:pPr>
            <a:r>
              <a:rPr lang="en-US" sz="2200" dirty="0"/>
              <a:t>Fannie Mae / Lender provides forward commitment</a:t>
            </a:r>
          </a:p>
          <a:p>
            <a:pPr marL="799620" lvl="1" indent="-342694">
              <a:lnSpc>
                <a:spcPct val="100000"/>
              </a:lnSpc>
              <a:spcAft>
                <a:spcPts val="1200"/>
              </a:spcAft>
              <a:defRPr/>
            </a:pPr>
            <a:r>
              <a:rPr lang="en-US" sz="1900" dirty="0"/>
              <a:t>Hybrid structure (Immediate/Forward) available for some mod/sub rehab deals</a:t>
            </a:r>
          </a:p>
          <a:p>
            <a:pPr marL="799620" lvl="1" indent="-342694">
              <a:lnSpc>
                <a:spcPct val="100000"/>
              </a:lnSpc>
              <a:spcAft>
                <a:spcPts val="1200"/>
              </a:spcAft>
              <a:defRPr/>
            </a:pPr>
            <a:r>
              <a:rPr lang="en-US" sz="1900" dirty="0"/>
              <a:t>For new construction or sub-rehab deals – Construction lender needed prior to conversion</a:t>
            </a:r>
          </a:p>
          <a:p>
            <a:pPr marL="799620" lvl="1" indent="-342694">
              <a:lnSpc>
                <a:spcPct val="100000"/>
              </a:lnSpc>
              <a:spcAft>
                <a:spcPts val="1200"/>
              </a:spcAft>
              <a:defRPr/>
            </a:pPr>
            <a:r>
              <a:rPr lang="en-US" sz="1900" dirty="0"/>
              <a:t>Bonds initially secured by cash collateral and construction loan funds, then replaced at conversion with MBS</a:t>
            </a:r>
          </a:p>
          <a:p>
            <a:pPr marL="799620" lvl="1" indent="-342694">
              <a:lnSpc>
                <a:spcPct val="100000"/>
              </a:lnSpc>
              <a:spcAft>
                <a:spcPts val="1200"/>
              </a:spcAft>
              <a:defRPr/>
            </a:pPr>
            <a:r>
              <a:rPr lang="en-US" sz="1900" dirty="0"/>
              <a:t>Negative arbitrage on perm amount prior to conversion </a:t>
            </a:r>
          </a:p>
          <a:p>
            <a:pPr marL="982390" lvl="2" indent="-342694">
              <a:lnSpc>
                <a:spcPct val="100000"/>
              </a:lnSpc>
              <a:spcAft>
                <a:spcPts val="1200"/>
              </a:spcAft>
              <a:defRPr/>
            </a:pPr>
            <a:r>
              <a:rPr lang="en-US" sz="1700" dirty="0"/>
              <a:t>Yields can often be blended to reduce or eliminate total negative arbitrage for the deal)</a:t>
            </a:r>
          </a:p>
          <a:p>
            <a:pPr marL="799620" lvl="1" indent="-342694">
              <a:lnSpc>
                <a:spcPct val="100000"/>
              </a:lnSpc>
              <a:spcAft>
                <a:spcPts val="1200"/>
              </a:spcAft>
              <a:defRPr/>
            </a:pPr>
            <a:r>
              <a:rPr lang="en-US" sz="1900" dirty="0"/>
              <a:t>Fannie to credit 75 bps for bond related costs </a:t>
            </a:r>
          </a:p>
          <a:p>
            <a:pPr marL="982390" lvl="2" indent="-342694">
              <a:lnSpc>
                <a:spcPct val="100000"/>
              </a:lnSpc>
              <a:spcAft>
                <a:spcPts val="1200"/>
              </a:spcAft>
              <a:defRPr/>
            </a:pPr>
            <a:r>
              <a:rPr lang="en-US" sz="1700" dirty="0"/>
              <a:t>Paid upon conversion</a:t>
            </a:r>
          </a:p>
          <a:p>
            <a:pPr marL="342694" indent="-342694">
              <a:lnSpc>
                <a:spcPct val="100000"/>
              </a:lnSpc>
              <a:spcBef>
                <a:spcPts val="200"/>
              </a:spcBef>
              <a:spcAft>
                <a:spcPts val="1200"/>
              </a:spcAft>
              <a:buFont typeface="Arial" panose="020B0604020202020204" pitchFamily="34" charset="0"/>
              <a:buChar char="•"/>
              <a:defRPr/>
            </a:pPr>
            <a:r>
              <a:rPr lang="en-US" sz="2200" dirty="0"/>
              <a:t>Competitive rates available: Often results in additional net loan proceeds despite some upfront costs</a:t>
            </a:r>
          </a:p>
          <a:p>
            <a:endParaRPr lang="en-US" dirty="0"/>
          </a:p>
        </p:txBody>
      </p:sp>
      <p:sp>
        <p:nvSpPr>
          <p:cNvPr id="4" name="Slide Number Placeholder 3">
            <a:extLst>
              <a:ext uri="{FF2B5EF4-FFF2-40B4-BE49-F238E27FC236}">
                <a16:creationId xmlns:a16="http://schemas.microsoft.com/office/drawing/2014/main" id="{9D66E019-38B2-9C2C-305E-22E89D6B14DA}"/>
              </a:ext>
            </a:extLst>
          </p:cNvPr>
          <p:cNvSpPr>
            <a:spLocks noGrp="1"/>
          </p:cNvSpPr>
          <p:nvPr>
            <p:ph type="sldNum" sz="quarter" idx="12"/>
          </p:nvPr>
        </p:nvSpPr>
        <p:spPr/>
        <p:txBody>
          <a:bodyPr/>
          <a:lstStyle/>
          <a:p>
            <a:fld id="{34C99D79-8A4B-4031-B1E0-AF26F8EDF2BC}" type="slidenum">
              <a:rPr lang="en-GB" smtClean="0"/>
              <a:t>27</a:t>
            </a:fld>
            <a:endParaRPr lang="en-GB"/>
          </a:p>
        </p:txBody>
      </p:sp>
      <p:sp>
        <p:nvSpPr>
          <p:cNvPr id="5" name="Title 1">
            <a:extLst>
              <a:ext uri="{FF2B5EF4-FFF2-40B4-BE49-F238E27FC236}">
                <a16:creationId xmlns:a16="http://schemas.microsoft.com/office/drawing/2014/main" id="{D8778CC8-3F92-57D3-BD60-7D48BE031979}"/>
              </a:ext>
            </a:extLst>
          </p:cNvPr>
          <p:cNvSpPr>
            <a:spLocks noGrp="1"/>
          </p:cNvSpPr>
          <p:nvPr>
            <p:ph type="title"/>
          </p:nvPr>
        </p:nvSpPr>
        <p:spPr>
          <a:xfrm>
            <a:off x="1096963" y="287338"/>
            <a:ext cx="10055225" cy="474662"/>
          </a:xfrm>
        </p:spPr>
        <p:txBody>
          <a:bodyPr/>
          <a:lstStyle/>
          <a:p>
            <a:pPr algn="ctr"/>
            <a:r>
              <a:rPr lang="en-US" dirty="0"/>
              <a:t>Fannie Mae M-TEB/BCE Overview</a:t>
            </a:r>
          </a:p>
        </p:txBody>
      </p:sp>
      <p:sp>
        <p:nvSpPr>
          <p:cNvPr id="6" name="Footer Placeholder 90">
            <a:extLst>
              <a:ext uri="{FF2B5EF4-FFF2-40B4-BE49-F238E27FC236}">
                <a16:creationId xmlns:a16="http://schemas.microsoft.com/office/drawing/2014/main" id="{87E39674-B70E-A20D-609C-5FE0B480E2FD}"/>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26371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923674" y="2376865"/>
            <a:ext cx="1722303" cy="1015135"/>
          </a:xfrm>
          <a:prstGeom prst="rect">
            <a:avLst/>
          </a:prstGeom>
          <a:noFill/>
        </p:spPr>
        <p:txBody>
          <a:bodyPr wrap="square" rtlCol="0">
            <a:spAutoFit/>
          </a:bodyPr>
          <a:lstStyle/>
          <a:p>
            <a:pPr defTabSz="1218255">
              <a:defRPr/>
            </a:pPr>
            <a:r>
              <a:rPr lang="en-US" sz="1998">
                <a:solidFill>
                  <a:prstClr val="white"/>
                </a:solidFill>
                <a:latin typeface="Arial" panose="020B0604020202020204" pitchFamily="34" charset="0"/>
                <a:cs typeface="Arial" panose="020B0604020202020204" pitchFamily="34" charset="0"/>
              </a:rPr>
              <a:t>MBS Pass Through Payment</a:t>
            </a:r>
          </a:p>
        </p:txBody>
      </p:sp>
      <p:sp>
        <p:nvSpPr>
          <p:cNvPr id="40" name="Bond holder">
            <a:extLst>
              <a:ext uri="{FF2B5EF4-FFF2-40B4-BE49-F238E27FC236}">
                <a16:creationId xmlns:a16="http://schemas.microsoft.com/office/drawing/2014/main" id="{872B4766-9DE4-425D-A21D-9CE250B67675}"/>
              </a:ext>
            </a:extLst>
          </p:cNvPr>
          <p:cNvSpPr/>
          <p:nvPr/>
        </p:nvSpPr>
        <p:spPr>
          <a:xfrm>
            <a:off x="2327150" y="5066447"/>
            <a:ext cx="2513290" cy="978690"/>
          </a:xfrm>
          <a:prstGeom prst="roundRect">
            <a:avLst>
              <a:gd name="adj" fmla="val 8203"/>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255">
              <a:defRPr/>
            </a:pPr>
            <a:r>
              <a:rPr lang="en-US" sz="2398" b="1">
                <a:solidFill>
                  <a:prstClr val="white"/>
                </a:solidFill>
                <a:latin typeface="Arial" panose="020B0604020202020204" pitchFamily="34" charset="0"/>
                <a:cs typeface="Arial" panose="020B0604020202020204" pitchFamily="34" charset="0"/>
              </a:rPr>
              <a:t>Bond Holder</a:t>
            </a:r>
          </a:p>
        </p:txBody>
      </p:sp>
      <p:grpSp>
        <p:nvGrpSpPr>
          <p:cNvPr id="78" name="Group 77"/>
          <p:cNvGrpSpPr/>
          <p:nvPr/>
        </p:nvGrpSpPr>
        <p:grpSpPr>
          <a:xfrm rot="10800000">
            <a:off x="4178122" y="4452224"/>
            <a:ext cx="2449412" cy="614224"/>
            <a:chOff x="6792761" y="3213844"/>
            <a:chExt cx="3552832" cy="890923"/>
          </a:xfrm>
        </p:grpSpPr>
        <p:sp>
          <p:nvSpPr>
            <p:cNvPr id="79" name="Arc 78"/>
            <p:cNvSpPr/>
            <p:nvPr/>
          </p:nvSpPr>
          <p:spPr>
            <a:xfrm rot="10800000">
              <a:off x="6792761" y="3233808"/>
              <a:ext cx="870959" cy="870959"/>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GB" sz="2398">
                <a:solidFill>
                  <a:prstClr val="black"/>
                </a:solidFill>
                <a:latin typeface="Arial" panose="020B0604020202020204"/>
              </a:endParaRPr>
            </a:p>
          </p:txBody>
        </p:sp>
        <p:cxnSp>
          <p:nvCxnSpPr>
            <p:cNvPr id="80" name="Straight Arrow Connector 79">
              <a:extLst>
                <a:ext uri="{FF2B5EF4-FFF2-40B4-BE49-F238E27FC236}">
                  <a16:creationId xmlns:a16="http://schemas.microsoft.com/office/drawing/2014/main" id="{2B0E1D27-338D-4872-A2EE-616CC6666F29}"/>
                </a:ext>
              </a:extLst>
            </p:cNvPr>
            <p:cNvCxnSpPr/>
            <p:nvPr/>
          </p:nvCxnSpPr>
          <p:spPr>
            <a:xfrm flipV="1">
              <a:off x="6795661" y="3266197"/>
              <a:ext cx="0" cy="403090"/>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F472A4-6AFD-4F83-875D-2B006A45484F}"/>
                </a:ext>
              </a:extLst>
            </p:cNvPr>
            <p:cNvCxnSpPr>
              <a:stCxn id="83" idx="2"/>
            </p:cNvCxnSpPr>
            <p:nvPr/>
          </p:nvCxnSpPr>
          <p:spPr>
            <a:xfrm rot="10800000">
              <a:off x="10345593" y="3213844"/>
              <a:ext cx="0" cy="455443"/>
            </a:xfrm>
            <a:prstGeom prst="line">
              <a:avLst/>
            </a:prstGeom>
            <a:ln w="38100">
              <a:solidFill>
                <a:srgbClr val="3565A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F472A4-6AFD-4F83-875D-2B006A45484F}"/>
                </a:ext>
              </a:extLst>
            </p:cNvPr>
            <p:cNvCxnSpPr>
              <a:stCxn id="83" idx="0"/>
              <a:endCxn id="79" idx="0"/>
            </p:cNvCxnSpPr>
            <p:nvPr/>
          </p:nvCxnSpPr>
          <p:spPr>
            <a:xfrm rot="10800000">
              <a:off x="7228242" y="4104767"/>
              <a:ext cx="2681872" cy="0"/>
            </a:xfrm>
            <a:prstGeom prst="line">
              <a:avLst/>
            </a:prstGeom>
            <a:ln w="38100" cap="sq">
              <a:solidFill>
                <a:srgbClr val="3565A3"/>
              </a:solidFill>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flipV="1">
              <a:off x="9474634" y="3233807"/>
              <a:ext cx="870959" cy="87096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GB" sz="2398">
                <a:solidFill>
                  <a:prstClr val="black"/>
                </a:solidFill>
                <a:latin typeface="Arial" panose="020B0604020202020204"/>
              </a:endParaRPr>
            </a:p>
          </p:txBody>
        </p:sp>
      </p:grpSp>
      <p:sp>
        <p:nvSpPr>
          <p:cNvPr id="86" name="Rectangle 85"/>
          <p:cNvSpPr/>
          <p:nvPr/>
        </p:nvSpPr>
        <p:spPr>
          <a:xfrm>
            <a:off x="4038085" y="3692847"/>
            <a:ext cx="2741772" cy="137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sp>
        <p:nvSpPr>
          <p:cNvPr id="9" name="Rounded Rectangle 5">
            <a:extLst>
              <a:ext uri="{FF2B5EF4-FFF2-40B4-BE49-F238E27FC236}">
                <a16:creationId xmlns:a16="http://schemas.microsoft.com/office/drawing/2014/main" id="{60000BA0-1682-48C0-8F63-8EE7D7DFBDF1}"/>
              </a:ext>
            </a:extLst>
          </p:cNvPr>
          <p:cNvSpPr/>
          <p:nvPr/>
        </p:nvSpPr>
        <p:spPr>
          <a:xfrm>
            <a:off x="5222216" y="1341856"/>
            <a:ext cx="2284810" cy="1034630"/>
          </a:xfrm>
          <a:prstGeom prst="roundRect">
            <a:avLst>
              <a:gd name="adj" fmla="val 6852"/>
            </a:avLst>
          </a:prstGeom>
          <a:solidFill>
            <a:srgbClr val="35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1218255">
              <a:defRPr/>
            </a:pPr>
            <a:endParaRPr lang="en-US" sz="2398">
              <a:solidFill>
                <a:prstClr val="white"/>
              </a:solidFill>
              <a:latin typeface="Arial" panose="020B0604020202020204" pitchFamily="34" charset="0"/>
              <a:cs typeface="Arial" panose="020B0604020202020204" pitchFamily="34" charset="0"/>
            </a:endParaRPr>
          </a:p>
          <a:p>
            <a:pPr algn="ctr" defTabSz="1218255">
              <a:defRPr/>
            </a:pPr>
            <a:r>
              <a:rPr lang="en-US" sz="1998" b="1">
                <a:solidFill>
                  <a:prstClr val="white"/>
                </a:solidFill>
                <a:latin typeface="Arial" panose="020B0604020202020204" pitchFamily="34" charset="0"/>
                <a:cs typeface="Arial" panose="020B0604020202020204" pitchFamily="34" charset="0"/>
              </a:rPr>
              <a:t>Borrower</a:t>
            </a:r>
            <a:endParaRPr lang="en-US" sz="1998" b="1">
              <a:solidFill>
                <a:prstClr val="white"/>
              </a:solidFill>
              <a:latin typeface="Arial" panose="020B0604020202020204"/>
            </a:endParaRPr>
          </a:p>
        </p:txBody>
      </p:sp>
      <p:grpSp>
        <p:nvGrpSpPr>
          <p:cNvPr id="73" name="Group 72"/>
          <p:cNvGrpSpPr/>
          <p:nvPr/>
        </p:nvGrpSpPr>
        <p:grpSpPr>
          <a:xfrm>
            <a:off x="6857975" y="4209393"/>
            <a:ext cx="1181601" cy="870506"/>
            <a:chOff x="5052846" y="4104768"/>
            <a:chExt cx="1182217" cy="870960"/>
          </a:xfrm>
        </p:grpSpPr>
        <p:cxnSp>
          <p:nvCxnSpPr>
            <p:cNvPr id="57" name="Straight Arrow Connector 56">
              <a:extLst>
                <a:ext uri="{FF2B5EF4-FFF2-40B4-BE49-F238E27FC236}">
                  <a16:creationId xmlns:a16="http://schemas.microsoft.com/office/drawing/2014/main" id="{2B0E1D27-338D-4872-A2EE-616CC6666F29}"/>
                </a:ext>
              </a:extLst>
            </p:cNvPr>
            <p:cNvCxnSpPr/>
            <p:nvPr/>
          </p:nvCxnSpPr>
          <p:spPr>
            <a:xfrm>
              <a:off x="5053537" y="4540248"/>
              <a:ext cx="0" cy="422021"/>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4F472A4-6AFD-4F83-875D-2B006A45484F}"/>
                </a:ext>
              </a:extLst>
            </p:cNvPr>
            <p:cNvCxnSpPr/>
            <p:nvPr/>
          </p:nvCxnSpPr>
          <p:spPr>
            <a:xfrm flipH="1">
              <a:off x="5488326" y="4104768"/>
              <a:ext cx="746737" cy="0"/>
            </a:xfrm>
            <a:prstGeom prst="line">
              <a:avLst/>
            </a:prstGeom>
            <a:ln w="38100" cap="sq">
              <a:solidFill>
                <a:srgbClr val="3565A3"/>
              </a:solidFill>
            </a:ln>
          </p:spPr>
          <p:style>
            <a:lnRef idx="1">
              <a:schemeClr val="accent1"/>
            </a:lnRef>
            <a:fillRef idx="0">
              <a:schemeClr val="accent1"/>
            </a:fillRef>
            <a:effectRef idx="0">
              <a:schemeClr val="accent1"/>
            </a:effectRef>
            <a:fontRef idx="minor">
              <a:schemeClr val="tx1"/>
            </a:fontRef>
          </p:style>
        </p:cxnSp>
        <p:sp>
          <p:nvSpPr>
            <p:cNvPr id="89" name="Arc 88"/>
            <p:cNvSpPr/>
            <p:nvPr/>
          </p:nvSpPr>
          <p:spPr>
            <a:xfrm flipH="1">
              <a:off x="5052846" y="4104768"/>
              <a:ext cx="870960" cy="87096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GB" sz="2398">
                <a:solidFill>
                  <a:prstClr val="black"/>
                </a:solidFill>
                <a:latin typeface="Arial" panose="020B0604020202020204"/>
              </a:endParaRPr>
            </a:p>
          </p:txBody>
        </p:sp>
      </p:grpSp>
      <p:sp>
        <p:nvSpPr>
          <p:cNvPr id="53" name="Permanent Lender"/>
          <p:cNvSpPr/>
          <p:nvPr/>
        </p:nvSpPr>
        <p:spPr>
          <a:xfrm>
            <a:off x="8039572" y="3948558"/>
            <a:ext cx="2504296" cy="978690"/>
          </a:xfrm>
          <a:prstGeom prst="roundRect">
            <a:avLst>
              <a:gd name="adj" fmla="val 10157"/>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255">
              <a:defRPr/>
            </a:pPr>
            <a:r>
              <a:rPr lang="en-GB" sz="1998" b="1">
                <a:solidFill>
                  <a:prstClr val="white"/>
                </a:solidFill>
                <a:latin typeface="Arial" panose="020B0604020202020204" pitchFamily="34" charset="0"/>
                <a:cs typeface="Arial" panose="020B0604020202020204" pitchFamily="34" charset="0"/>
              </a:rPr>
              <a:t>Permanent Lender</a:t>
            </a:r>
          </a:p>
        </p:txBody>
      </p:sp>
      <p:sp>
        <p:nvSpPr>
          <p:cNvPr id="87" name="Rectangle 86"/>
          <p:cNvSpPr/>
          <p:nvPr/>
        </p:nvSpPr>
        <p:spPr>
          <a:xfrm>
            <a:off x="2988898" y="1820382"/>
            <a:ext cx="1933693" cy="136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sp>
        <p:nvSpPr>
          <p:cNvPr id="39" name="Trustee">
            <a:extLst>
              <a:ext uri="{FF2B5EF4-FFF2-40B4-BE49-F238E27FC236}">
                <a16:creationId xmlns:a16="http://schemas.microsoft.com/office/drawing/2014/main" id="{3B778FE8-8909-4CD0-980B-E6A06A0DD203}"/>
              </a:ext>
            </a:extLst>
          </p:cNvPr>
          <p:cNvSpPr/>
          <p:nvPr/>
        </p:nvSpPr>
        <p:spPr>
          <a:xfrm>
            <a:off x="2290447" y="3161083"/>
            <a:ext cx="2513290" cy="53312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9954" tIns="46776" rIns="89954" bIns="46776" rtlCol="0" anchor="ctr"/>
          <a:lstStyle/>
          <a:p>
            <a:pPr algn="ctr" defTabSz="1218255">
              <a:defRPr/>
            </a:pPr>
            <a:r>
              <a:rPr lang="en-US" sz="2398" b="1">
                <a:solidFill>
                  <a:prstClr val="white"/>
                </a:solidFill>
                <a:latin typeface="Arial" panose="020B0604020202020204" pitchFamily="34" charset="0"/>
                <a:cs typeface="Arial" panose="020B0604020202020204" pitchFamily="34" charset="0"/>
              </a:rPr>
              <a:t> Trustee</a:t>
            </a:r>
          </a:p>
        </p:txBody>
      </p:sp>
      <p:pic>
        <p:nvPicPr>
          <p:cNvPr id="10" name="MBS"/>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2632" y="5212432"/>
            <a:ext cx="581398" cy="416124"/>
          </a:xfrm>
          <a:prstGeom prst="rect">
            <a:avLst/>
          </a:prstGeom>
        </p:spPr>
      </p:pic>
      <p:sp>
        <p:nvSpPr>
          <p:cNvPr id="8" name="Construction Lender">
            <a:extLst>
              <a:ext uri="{FF2B5EF4-FFF2-40B4-BE49-F238E27FC236}">
                <a16:creationId xmlns:a16="http://schemas.microsoft.com/office/drawing/2014/main" id="{02414274-C0A6-4E0D-BB03-62AF81E987FB}"/>
              </a:ext>
            </a:extLst>
          </p:cNvPr>
          <p:cNvSpPr/>
          <p:nvPr/>
        </p:nvSpPr>
        <p:spPr>
          <a:xfrm>
            <a:off x="5206501" y="5066448"/>
            <a:ext cx="2498550" cy="978102"/>
          </a:xfrm>
          <a:prstGeom prst="roundRect">
            <a:avLst>
              <a:gd name="adj" fmla="val 8452"/>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255">
              <a:defRPr/>
            </a:pPr>
            <a:r>
              <a:rPr lang="en-US" sz="2398" b="1">
                <a:solidFill>
                  <a:prstClr val="white"/>
                </a:solidFill>
                <a:latin typeface="Arial" panose="020B0604020202020204" pitchFamily="34" charset="0"/>
                <a:cs typeface="Arial" panose="020B0604020202020204" pitchFamily="34" charset="0"/>
              </a:rPr>
              <a:t>Construction Lender</a:t>
            </a:r>
          </a:p>
        </p:txBody>
      </p:sp>
      <p:cxnSp>
        <p:nvCxnSpPr>
          <p:cNvPr id="55" name="Straight Arrow Connector 54">
            <a:extLst>
              <a:ext uri="{FF2B5EF4-FFF2-40B4-BE49-F238E27FC236}">
                <a16:creationId xmlns:a16="http://schemas.microsoft.com/office/drawing/2014/main" id="{2B0E1D27-338D-4872-A2EE-616CC6666F29}"/>
              </a:ext>
            </a:extLst>
          </p:cNvPr>
          <p:cNvCxnSpPr>
            <a:stCxn id="4" idx="1"/>
            <a:endCxn id="8" idx="3"/>
          </p:cNvCxnSpPr>
          <p:nvPr/>
        </p:nvCxnSpPr>
        <p:spPr>
          <a:xfrm flipH="1" flipV="1">
            <a:off x="7705053" y="5555498"/>
            <a:ext cx="338195" cy="294"/>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sp>
        <p:nvSpPr>
          <p:cNvPr id="4" name="Equity Investor"/>
          <p:cNvSpPr/>
          <p:nvPr/>
        </p:nvSpPr>
        <p:spPr>
          <a:xfrm>
            <a:off x="8043244" y="5066448"/>
            <a:ext cx="2503456" cy="978690"/>
          </a:xfrm>
          <a:prstGeom prst="roundRect">
            <a:avLst>
              <a:gd name="adj" fmla="val 8240"/>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255">
              <a:defRPr/>
            </a:pPr>
            <a:r>
              <a:rPr lang="en-GB" sz="1998" b="1">
                <a:solidFill>
                  <a:prstClr val="white"/>
                </a:solidFill>
                <a:latin typeface="Arial" panose="020B0604020202020204" pitchFamily="34" charset="0"/>
                <a:cs typeface="Arial" panose="020B0604020202020204" pitchFamily="34" charset="0"/>
              </a:rPr>
              <a:t>Equity Investor</a:t>
            </a:r>
          </a:p>
        </p:txBody>
      </p:sp>
      <p:grpSp>
        <p:nvGrpSpPr>
          <p:cNvPr id="77" name="Group 76"/>
          <p:cNvGrpSpPr/>
          <p:nvPr/>
        </p:nvGrpSpPr>
        <p:grpSpPr>
          <a:xfrm>
            <a:off x="8928316" y="4009783"/>
            <a:ext cx="695695" cy="458761"/>
            <a:chOff x="9448625" y="5268605"/>
            <a:chExt cx="696057" cy="459000"/>
          </a:xfrm>
        </p:grpSpPr>
        <p:pic>
          <p:nvPicPr>
            <p:cNvPr id="74" name="FHA dollar 4">
              <a:extLst>
                <a:ext uri="{FF2B5EF4-FFF2-40B4-BE49-F238E27FC236}">
                  <a16:creationId xmlns:a16="http://schemas.microsoft.com/office/drawing/2014/main" id="{CB2F2E7E-62B0-4E66-9B0B-A23B81B3A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625" y="5268605"/>
              <a:ext cx="495146" cy="306000"/>
            </a:xfrm>
            <a:prstGeom prst="rect">
              <a:avLst/>
            </a:prstGeom>
          </p:spPr>
        </p:pic>
        <p:pic>
          <p:nvPicPr>
            <p:cNvPr id="75" name="FHA dollar 4">
              <a:extLst>
                <a:ext uri="{FF2B5EF4-FFF2-40B4-BE49-F238E27FC236}">
                  <a16:creationId xmlns:a16="http://schemas.microsoft.com/office/drawing/2014/main" id="{CB2F2E7E-62B0-4E66-9B0B-A23B81B3A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3444" y="5336091"/>
              <a:ext cx="495146" cy="306000"/>
            </a:xfrm>
            <a:prstGeom prst="rect">
              <a:avLst/>
            </a:prstGeom>
          </p:spPr>
        </p:pic>
        <p:pic>
          <p:nvPicPr>
            <p:cNvPr id="76" name="FHA dollar 4">
              <a:extLst>
                <a:ext uri="{FF2B5EF4-FFF2-40B4-BE49-F238E27FC236}">
                  <a16:creationId xmlns:a16="http://schemas.microsoft.com/office/drawing/2014/main" id="{CB2F2E7E-62B0-4E66-9B0B-A23B81B3A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9536" y="5421605"/>
              <a:ext cx="495146" cy="306000"/>
            </a:xfrm>
            <a:prstGeom prst="rect">
              <a:avLst/>
            </a:prstGeom>
          </p:spPr>
        </p:pic>
      </p:grpSp>
      <p:sp>
        <p:nvSpPr>
          <p:cNvPr id="85" name="Rectangle 84"/>
          <p:cNvSpPr/>
          <p:nvPr/>
        </p:nvSpPr>
        <p:spPr>
          <a:xfrm>
            <a:off x="6778021" y="3722587"/>
            <a:ext cx="3946267" cy="1343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sp>
        <p:nvSpPr>
          <p:cNvPr id="2" name="Upon Conversion"/>
          <p:cNvSpPr/>
          <p:nvPr/>
        </p:nvSpPr>
        <p:spPr>
          <a:xfrm>
            <a:off x="2415453" y="991871"/>
            <a:ext cx="2345936" cy="442444"/>
          </a:xfrm>
          <a:prstGeom prst="roundRect">
            <a:avLst/>
          </a:prstGeom>
          <a:ln>
            <a:solidFill>
              <a:schemeClr val="tx1"/>
            </a:solidFill>
          </a:ln>
        </p:spPr>
        <p:style>
          <a:lnRef idx="1">
            <a:schemeClr val="dk1"/>
          </a:lnRef>
          <a:fillRef idx="2">
            <a:schemeClr val="dk1"/>
          </a:fillRef>
          <a:effectRef idx="1">
            <a:schemeClr val="dk1"/>
          </a:effectRef>
          <a:fontRef idx="minor">
            <a:schemeClr val="dk1"/>
          </a:fontRef>
        </p:style>
        <p:txBody>
          <a:bodyPr wrap="none">
            <a:spAutoFit/>
          </a:bodyPr>
          <a:lstStyle/>
          <a:p>
            <a:pPr defTabSz="1218255">
              <a:defRPr/>
            </a:pPr>
            <a:r>
              <a:rPr lang="en-GB" sz="1998" b="1">
                <a:solidFill>
                  <a:prstClr val="white"/>
                </a:solidFill>
                <a:latin typeface="Arial" panose="020B0604020202020204" pitchFamily="34" charset="0"/>
                <a:cs typeface="Arial" panose="020B0604020202020204" pitchFamily="34" charset="0"/>
              </a:rPr>
              <a:t>Upon Conversion</a:t>
            </a:r>
          </a:p>
        </p:txBody>
      </p:sp>
      <p:sp>
        <p:nvSpPr>
          <p:cNvPr id="88" name="Rectangle 87"/>
          <p:cNvSpPr/>
          <p:nvPr/>
        </p:nvSpPr>
        <p:spPr>
          <a:xfrm>
            <a:off x="2328918" y="907540"/>
            <a:ext cx="2493365" cy="59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cxnSp>
        <p:nvCxnSpPr>
          <p:cNvPr id="50" name="Straight Arrow Connector 49">
            <a:extLst>
              <a:ext uri="{FF2B5EF4-FFF2-40B4-BE49-F238E27FC236}">
                <a16:creationId xmlns:a16="http://schemas.microsoft.com/office/drawing/2014/main" id="{2B0E1D27-338D-4872-A2EE-616CC6666F29}"/>
              </a:ext>
            </a:extLst>
          </p:cNvPr>
          <p:cNvCxnSpPr/>
          <p:nvPr/>
        </p:nvCxnSpPr>
        <p:spPr>
          <a:xfrm>
            <a:off x="4190404" y="3694205"/>
            <a:ext cx="0" cy="1370886"/>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sp>
        <p:nvSpPr>
          <p:cNvPr id="52" name="Tax Exempt">
            <a:extLst>
              <a:ext uri="{FF2B5EF4-FFF2-40B4-BE49-F238E27FC236}">
                <a16:creationId xmlns:a16="http://schemas.microsoft.com/office/drawing/2014/main" id="{B5FD31C0-C008-4D3E-9BF9-67C02C213962}"/>
              </a:ext>
            </a:extLst>
          </p:cNvPr>
          <p:cNvSpPr txBox="1"/>
          <p:nvPr/>
        </p:nvSpPr>
        <p:spPr>
          <a:xfrm>
            <a:off x="4190404" y="3686051"/>
            <a:ext cx="1578195" cy="707518"/>
          </a:xfrm>
          <a:prstGeom prst="rect">
            <a:avLst/>
          </a:prstGeom>
          <a:noFill/>
        </p:spPr>
        <p:txBody>
          <a:bodyPr wrap="square" rtlCol="0">
            <a:spAutoFit/>
          </a:bodyPr>
          <a:lstStyle/>
          <a:p>
            <a:pPr defTabSz="1218255">
              <a:defRPr/>
            </a:pPr>
            <a:r>
              <a:rPr lang="en-US" sz="1998">
                <a:solidFill>
                  <a:prstClr val="black"/>
                </a:solidFill>
                <a:latin typeface="Arial" panose="020B0604020202020204" pitchFamily="34" charset="0"/>
                <a:cs typeface="Arial" panose="020B0604020202020204" pitchFamily="34" charset="0"/>
              </a:rPr>
              <a:t>Tax Exempt Bonds</a:t>
            </a:r>
          </a:p>
        </p:txBody>
      </p:sp>
      <p:cxnSp>
        <p:nvCxnSpPr>
          <p:cNvPr id="98" name="Straight Arrow Connector 97">
            <a:extLst>
              <a:ext uri="{FF2B5EF4-FFF2-40B4-BE49-F238E27FC236}">
                <a16:creationId xmlns:a16="http://schemas.microsoft.com/office/drawing/2014/main" id="{2B0E1D27-338D-4872-A2EE-616CC6666F29}"/>
              </a:ext>
            </a:extLst>
          </p:cNvPr>
          <p:cNvCxnSpPr/>
          <p:nvPr/>
        </p:nvCxnSpPr>
        <p:spPr>
          <a:xfrm>
            <a:off x="3827297" y="3706763"/>
            <a:ext cx="0" cy="134854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7" name="Bond Payments"/>
          <p:cNvSpPr/>
          <p:nvPr/>
        </p:nvSpPr>
        <p:spPr>
          <a:xfrm>
            <a:off x="2320934" y="3733996"/>
            <a:ext cx="1420695" cy="707518"/>
          </a:xfrm>
          <a:prstGeom prst="rect">
            <a:avLst/>
          </a:prstGeom>
          <a:noFill/>
        </p:spPr>
        <p:txBody>
          <a:bodyPr wrap="square" rtlCol="0">
            <a:spAutoFit/>
          </a:bodyPr>
          <a:lstStyle/>
          <a:p>
            <a:pPr algn="r" defTabSz="1218255">
              <a:defRPr/>
            </a:pPr>
            <a:r>
              <a:rPr lang="en-US" sz="1998">
                <a:solidFill>
                  <a:prstClr val="white"/>
                </a:solidFill>
                <a:latin typeface="Arial" panose="020B0604020202020204" pitchFamily="34" charset="0"/>
                <a:cs typeface="Arial" panose="020B0604020202020204" pitchFamily="34" charset="0"/>
              </a:rPr>
              <a:t>Bond Payments</a:t>
            </a:r>
          </a:p>
        </p:txBody>
      </p:sp>
      <p:pic>
        <p:nvPicPr>
          <p:cNvPr id="6" name="Certifca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3950" y="3779791"/>
            <a:ext cx="595294" cy="394946"/>
          </a:xfrm>
          <a:prstGeom prst="rect">
            <a:avLst/>
          </a:prstGeom>
        </p:spPr>
      </p:pic>
      <p:sp>
        <p:nvSpPr>
          <p:cNvPr id="51" name="Rectangle 50"/>
          <p:cNvSpPr/>
          <p:nvPr/>
        </p:nvSpPr>
        <p:spPr>
          <a:xfrm>
            <a:off x="3386971" y="3692845"/>
            <a:ext cx="2234180" cy="137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cxnSp>
        <p:nvCxnSpPr>
          <p:cNvPr id="7" name="Straight Arrow Connector 6">
            <a:extLst>
              <a:ext uri="{FF2B5EF4-FFF2-40B4-BE49-F238E27FC236}">
                <a16:creationId xmlns:a16="http://schemas.microsoft.com/office/drawing/2014/main" id="{1C8E683E-E4CC-4CB1-9EC9-4CE04C17F3CF}"/>
              </a:ext>
            </a:extLst>
          </p:cNvPr>
          <p:cNvCxnSpPr/>
          <p:nvPr/>
        </p:nvCxnSpPr>
        <p:spPr>
          <a:xfrm flipV="1">
            <a:off x="5949018" y="2374161"/>
            <a:ext cx="10984" cy="26747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05D1E4-65A7-428A-81DD-31C881CC2C8E}"/>
              </a:ext>
            </a:extLst>
          </p:cNvPr>
          <p:cNvCxnSpPr/>
          <p:nvPr/>
        </p:nvCxnSpPr>
        <p:spPr>
          <a:xfrm>
            <a:off x="6619989" y="2385111"/>
            <a:ext cx="0" cy="26749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8FE7EA-4A13-4443-8248-2685765F9F1D}"/>
              </a:ext>
            </a:extLst>
          </p:cNvPr>
          <p:cNvSpPr txBox="1"/>
          <p:nvPr/>
        </p:nvSpPr>
        <p:spPr>
          <a:xfrm>
            <a:off x="4875848" y="3733640"/>
            <a:ext cx="1018160" cy="707518"/>
          </a:xfrm>
          <a:prstGeom prst="rect">
            <a:avLst/>
          </a:prstGeom>
          <a:noFill/>
        </p:spPr>
        <p:txBody>
          <a:bodyPr wrap="square" rtlCol="0">
            <a:spAutoFit/>
          </a:bodyPr>
          <a:lstStyle/>
          <a:p>
            <a:pPr defTabSz="1218255">
              <a:defRPr/>
            </a:pPr>
            <a:r>
              <a:rPr lang="en-US" sz="1998">
                <a:solidFill>
                  <a:prstClr val="black"/>
                </a:solidFill>
                <a:latin typeface="Arial" panose="020B0604020202020204" pitchFamily="34" charset="0"/>
                <a:cs typeface="Arial" panose="020B0604020202020204" pitchFamily="34" charset="0"/>
              </a:rPr>
              <a:t>Lender</a:t>
            </a:r>
          </a:p>
          <a:p>
            <a:pPr defTabSz="1218255">
              <a:defRPr/>
            </a:pPr>
            <a:r>
              <a:rPr lang="en-US" sz="1998">
                <a:solidFill>
                  <a:prstClr val="black"/>
                </a:solidFill>
                <a:latin typeface="Arial" panose="020B0604020202020204" pitchFamily="34" charset="0"/>
                <a:cs typeface="Arial" panose="020B0604020202020204" pitchFamily="34" charset="0"/>
              </a:rPr>
              <a:t>Funds</a:t>
            </a:r>
          </a:p>
        </p:txBody>
      </p:sp>
      <p:pic>
        <p:nvPicPr>
          <p:cNvPr id="14" name="Debt service 1">
            <a:extLst>
              <a:ext uri="{FF2B5EF4-FFF2-40B4-BE49-F238E27FC236}">
                <a16:creationId xmlns:a16="http://schemas.microsoft.com/office/drawing/2014/main" id="{2D6727AC-E63D-4B7E-A890-B2F9DAD041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0395" y="1599954"/>
            <a:ext cx="494888" cy="305840"/>
          </a:xfrm>
          <a:prstGeom prst="rect">
            <a:avLst/>
          </a:prstGeom>
        </p:spPr>
      </p:pic>
      <p:pic>
        <p:nvPicPr>
          <p:cNvPr id="15" name="Debt service 2">
            <a:extLst>
              <a:ext uri="{FF2B5EF4-FFF2-40B4-BE49-F238E27FC236}">
                <a16:creationId xmlns:a16="http://schemas.microsoft.com/office/drawing/2014/main" id="{B8A57A69-8D2D-4290-9992-BA40A188C38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0395" y="1599954"/>
            <a:ext cx="494888" cy="305840"/>
          </a:xfrm>
          <a:prstGeom prst="rect">
            <a:avLst/>
          </a:prstGeom>
        </p:spPr>
      </p:pic>
      <p:pic>
        <p:nvPicPr>
          <p:cNvPr id="16" name="Debt service 3">
            <a:extLst>
              <a:ext uri="{FF2B5EF4-FFF2-40B4-BE49-F238E27FC236}">
                <a16:creationId xmlns:a16="http://schemas.microsoft.com/office/drawing/2014/main" id="{A1D7D2C2-CE4B-442D-A8D7-5E3C161D68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0395" y="1599954"/>
            <a:ext cx="494888" cy="305840"/>
          </a:xfrm>
          <a:prstGeom prst="rect">
            <a:avLst/>
          </a:prstGeom>
        </p:spPr>
      </p:pic>
      <p:pic>
        <p:nvPicPr>
          <p:cNvPr id="54" name="FHA dollar 4">
            <a:extLst>
              <a:ext uri="{FF2B5EF4-FFF2-40B4-BE49-F238E27FC236}">
                <a16:creationId xmlns:a16="http://schemas.microsoft.com/office/drawing/2014/main" id="{CB2F2E7E-62B0-4E66-9B0B-A23B81B3A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6191" y="5193036"/>
            <a:ext cx="494888" cy="305840"/>
          </a:xfrm>
          <a:prstGeom prst="rect">
            <a:avLst/>
          </a:prstGeom>
        </p:spPr>
      </p:pic>
      <p:pic>
        <p:nvPicPr>
          <p:cNvPr id="17" name="Debt service 4">
            <a:extLst>
              <a:ext uri="{FF2B5EF4-FFF2-40B4-BE49-F238E27FC236}">
                <a16:creationId xmlns:a16="http://schemas.microsoft.com/office/drawing/2014/main" id="{D92BFB1D-5C58-42A5-A50A-6D8A2FB7B0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20395" y="1599954"/>
            <a:ext cx="494888" cy="305840"/>
          </a:xfrm>
          <a:prstGeom prst="rect">
            <a:avLst/>
          </a:prstGeom>
        </p:spPr>
      </p:pic>
      <p:pic>
        <p:nvPicPr>
          <p:cNvPr id="18" name="Building">
            <a:extLst>
              <a:ext uri="{FF2B5EF4-FFF2-40B4-BE49-F238E27FC236}">
                <a16:creationId xmlns:a16="http://schemas.microsoft.com/office/drawing/2014/main" id="{637480E7-8B63-408D-BAEA-4618E12DA9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3069" y="1285229"/>
            <a:ext cx="1853775" cy="1853775"/>
          </a:xfrm>
          <a:prstGeom prst="rect">
            <a:avLst/>
          </a:prstGeom>
          <a:noFill/>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D71D8C43-1097-4522-A432-278EEF9CD46C}"/>
              </a:ext>
            </a:extLst>
          </p:cNvPr>
          <p:cNvSpPr/>
          <p:nvPr/>
        </p:nvSpPr>
        <p:spPr>
          <a:xfrm>
            <a:off x="7947447" y="1252798"/>
            <a:ext cx="2068883" cy="562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sp>
        <p:nvSpPr>
          <p:cNvPr id="20" name="Rectangle 19">
            <a:extLst>
              <a:ext uri="{FF2B5EF4-FFF2-40B4-BE49-F238E27FC236}">
                <a16:creationId xmlns:a16="http://schemas.microsoft.com/office/drawing/2014/main" id="{FB648D13-6798-4170-9EB0-532B6BFAC846}"/>
              </a:ext>
            </a:extLst>
          </p:cNvPr>
          <p:cNvSpPr/>
          <p:nvPr/>
        </p:nvSpPr>
        <p:spPr>
          <a:xfrm>
            <a:off x="7950789" y="1281248"/>
            <a:ext cx="2068883" cy="94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sp>
        <p:nvSpPr>
          <p:cNvPr id="21" name="Rectangle 20">
            <a:extLst>
              <a:ext uri="{FF2B5EF4-FFF2-40B4-BE49-F238E27FC236}">
                <a16:creationId xmlns:a16="http://schemas.microsoft.com/office/drawing/2014/main" id="{5915A9E9-F3D8-47FD-8F13-FA3CAAAF20BC}"/>
              </a:ext>
            </a:extLst>
          </p:cNvPr>
          <p:cNvSpPr/>
          <p:nvPr/>
        </p:nvSpPr>
        <p:spPr>
          <a:xfrm>
            <a:off x="7974217" y="1234375"/>
            <a:ext cx="2068883" cy="145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sp>
        <p:nvSpPr>
          <p:cNvPr id="22" name="Rectangle 21">
            <a:extLst>
              <a:ext uri="{FF2B5EF4-FFF2-40B4-BE49-F238E27FC236}">
                <a16:creationId xmlns:a16="http://schemas.microsoft.com/office/drawing/2014/main" id="{878D6099-BB01-4B83-8EF8-C5B2629FA511}"/>
              </a:ext>
            </a:extLst>
          </p:cNvPr>
          <p:cNvSpPr/>
          <p:nvPr/>
        </p:nvSpPr>
        <p:spPr>
          <a:xfrm>
            <a:off x="7866481" y="1257113"/>
            <a:ext cx="2142358" cy="1963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grpSp>
        <p:nvGrpSpPr>
          <p:cNvPr id="60" name="Group 59"/>
          <p:cNvGrpSpPr/>
          <p:nvPr/>
        </p:nvGrpSpPr>
        <p:grpSpPr>
          <a:xfrm>
            <a:off x="3052050" y="1580757"/>
            <a:ext cx="2143673" cy="1961128"/>
            <a:chOff x="1244940" y="1719838"/>
            <a:chExt cx="2144790" cy="1962150"/>
          </a:xfrm>
        </p:grpSpPr>
        <p:cxnSp>
          <p:nvCxnSpPr>
            <p:cNvPr id="24" name="Straight Connector 23">
              <a:extLst>
                <a:ext uri="{FF2B5EF4-FFF2-40B4-BE49-F238E27FC236}">
                  <a16:creationId xmlns:a16="http://schemas.microsoft.com/office/drawing/2014/main" id="{F4F472A4-6AFD-4F83-875D-2B006A45484F}"/>
                </a:ext>
              </a:extLst>
            </p:cNvPr>
            <p:cNvCxnSpPr/>
            <p:nvPr/>
          </p:nvCxnSpPr>
          <p:spPr>
            <a:xfrm flipV="1">
              <a:off x="1244940" y="2700914"/>
              <a:ext cx="1911" cy="600074"/>
            </a:xfrm>
            <a:prstGeom prst="line">
              <a:avLst/>
            </a:prstGeom>
            <a:ln w="38100">
              <a:solidFill>
                <a:srgbClr val="3565A3"/>
              </a:solidFill>
            </a:ln>
          </p:spPr>
          <p:style>
            <a:lnRef idx="1">
              <a:schemeClr val="accent1"/>
            </a:lnRef>
            <a:fillRef idx="0">
              <a:schemeClr val="accent1"/>
            </a:fillRef>
            <a:effectRef idx="0">
              <a:schemeClr val="accent1"/>
            </a:effectRef>
            <a:fontRef idx="minor">
              <a:schemeClr val="tx1"/>
            </a:fontRef>
          </p:style>
        </p:cxnSp>
        <p:grpSp>
          <p:nvGrpSpPr>
            <p:cNvPr id="25" name="Group 53">
              <a:extLst>
                <a:ext uri="{FF2B5EF4-FFF2-40B4-BE49-F238E27FC236}">
                  <a16:creationId xmlns:a16="http://schemas.microsoft.com/office/drawing/2014/main" id="{4D1F5660-B718-4129-BC6F-E461C8A8E71E}"/>
                </a:ext>
              </a:extLst>
            </p:cNvPr>
            <p:cNvGrpSpPr/>
            <p:nvPr/>
          </p:nvGrpSpPr>
          <p:grpSpPr>
            <a:xfrm>
              <a:off x="1244940" y="1719838"/>
              <a:ext cx="2144790" cy="1962150"/>
              <a:chOff x="3683133" y="1981200"/>
              <a:chExt cx="2144790" cy="1600200"/>
            </a:xfrm>
          </p:grpSpPr>
          <p:sp>
            <p:nvSpPr>
              <p:cNvPr id="26" name="Arc 25">
                <a:extLst>
                  <a:ext uri="{FF2B5EF4-FFF2-40B4-BE49-F238E27FC236}">
                    <a16:creationId xmlns:a16="http://schemas.microsoft.com/office/drawing/2014/main" id="{3B498BD5-5DA5-413E-A278-02F4702710F8}"/>
                  </a:ext>
                </a:extLst>
              </p:cNvPr>
              <p:cNvSpPr/>
              <p:nvPr/>
            </p:nvSpPr>
            <p:spPr>
              <a:xfrm flipH="1">
                <a:off x="3683133" y="1981200"/>
                <a:ext cx="1828800" cy="160020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US" sz="2398">
                  <a:solidFill>
                    <a:prstClr val="black"/>
                  </a:solidFill>
                  <a:latin typeface="Arial" panose="020B0604020202020204"/>
                </a:endParaRPr>
              </a:p>
            </p:txBody>
          </p:sp>
          <p:cxnSp>
            <p:nvCxnSpPr>
              <p:cNvPr id="27" name="Straight Arrow Connector 26">
                <a:extLst>
                  <a:ext uri="{FF2B5EF4-FFF2-40B4-BE49-F238E27FC236}">
                    <a16:creationId xmlns:a16="http://schemas.microsoft.com/office/drawing/2014/main" id="{DFEDEED6-E5FD-4CAD-885B-2F28293E7843}"/>
                  </a:ext>
                </a:extLst>
              </p:cNvPr>
              <p:cNvCxnSpPr/>
              <p:nvPr/>
            </p:nvCxnSpPr>
            <p:spPr>
              <a:xfrm>
                <a:off x="4495800" y="1981200"/>
                <a:ext cx="1332123" cy="0"/>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8" name="Group 60">
            <a:extLst>
              <a:ext uri="{FF2B5EF4-FFF2-40B4-BE49-F238E27FC236}">
                <a16:creationId xmlns:a16="http://schemas.microsoft.com/office/drawing/2014/main" id="{33AD26D0-ED47-418E-B79D-64AB78725011}"/>
              </a:ext>
            </a:extLst>
          </p:cNvPr>
          <p:cNvGrpSpPr/>
          <p:nvPr/>
        </p:nvGrpSpPr>
        <p:grpSpPr>
          <a:xfrm>
            <a:off x="4351384" y="3460703"/>
            <a:ext cx="1599366" cy="1599366"/>
            <a:chOff x="4953000" y="3063088"/>
            <a:chExt cx="1600200" cy="1600200"/>
          </a:xfrm>
        </p:grpSpPr>
        <p:grpSp>
          <p:nvGrpSpPr>
            <p:cNvPr id="29" name="Group 59">
              <a:extLst>
                <a:ext uri="{FF2B5EF4-FFF2-40B4-BE49-F238E27FC236}">
                  <a16:creationId xmlns:a16="http://schemas.microsoft.com/office/drawing/2014/main" id="{A1082724-89F3-4AF1-B80A-D47A1E2EC05D}"/>
                </a:ext>
              </a:extLst>
            </p:cNvPr>
            <p:cNvGrpSpPr/>
            <p:nvPr/>
          </p:nvGrpSpPr>
          <p:grpSpPr>
            <a:xfrm>
              <a:off x="4953000" y="3063088"/>
              <a:ext cx="1600200" cy="1600200"/>
              <a:chOff x="4953000" y="3063088"/>
              <a:chExt cx="1600200" cy="1600200"/>
            </a:xfrm>
          </p:grpSpPr>
          <p:cxnSp>
            <p:nvCxnSpPr>
              <p:cNvPr id="31" name="Straight Connector 30">
                <a:extLst>
                  <a:ext uri="{FF2B5EF4-FFF2-40B4-BE49-F238E27FC236}">
                    <a16:creationId xmlns:a16="http://schemas.microsoft.com/office/drawing/2014/main" id="{C5091B26-79A9-4688-A2BC-45DC199C3BAD}"/>
                  </a:ext>
                </a:extLst>
              </p:cNvPr>
              <p:cNvCxnSpPr/>
              <p:nvPr/>
            </p:nvCxnSpPr>
            <p:spPr>
              <a:xfrm>
                <a:off x="5638799" y="3063088"/>
                <a:ext cx="190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58">
                <a:extLst>
                  <a:ext uri="{FF2B5EF4-FFF2-40B4-BE49-F238E27FC236}">
                    <a16:creationId xmlns:a16="http://schemas.microsoft.com/office/drawing/2014/main" id="{24210B85-26A6-4225-BDCB-7D2E5D1E3CE3}"/>
                  </a:ext>
                </a:extLst>
              </p:cNvPr>
              <p:cNvGrpSpPr/>
              <p:nvPr/>
            </p:nvGrpSpPr>
            <p:grpSpPr>
              <a:xfrm>
                <a:off x="4953000" y="3063088"/>
                <a:ext cx="1600200" cy="1600200"/>
                <a:chOff x="4953000" y="3505200"/>
                <a:chExt cx="1600200" cy="1600200"/>
              </a:xfrm>
            </p:grpSpPr>
            <p:sp>
              <p:nvSpPr>
                <p:cNvPr id="33" name="Arc 32">
                  <a:extLst>
                    <a:ext uri="{FF2B5EF4-FFF2-40B4-BE49-F238E27FC236}">
                      <a16:creationId xmlns:a16="http://schemas.microsoft.com/office/drawing/2014/main" id="{6097FCB3-C798-4F49-8CA0-C8EE1420EB14}"/>
                    </a:ext>
                  </a:extLst>
                </p:cNvPr>
                <p:cNvSpPr/>
                <p:nvPr/>
              </p:nvSpPr>
              <p:spPr>
                <a:xfrm>
                  <a:off x="4953000" y="3505200"/>
                  <a:ext cx="1600200" cy="1600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US" sz="2398">
                    <a:solidFill>
                      <a:prstClr val="black"/>
                    </a:solidFill>
                    <a:latin typeface="Arial" panose="020B0604020202020204"/>
                  </a:endParaRPr>
                </a:p>
              </p:txBody>
            </p:sp>
            <p:cxnSp>
              <p:nvCxnSpPr>
                <p:cNvPr id="34" name="Straight Connector 33">
                  <a:extLst>
                    <a:ext uri="{FF2B5EF4-FFF2-40B4-BE49-F238E27FC236}">
                      <a16:creationId xmlns:a16="http://schemas.microsoft.com/office/drawing/2014/main" id="{87C2B1E6-589B-4DCC-B6F7-8790E757766A}"/>
                    </a:ext>
                  </a:extLst>
                </p:cNvPr>
                <p:cNvCxnSpPr/>
                <p:nvPr/>
              </p:nvCxnSpPr>
              <p:spPr>
                <a:xfrm>
                  <a:off x="6553200" y="4305300"/>
                  <a:ext cx="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0" name="Straight Arrow Connector 29">
              <a:extLst>
                <a:ext uri="{FF2B5EF4-FFF2-40B4-BE49-F238E27FC236}">
                  <a16:creationId xmlns:a16="http://schemas.microsoft.com/office/drawing/2014/main" id="{106E9D4E-01A9-455D-8B6D-AFD66933EB29}"/>
                </a:ext>
              </a:extLst>
            </p:cNvPr>
            <p:cNvCxnSpPr/>
            <p:nvPr/>
          </p:nvCxnSpPr>
          <p:spPr>
            <a:xfrm flipH="1">
              <a:off x="5424146" y="3063088"/>
              <a:ext cx="2908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2ADE3911-3F4F-4DE6-A21D-152C2E9C0BF1}"/>
              </a:ext>
            </a:extLst>
          </p:cNvPr>
          <p:cNvSpPr txBox="1"/>
          <p:nvPr/>
        </p:nvSpPr>
        <p:spPr>
          <a:xfrm>
            <a:off x="1753274" y="1890728"/>
            <a:ext cx="1267636" cy="707518"/>
          </a:xfrm>
          <a:prstGeom prst="rect">
            <a:avLst/>
          </a:prstGeom>
          <a:noFill/>
        </p:spPr>
        <p:txBody>
          <a:bodyPr wrap="none" rtlCol="0">
            <a:spAutoFit/>
          </a:bodyPr>
          <a:lstStyle/>
          <a:p>
            <a:pPr algn="ctr" defTabSz="1218255">
              <a:defRPr/>
            </a:pPr>
            <a:r>
              <a:rPr lang="en-US" sz="1998">
                <a:solidFill>
                  <a:prstClr val="black"/>
                </a:solidFill>
                <a:latin typeface="Arial" panose="020B0604020202020204" pitchFamily="34" charset="0"/>
                <a:cs typeface="Arial" panose="020B0604020202020204" pitchFamily="34" charset="0"/>
              </a:rPr>
              <a:t>Bond </a:t>
            </a:r>
          </a:p>
          <a:p>
            <a:pPr algn="ctr" defTabSz="1218255">
              <a:defRPr/>
            </a:pPr>
            <a:r>
              <a:rPr lang="en-US" sz="1998">
                <a:solidFill>
                  <a:prstClr val="black"/>
                </a:solidFill>
                <a:latin typeface="Arial" panose="020B0604020202020204" pitchFamily="34" charset="0"/>
                <a:cs typeface="Arial" panose="020B0604020202020204" pitchFamily="34" charset="0"/>
              </a:rPr>
              <a:t>Proceeds</a:t>
            </a:r>
          </a:p>
        </p:txBody>
      </p:sp>
      <p:sp>
        <p:nvSpPr>
          <p:cNvPr id="36" name="TextBox 35">
            <a:extLst>
              <a:ext uri="{FF2B5EF4-FFF2-40B4-BE49-F238E27FC236}">
                <a16:creationId xmlns:a16="http://schemas.microsoft.com/office/drawing/2014/main" id="{B5FD31C0-C008-4D3E-9BF9-67C02C213962}"/>
              </a:ext>
            </a:extLst>
          </p:cNvPr>
          <p:cNvSpPr txBox="1"/>
          <p:nvPr/>
        </p:nvSpPr>
        <p:spPr>
          <a:xfrm>
            <a:off x="1753274" y="4114442"/>
            <a:ext cx="1267636" cy="707518"/>
          </a:xfrm>
          <a:prstGeom prst="rect">
            <a:avLst/>
          </a:prstGeom>
          <a:noFill/>
        </p:spPr>
        <p:txBody>
          <a:bodyPr wrap="none" rtlCol="0">
            <a:spAutoFit/>
          </a:bodyPr>
          <a:lstStyle/>
          <a:p>
            <a:pPr defTabSz="1218255">
              <a:defRPr/>
            </a:pPr>
            <a:r>
              <a:rPr lang="en-US" sz="1998">
                <a:solidFill>
                  <a:prstClr val="black"/>
                </a:solidFill>
                <a:latin typeface="Arial" panose="020B0604020202020204" pitchFamily="34" charset="0"/>
                <a:cs typeface="Arial" panose="020B0604020202020204" pitchFamily="34" charset="0"/>
              </a:rPr>
              <a:t>Bond </a:t>
            </a:r>
          </a:p>
          <a:p>
            <a:pPr defTabSz="1218255">
              <a:defRPr/>
            </a:pPr>
            <a:r>
              <a:rPr lang="en-US" sz="1998">
                <a:solidFill>
                  <a:prstClr val="black"/>
                </a:solidFill>
                <a:latin typeface="Arial" panose="020B0604020202020204" pitchFamily="34" charset="0"/>
                <a:cs typeface="Arial" panose="020B0604020202020204" pitchFamily="34" charset="0"/>
              </a:rPr>
              <a:t>Proceeds</a:t>
            </a:r>
          </a:p>
        </p:txBody>
      </p:sp>
      <p:sp>
        <p:nvSpPr>
          <p:cNvPr id="41" name="TextBox 40">
            <a:extLst>
              <a:ext uri="{FF2B5EF4-FFF2-40B4-BE49-F238E27FC236}">
                <a16:creationId xmlns:a16="http://schemas.microsoft.com/office/drawing/2014/main" id="{4995B903-70A3-48ED-BE1C-764FA5271DEB}"/>
              </a:ext>
            </a:extLst>
          </p:cNvPr>
          <p:cNvSpPr txBox="1"/>
          <p:nvPr/>
        </p:nvSpPr>
        <p:spPr>
          <a:xfrm>
            <a:off x="3864295" y="4209391"/>
            <a:ext cx="1331428" cy="707518"/>
          </a:xfrm>
          <a:prstGeom prst="rect">
            <a:avLst/>
          </a:prstGeom>
          <a:noFill/>
        </p:spPr>
        <p:txBody>
          <a:bodyPr wrap="square" rtlCol="0">
            <a:spAutoFit/>
          </a:bodyPr>
          <a:lstStyle/>
          <a:p>
            <a:pPr defTabSz="1218255">
              <a:defRPr/>
            </a:pPr>
            <a:r>
              <a:rPr lang="en-US" sz="1998">
                <a:solidFill>
                  <a:prstClr val="black"/>
                </a:solidFill>
                <a:latin typeface="Arial" panose="020B0604020202020204" pitchFamily="34" charset="0"/>
                <a:cs typeface="Arial" panose="020B0604020202020204" pitchFamily="34" charset="0"/>
              </a:rPr>
              <a:t>Cash</a:t>
            </a:r>
          </a:p>
          <a:p>
            <a:pPr defTabSz="1218255">
              <a:defRPr/>
            </a:pPr>
            <a:r>
              <a:rPr lang="en-US" sz="1998">
                <a:solidFill>
                  <a:prstClr val="black"/>
                </a:solidFill>
                <a:latin typeface="Arial" panose="020B0604020202020204" pitchFamily="34" charset="0"/>
                <a:cs typeface="Arial" panose="020B0604020202020204" pitchFamily="34" charset="0"/>
              </a:rPr>
              <a:t>Collateral</a:t>
            </a:r>
          </a:p>
        </p:txBody>
      </p:sp>
      <p:sp>
        <p:nvSpPr>
          <p:cNvPr id="95" name="Title 94"/>
          <p:cNvSpPr>
            <a:spLocks noGrp="1"/>
          </p:cNvSpPr>
          <p:nvPr>
            <p:ph type="title"/>
          </p:nvPr>
        </p:nvSpPr>
        <p:spPr>
          <a:xfrm>
            <a:off x="1099598" y="288244"/>
            <a:ext cx="10050544" cy="499119"/>
          </a:xfrm>
        </p:spPr>
        <p:txBody>
          <a:bodyPr anchor="ctr">
            <a:noAutofit/>
          </a:bodyPr>
          <a:lstStyle/>
          <a:p>
            <a:pPr algn="ctr"/>
            <a:r>
              <a:rPr lang="en-GB" dirty="0"/>
              <a:t>Fannie Mae Forward M-TEB</a:t>
            </a:r>
          </a:p>
        </p:txBody>
      </p:sp>
      <p:sp>
        <p:nvSpPr>
          <p:cNvPr id="3" name="Slide Number Placeholder 2">
            <a:extLst>
              <a:ext uri="{FF2B5EF4-FFF2-40B4-BE49-F238E27FC236}">
                <a16:creationId xmlns:a16="http://schemas.microsoft.com/office/drawing/2014/main" id="{015B039A-DF19-4D2F-A61F-A79DA9D27C06}"/>
              </a:ext>
            </a:extLst>
          </p:cNvPr>
          <p:cNvSpPr>
            <a:spLocks noGrp="1"/>
          </p:cNvSpPr>
          <p:nvPr>
            <p:ph type="sldNum" sz="quarter" idx="12"/>
          </p:nvPr>
        </p:nvSpPr>
        <p:spPr/>
        <p:txBody>
          <a:bodyPr/>
          <a:lstStyle/>
          <a:p>
            <a:pPr defTabSz="1218255">
              <a:defRPr/>
            </a:pPr>
            <a:fld id="{34C99D79-8A4B-4031-B1E0-AF26F8EDF2BC}" type="slidenum">
              <a:rPr lang="en-US">
                <a:latin typeface="Arial" panose="020B0604020202020204"/>
              </a:rPr>
              <a:pPr defTabSz="1218255">
                <a:defRPr/>
              </a:pPr>
              <a:t>28</a:t>
            </a:fld>
            <a:endParaRPr lang="en-US">
              <a:latin typeface="Arial" panose="020B0604020202020204"/>
            </a:endParaRPr>
          </a:p>
        </p:txBody>
      </p:sp>
      <p:cxnSp>
        <p:nvCxnSpPr>
          <p:cNvPr id="38" name="Straight Arrow Connector 37">
            <a:extLst>
              <a:ext uri="{FF2B5EF4-FFF2-40B4-BE49-F238E27FC236}">
                <a16:creationId xmlns:a16="http://schemas.microsoft.com/office/drawing/2014/main" id="{2B0E1D27-338D-4872-A2EE-616CC6666F29}"/>
              </a:ext>
            </a:extLst>
          </p:cNvPr>
          <p:cNvCxnSpPr/>
          <p:nvPr/>
        </p:nvCxnSpPr>
        <p:spPr>
          <a:xfrm flipV="1">
            <a:off x="3026528" y="3694205"/>
            <a:ext cx="0" cy="1370886"/>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pic>
        <p:nvPicPr>
          <p:cNvPr id="42" name="Bond dollar 1">
            <a:extLst>
              <a:ext uri="{FF2B5EF4-FFF2-40B4-BE49-F238E27FC236}">
                <a16:creationId xmlns:a16="http://schemas.microsoft.com/office/drawing/2014/main" id="{1E5906DE-985F-4B1A-9C59-07764035F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7560" y="5210227"/>
            <a:ext cx="494201" cy="305416"/>
          </a:xfrm>
          <a:prstGeom prst="rect">
            <a:avLst/>
          </a:prstGeom>
        </p:spPr>
      </p:pic>
      <p:pic>
        <p:nvPicPr>
          <p:cNvPr id="43" name="Bond dollar 2">
            <a:extLst>
              <a:ext uri="{FF2B5EF4-FFF2-40B4-BE49-F238E27FC236}">
                <a16:creationId xmlns:a16="http://schemas.microsoft.com/office/drawing/2014/main" id="{F4B5979A-34AA-4C1F-904E-EEC350016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538" y="5219696"/>
            <a:ext cx="494204" cy="305417"/>
          </a:xfrm>
          <a:prstGeom prst="rect">
            <a:avLst/>
          </a:prstGeom>
        </p:spPr>
      </p:pic>
      <p:pic>
        <p:nvPicPr>
          <p:cNvPr id="44" name="Bond dollar 3">
            <a:extLst>
              <a:ext uri="{FF2B5EF4-FFF2-40B4-BE49-F238E27FC236}">
                <a16:creationId xmlns:a16="http://schemas.microsoft.com/office/drawing/2014/main" id="{E90E06C0-0516-4150-8308-2B8BBE4BD7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2357" y="5230263"/>
            <a:ext cx="494205" cy="305417"/>
          </a:xfrm>
          <a:prstGeom prst="rect">
            <a:avLst/>
          </a:prstGeom>
        </p:spPr>
      </p:pic>
      <p:sp>
        <p:nvSpPr>
          <p:cNvPr id="5" name="Rectangle 4"/>
          <p:cNvSpPr/>
          <p:nvPr/>
        </p:nvSpPr>
        <p:spPr>
          <a:xfrm>
            <a:off x="7697116" y="4878746"/>
            <a:ext cx="3000642" cy="1352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sp>
        <p:nvSpPr>
          <p:cNvPr id="12" name="TextBox 11">
            <a:extLst>
              <a:ext uri="{FF2B5EF4-FFF2-40B4-BE49-F238E27FC236}">
                <a16:creationId xmlns:a16="http://schemas.microsoft.com/office/drawing/2014/main" id="{3E1032DF-9B7F-4575-BC1F-E80D041803AD}"/>
              </a:ext>
            </a:extLst>
          </p:cNvPr>
          <p:cNvSpPr txBox="1"/>
          <p:nvPr/>
        </p:nvSpPr>
        <p:spPr>
          <a:xfrm>
            <a:off x="6607781" y="3124358"/>
            <a:ext cx="1999923" cy="707518"/>
          </a:xfrm>
          <a:prstGeom prst="rect">
            <a:avLst/>
          </a:prstGeom>
          <a:noFill/>
        </p:spPr>
        <p:txBody>
          <a:bodyPr wrap="square" rtlCol="0">
            <a:spAutoFit/>
          </a:bodyPr>
          <a:lstStyle/>
          <a:p>
            <a:pPr defTabSz="1218255">
              <a:defRPr/>
            </a:pPr>
            <a:r>
              <a:rPr lang="en-US" sz="1998">
                <a:solidFill>
                  <a:prstClr val="black"/>
                </a:solidFill>
                <a:latin typeface="Arial" panose="020B0604020202020204" pitchFamily="34" charset="0"/>
                <a:cs typeface="Arial" panose="020B0604020202020204" pitchFamily="34" charset="0"/>
              </a:rPr>
              <a:t>Mortgage</a:t>
            </a:r>
          </a:p>
          <a:p>
            <a:pPr defTabSz="1218255">
              <a:defRPr/>
            </a:pPr>
            <a:r>
              <a:rPr lang="en-US" sz="1998">
                <a:solidFill>
                  <a:prstClr val="black"/>
                </a:solidFill>
                <a:latin typeface="Arial" panose="020B0604020202020204" pitchFamily="34" charset="0"/>
                <a:cs typeface="Arial" panose="020B0604020202020204" pitchFamily="34" charset="0"/>
              </a:rPr>
              <a:t>Payments</a:t>
            </a:r>
          </a:p>
        </p:txBody>
      </p:sp>
      <p:grpSp>
        <p:nvGrpSpPr>
          <p:cNvPr id="84" name="Group 60">
            <a:extLst>
              <a:ext uri="{FF2B5EF4-FFF2-40B4-BE49-F238E27FC236}">
                <a16:creationId xmlns:a16="http://schemas.microsoft.com/office/drawing/2014/main" id="{33AD26D0-ED47-418E-B79D-64AB78725011}"/>
              </a:ext>
            </a:extLst>
          </p:cNvPr>
          <p:cNvGrpSpPr/>
          <p:nvPr/>
        </p:nvGrpSpPr>
        <p:grpSpPr>
          <a:xfrm rot="16200000" flipV="1">
            <a:off x="4584570" y="3747002"/>
            <a:ext cx="1648804" cy="1066244"/>
            <a:chOff x="5424146" y="3063088"/>
            <a:chExt cx="1129312" cy="1600200"/>
          </a:xfrm>
        </p:grpSpPr>
        <p:grpSp>
          <p:nvGrpSpPr>
            <p:cNvPr id="90" name="Group 59">
              <a:extLst>
                <a:ext uri="{FF2B5EF4-FFF2-40B4-BE49-F238E27FC236}">
                  <a16:creationId xmlns:a16="http://schemas.microsoft.com/office/drawing/2014/main" id="{A1082724-89F3-4AF1-B80A-D47A1E2EC05D}"/>
                </a:ext>
              </a:extLst>
            </p:cNvPr>
            <p:cNvGrpSpPr/>
            <p:nvPr/>
          </p:nvGrpSpPr>
          <p:grpSpPr>
            <a:xfrm>
              <a:off x="5638799" y="3063088"/>
              <a:ext cx="914659" cy="1600200"/>
              <a:chOff x="5638799" y="3063088"/>
              <a:chExt cx="914659" cy="1600200"/>
            </a:xfrm>
          </p:grpSpPr>
          <p:cxnSp>
            <p:nvCxnSpPr>
              <p:cNvPr id="93" name="Straight Connector 92">
                <a:extLst>
                  <a:ext uri="{FF2B5EF4-FFF2-40B4-BE49-F238E27FC236}">
                    <a16:creationId xmlns:a16="http://schemas.microsoft.com/office/drawing/2014/main" id="{C5091B26-79A9-4688-A2BC-45DC199C3BAD}"/>
                  </a:ext>
                </a:extLst>
              </p:cNvPr>
              <p:cNvCxnSpPr/>
              <p:nvPr/>
            </p:nvCxnSpPr>
            <p:spPr>
              <a:xfrm rot="16200000">
                <a:off x="5924233" y="2777654"/>
                <a:ext cx="0" cy="5708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58">
                <a:extLst>
                  <a:ext uri="{FF2B5EF4-FFF2-40B4-BE49-F238E27FC236}">
                    <a16:creationId xmlns:a16="http://schemas.microsoft.com/office/drawing/2014/main" id="{24210B85-26A6-4225-BDCB-7D2E5D1E3CE3}"/>
                  </a:ext>
                </a:extLst>
              </p:cNvPr>
              <p:cNvGrpSpPr/>
              <p:nvPr/>
            </p:nvGrpSpPr>
            <p:grpSpPr>
              <a:xfrm>
                <a:off x="5865875" y="3063088"/>
                <a:ext cx="687583" cy="1600200"/>
                <a:chOff x="5865875" y="3505200"/>
                <a:chExt cx="687583" cy="1600200"/>
              </a:xfrm>
            </p:grpSpPr>
            <p:sp>
              <p:nvSpPr>
                <p:cNvPr id="96" name="Arc 95">
                  <a:extLst>
                    <a:ext uri="{FF2B5EF4-FFF2-40B4-BE49-F238E27FC236}">
                      <a16:creationId xmlns:a16="http://schemas.microsoft.com/office/drawing/2014/main" id="{6097FCB3-C798-4F49-8CA0-C8EE1420EB14}"/>
                    </a:ext>
                  </a:extLst>
                </p:cNvPr>
                <p:cNvSpPr/>
                <p:nvPr/>
              </p:nvSpPr>
              <p:spPr>
                <a:xfrm>
                  <a:off x="5865875" y="3505200"/>
                  <a:ext cx="687583" cy="1600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US" sz="2398">
                    <a:solidFill>
                      <a:prstClr val="black"/>
                    </a:solidFill>
                    <a:latin typeface="Arial" panose="020B0604020202020204"/>
                  </a:endParaRPr>
                </a:p>
              </p:txBody>
            </p:sp>
            <p:cxnSp>
              <p:nvCxnSpPr>
                <p:cNvPr id="97" name="Straight Connector 96">
                  <a:extLst>
                    <a:ext uri="{FF2B5EF4-FFF2-40B4-BE49-F238E27FC236}">
                      <a16:creationId xmlns:a16="http://schemas.microsoft.com/office/drawing/2014/main" id="{87C2B1E6-589B-4DCC-B6F7-8790E757766A}"/>
                    </a:ext>
                  </a:extLst>
                </p:cNvPr>
                <p:cNvCxnSpPr/>
                <p:nvPr/>
              </p:nvCxnSpPr>
              <p:spPr>
                <a:xfrm>
                  <a:off x="6553200" y="4305300"/>
                  <a:ext cx="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92" name="Straight Arrow Connector 91">
              <a:extLst>
                <a:ext uri="{FF2B5EF4-FFF2-40B4-BE49-F238E27FC236}">
                  <a16:creationId xmlns:a16="http://schemas.microsoft.com/office/drawing/2014/main" id="{106E9D4E-01A9-455D-8B6D-AFD66933EB29}"/>
                </a:ext>
              </a:extLst>
            </p:cNvPr>
            <p:cNvCxnSpPr/>
            <p:nvPr/>
          </p:nvCxnSpPr>
          <p:spPr>
            <a:xfrm flipH="1">
              <a:off x="5424146" y="3063088"/>
              <a:ext cx="2908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45" name="FHA dollar 1">
            <a:extLst>
              <a:ext uri="{FF2B5EF4-FFF2-40B4-BE49-F238E27FC236}">
                <a16:creationId xmlns:a16="http://schemas.microsoft.com/office/drawing/2014/main" id="{ACA55311-D58D-4691-8B6E-E80E008EF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5179" y="5176116"/>
            <a:ext cx="494888" cy="305840"/>
          </a:xfrm>
          <a:prstGeom prst="rect">
            <a:avLst/>
          </a:prstGeom>
        </p:spPr>
      </p:pic>
      <p:pic>
        <p:nvPicPr>
          <p:cNvPr id="46" name="FHA dollar 2">
            <a:extLst>
              <a:ext uri="{FF2B5EF4-FFF2-40B4-BE49-F238E27FC236}">
                <a16:creationId xmlns:a16="http://schemas.microsoft.com/office/drawing/2014/main" id="{3BABFEAB-5220-408A-8D30-A8544C85EE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1340" y="5176116"/>
            <a:ext cx="494888" cy="305840"/>
          </a:xfrm>
          <a:prstGeom prst="rect">
            <a:avLst/>
          </a:prstGeom>
        </p:spPr>
      </p:pic>
      <p:pic>
        <p:nvPicPr>
          <p:cNvPr id="47" name="FHA dollar 3">
            <a:extLst>
              <a:ext uri="{FF2B5EF4-FFF2-40B4-BE49-F238E27FC236}">
                <a16:creationId xmlns:a16="http://schemas.microsoft.com/office/drawing/2014/main" id="{6CD33B18-1ED1-4466-B1B0-05853C963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7500" y="5176116"/>
            <a:ext cx="494888" cy="305840"/>
          </a:xfrm>
          <a:prstGeom prst="rect">
            <a:avLst/>
          </a:prstGeom>
        </p:spPr>
      </p:pic>
      <p:pic>
        <p:nvPicPr>
          <p:cNvPr id="48" name="FHA dollar 4">
            <a:extLst>
              <a:ext uri="{FF2B5EF4-FFF2-40B4-BE49-F238E27FC236}">
                <a16:creationId xmlns:a16="http://schemas.microsoft.com/office/drawing/2014/main" id="{CB2F2E7E-62B0-4E66-9B0B-A23B81B3A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8347" y="5195125"/>
            <a:ext cx="494888" cy="305840"/>
          </a:xfrm>
          <a:prstGeom prst="rect">
            <a:avLst/>
          </a:prstGeom>
        </p:spPr>
      </p:pic>
      <p:sp>
        <p:nvSpPr>
          <p:cNvPr id="56" name="TextBox 55">
            <a:extLst>
              <a:ext uri="{FF2B5EF4-FFF2-40B4-BE49-F238E27FC236}">
                <a16:creationId xmlns:a16="http://schemas.microsoft.com/office/drawing/2014/main" id="{26CF63A3-9627-6CB7-5E85-457006C392D8}"/>
              </a:ext>
            </a:extLst>
          </p:cNvPr>
          <p:cNvSpPr txBox="1"/>
          <p:nvPr/>
        </p:nvSpPr>
        <p:spPr>
          <a:xfrm>
            <a:off x="9973747" y="6079175"/>
            <a:ext cx="2213491" cy="261542"/>
          </a:xfrm>
          <a:prstGeom prst="rect">
            <a:avLst/>
          </a:prstGeom>
          <a:noFill/>
        </p:spPr>
        <p:txBody>
          <a:bodyPr wrap="none" rtlCol="0">
            <a:spAutoFit/>
          </a:bodyPr>
          <a:lstStyle/>
          <a:p>
            <a:pPr defTabSz="1218621">
              <a:defRPr/>
            </a:pPr>
            <a:r>
              <a:rPr lang="en-US" sz="1100" i="1">
                <a:solidFill>
                  <a:prstClr val="black"/>
                </a:solidFill>
                <a:latin typeface="Calibri" panose="020F0502020204030204" pitchFamily="34" charset="0"/>
                <a:ea typeface="Calibri" panose="020F0502020204030204" pitchFamily="34" charset="0"/>
                <a:cs typeface="Calibri" panose="020F0502020204030204" pitchFamily="34" charset="0"/>
              </a:rPr>
              <a:t>Copyright © 2024 Tiber Hudson LLC</a:t>
            </a:r>
          </a:p>
        </p:txBody>
      </p:sp>
      <p:sp>
        <p:nvSpPr>
          <p:cNvPr id="58" name="Footer Placeholder 90">
            <a:extLst>
              <a:ext uri="{FF2B5EF4-FFF2-40B4-BE49-F238E27FC236}">
                <a16:creationId xmlns:a16="http://schemas.microsoft.com/office/drawing/2014/main" id="{6BE60691-8F2C-72BE-6D79-B332C9D9863C}"/>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67869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00261 0.00555 C -0.00274 -0.04098 -0.00352 -0.21667 -0.00365 -0.275 " pathEditMode="relative" rAng="0" ptsTypes="AA">
                                      <p:cBhvr>
                                        <p:cTn id="13" dur="2000" fill="hold"/>
                                        <p:tgtEl>
                                          <p:spTgt spid="42"/>
                                        </p:tgtEl>
                                        <p:attrNameLst>
                                          <p:attrName>ppt_x</p:attrName>
                                          <p:attrName>ppt_y</p:attrName>
                                        </p:attrNameLst>
                                      </p:cBhvr>
                                      <p:rCtr x="-52" y="-14028"/>
                                    </p:animMotion>
                                  </p:childTnLst>
                                </p:cTn>
                              </p:par>
                              <p:par>
                                <p:cTn id="14" presetID="0" presetClass="path" presetSubtype="0" accel="50000" decel="50000" fill="hold" nodeType="withEffect">
                                  <p:stCondLst>
                                    <p:cond delay="0"/>
                                  </p:stCondLst>
                                  <p:childTnLst>
                                    <p:animMotion origin="layout" path="M 2.66997E-6 -4.81481E-6 C 2.66997E-6 -0.04629 -0.00039 -0.21967 -0.00039 -0.27754 " pathEditMode="relative" rAng="0" ptsTypes="AA">
                                      <p:cBhvr>
                                        <p:cTn id="15" dur="2000" fill="hold"/>
                                        <p:tgtEl>
                                          <p:spTgt spid="43"/>
                                        </p:tgtEl>
                                        <p:attrNameLst>
                                          <p:attrName>ppt_x</p:attrName>
                                          <p:attrName>ppt_y</p:attrName>
                                        </p:attrNameLst>
                                      </p:cBhvr>
                                      <p:rCtr x="-26" y="-13889"/>
                                    </p:animMotion>
                                  </p:childTnLst>
                                </p:cTn>
                              </p:par>
                              <p:par>
                                <p:cTn id="16" presetID="0" presetClass="path" presetSubtype="0" accel="50000" decel="50000" fill="hold" nodeType="withEffect">
                                  <p:stCondLst>
                                    <p:cond delay="0"/>
                                  </p:stCondLst>
                                  <p:childTnLst>
                                    <p:animMotion origin="layout" path="M 0.00208 0.00024 C 0.00248 -0.04606 0.00326 -0.22083 0.00365 -0.27893 " pathEditMode="relative" rAng="0" ptsTypes="AA">
                                      <p:cBhvr>
                                        <p:cTn id="17" dur="2000" fill="hold"/>
                                        <p:tgtEl>
                                          <p:spTgt spid="44"/>
                                        </p:tgtEl>
                                        <p:attrNameLst>
                                          <p:attrName>ppt_x</p:attrName>
                                          <p:attrName>ppt_y</p:attrName>
                                        </p:attrNameLst>
                                      </p:cBhvr>
                                      <p:rCtr x="78" y="-13958"/>
                                    </p:animMotion>
                                  </p:childTnLst>
                                </p:cTn>
                              </p:par>
                            </p:childTnLst>
                          </p:cTn>
                        </p:par>
                        <p:par>
                          <p:cTn id="18" fill="hold">
                            <p:stCondLst>
                              <p:cond delay="2500"/>
                            </p:stCondLst>
                            <p:childTnLst>
                              <p:par>
                                <p:cTn id="19" presetID="9" presetClass="exit" presetSubtype="0" fill="hold" grpId="0" nodeType="afterEffect">
                                  <p:stCondLst>
                                    <p:cond delay="0"/>
                                  </p:stCondLst>
                                  <p:childTnLst>
                                    <p:animEffect transition="out" filter="dissolve">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childTnLst>
                          </p:cTn>
                        </p:par>
                        <p:par>
                          <p:cTn id="22" fill="hold">
                            <p:stCondLst>
                              <p:cond delay="3000"/>
                            </p:stCondLst>
                            <p:childTnLst>
                              <p:par>
                                <p:cTn id="23" presetID="42" presetClass="path" presetSubtype="0" accel="50000" decel="50000" fill="hold" nodeType="afterEffect">
                                  <p:stCondLst>
                                    <p:cond delay="0"/>
                                  </p:stCondLst>
                                  <p:childTnLst>
                                    <p:animMotion origin="layout" path="M -1.40141E-6 -1.11111E-6 L -1.40141E-6 0.18287 " pathEditMode="relative" rAng="0" ptsTypes="AA">
                                      <p:cBhvr>
                                        <p:cTn id="24" dur="2000" fill="hold"/>
                                        <p:tgtEl>
                                          <p:spTgt spid="6"/>
                                        </p:tgtEl>
                                        <p:attrNameLst>
                                          <p:attrName>ppt_x</p:attrName>
                                          <p:attrName>ppt_y</p:attrName>
                                        </p:attrNameLst>
                                      </p:cBhvr>
                                      <p:rCtr x="0" y="9144"/>
                                    </p:animMotion>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36"/>
                                        </p:tgtEl>
                                      </p:cBhvr>
                                    </p:animEffect>
                                    <p:set>
                                      <p:cBhvr>
                                        <p:cTn id="29" dur="1" fill="hold">
                                          <p:stCondLst>
                                            <p:cond delay="499"/>
                                          </p:stCondLst>
                                        </p:cTn>
                                        <p:tgtEl>
                                          <p:spTgt spid="3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
                                        <p:tgtEl>
                                          <p:spTgt spid="50"/>
                                        </p:tgtEl>
                                      </p:cBhvr>
                                    </p:animEffect>
                                    <p:set>
                                      <p:cBhvr>
                                        <p:cTn id="32" dur="1" fill="hold">
                                          <p:stCondLst>
                                            <p:cond delay="199"/>
                                          </p:stCondLst>
                                        </p:cTn>
                                        <p:tgtEl>
                                          <p:spTgt spid="5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
                                        <p:tgtEl>
                                          <p:spTgt spid="52"/>
                                        </p:tgtEl>
                                      </p:cBhvr>
                                    </p:animEffect>
                                    <p:set>
                                      <p:cBhvr>
                                        <p:cTn id="35" dur="1" fill="hold">
                                          <p:stCondLst>
                                            <p:cond delay="199"/>
                                          </p:stCondLst>
                                        </p:cTn>
                                        <p:tgtEl>
                                          <p:spTgt spid="5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500"/>
                            </p:stCondLst>
                            <p:childTnLst>
                              <p:par>
                                <p:cTn id="46" presetID="0" presetClass="path" presetSubtype="0" accel="50000" decel="50000" fill="hold" nodeType="afterEffect">
                                  <p:stCondLst>
                                    <p:cond delay="0"/>
                                  </p:stCondLst>
                                  <p:childTnLst>
                                    <p:animMotion origin="layout" path="M -0.00456 0.00255 C -0.00222 -0.06458 0.00013 -0.13148 -0.00626 -0.1743 C -0.01264 -0.21689 -0.02605 -0.23865 -0.04324 -0.25509 C -0.06057 -0.27129 -0.0857 -0.26828 -0.09951 -0.27176 " pathEditMode="relative" rAng="0" ptsTypes="AAAA">
                                      <p:cBhvr>
                                        <p:cTn id="47" dur="2000" fill="hold"/>
                                        <p:tgtEl>
                                          <p:spTgt spid="45"/>
                                        </p:tgtEl>
                                        <p:attrNameLst>
                                          <p:attrName>ppt_x</p:attrName>
                                          <p:attrName>ppt_y</p:attrName>
                                        </p:attrNameLst>
                                      </p:cBhvr>
                                      <p:rCtr x="-4637" y="-13727"/>
                                    </p:animMotion>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par>
                                <p:cTn id="56" presetID="0" presetClass="path" presetSubtype="0" accel="50000" decel="50000" fill="hold" nodeType="withEffect">
                                  <p:stCondLst>
                                    <p:cond delay="500"/>
                                  </p:stCondLst>
                                  <p:childTnLst>
                                    <p:animMotion origin="layout" path="M -0.00365 -0.275 C -0.00131 -0.3088 -0.00964 -0.43264 0.01094 -0.47801 C 0.03151 -0.52338 0.04493 -0.53704 0.12034 -0.54769 C 0.19588 -0.55834 0.39189 -0.54352 0.46379 -0.5426 " pathEditMode="relative" rAng="0" ptsTypes="AAAA">
                                      <p:cBhvr>
                                        <p:cTn id="57" dur="2000" fill="hold"/>
                                        <p:tgtEl>
                                          <p:spTgt spid="42"/>
                                        </p:tgtEl>
                                        <p:attrNameLst>
                                          <p:attrName>ppt_x</p:attrName>
                                          <p:attrName>ppt_y</p:attrName>
                                        </p:attrNameLst>
                                      </p:cBhvr>
                                      <p:rCtr x="23365" y="-13843"/>
                                    </p:animMotion>
                                  </p:childTnLst>
                                </p:cTn>
                              </p:par>
                            </p:childTnLst>
                          </p:cTn>
                        </p:par>
                        <p:par>
                          <p:cTn id="58" fill="hold">
                            <p:stCondLst>
                              <p:cond delay="250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2000"/>
                                        <p:tgtEl>
                                          <p:spTgt spid="22"/>
                                        </p:tgtEl>
                                      </p:cBhvr>
                                    </p:animEffect>
                                    <p:set>
                                      <p:cBhvr>
                                        <p:cTn id="64" dur="1" fill="hold">
                                          <p:stCondLst>
                                            <p:cond delay="19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00078 -3.33333E-6 C 0.00312 -0.06689 0.00534 -0.13379 -0.00078 -0.17662 C -0.0069 -0.21944 -0.02045 -0.2412 -0.03647 -0.2574 C -0.05249 -0.27361 -0.08401 -0.27014 -0.09651 -0.27361 " pathEditMode="relative" rAng="0" ptsTypes="AAAA">
                                      <p:cBhvr>
                                        <p:cTn id="68" dur="2000" fill="hold"/>
                                        <p:tgtEl>
                                          <p:spTgt spid="46"/>
                                        </p:tgtEl>
                                        <p:attrNameLst>
                                          <p:attrName>ppt_x</p:attrName>
                                          <p:attrName>ppt_y</p:attrName>
                                        </p:attrNameLst>
                                      </p:cBhvr>
                                      <p:rCtr x="-4754" y="-13681"/>
                                    </p:animMotion>
                                  </p:childTnLst>
                                </p:cTn>
                              </p:par>
                              <p:par>
                                <p:cTn id="69" presetID="0" presetClass="path" presetSubtype="0" accel="50000" decel="50000" fill="hold" nodeType="withEffect">
                                  <p:stCondLst>
                                    <p:cond delay="2000"/>
                                  </p:stCondLst>
                                  <p:childTnLst>
                                    <p:animMotion origin="layout" path="M -0.00899 -0.27638 C -0.00782 -0.31273 -0.00782 -0.43148 -0.00704 -0.49027 C -0.00704 -0.5493 0.04402 -0.55856 0.06733 -0.55949 C 0.09052 -0.56064 0.32261 -0.56064 0.45155 -0.56111 " pathEditMode="relative" rAng="0" ptsTypes="AAAA">
                                      <p:cBhvr>
                                        <p:cTn id="70" dur="2000" fill="hold"/>
                                        <p:tgtEl>
                                          <p:spTgt spid="43"/>
                                        </p:tgtEl>
                                        <p:attrNameLst>
                                          <p:attrName>ppt_x</p:attrName>
                                          <p:attrName>ppt_y</p:attrName>
                                        </p:attrNameLst>
                                      </p:cBhvr>
                                      <p:rCtr x="23027" y="-14236"/>
                                    </p:animMotion>
                                  </p:childTnLst>
                                </p:cTn>
                              </p:par>
                            </p:childTnLst>
                          </p:cTn>
                        </p:par>
                        <p:par>
                          <p:cTn id="71" fill="hold">
                            <p:stCondLst>
                              <p:cond delay="4000"/>
                            </p:stCondLst>
                            <p:childTnLst>
                              <p:par>
                                <p:cTn id="72" presetID="10" presetClass="exit" presetSubtype="0" fill="hold" nodeType="afterEffect">
                                  <p:stCondLst>
                                    <p:cond delay="0"/>
                                  </p:stCondLst>
                                  <p:childTnLst>
                                    <p:animEffect transition="out" filter="fad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0091 -3.33333E-6 C 0.00313 -0.06689 0.00534 -0.13379 -0.00052 -0.17662 C -0.00651 -0.21944 -0.01993 -0.24143 -0.03464 -0.2574 C -0.04949 -0.27338 -0.07815 -0.26921 -0.08948 -0.27222 " pathEditMode="relative" rAng="0" ptsTypes="AAAA">
                                      <p:cBhvr>
                                        <p:cTn id="81" dur="2000" fill="hold"/>
                                        <p:tgtEl>
                                          <p:spTgt spid="47"/>
                                        </p:tgtEl>
                                        <p:attrNameLst>
                                          <p:attrName>ppt_x</p:attrName>
                                          <p:attrName>ppt_y</p:attrName>
                                        </p:attrNameLst>
                                      </p:cBhvr>
                                      <p:rCtr x="-4415" y="-13611"/>
                                    </p:animMotion>
                                  </p:childTnLst>
                                </p:cTn>
                              </p:par>
                              <p:par>
                                <p:cTn id="82" presetID="0" presetClass="path" presetSubtype="0" accel="50000" decel="50000" fill="hold" nodeType="withEffect">
                                  <p:stCondLst>
                                    <p:cond delay="2000"/>
                                  </p:stCondLst>
                                  <p:childTnLst>
                                    <p:animMotion origin="layout" path="M 0.00365 -0.27893 C 0.00547 -0.31226 -0.00104 -0.43449 0.01602 -0.47916 C 0.03295 -0.52384 0.03295 -0.53703 0.10576 -0.54768 C 0.17869 -0.55833 0.38122 -0.54375 0.45376 -0.54282 " pathEditMode="relative" rAng="0" ptsTypes="AAAA">
                                      <p:cBhvr>
                                        <p:cTn id="83" dur="2000" fill="hold"/>
                                        <p:tgtEl>
                                          <p:spTgt spid="44"/>
                                        </p:tgtEl>
                                        <p:attrNameLst>
                                          <p:attrName>ppt_x</p:attrName>
                                          <p:attrName>ppt_y</p:attrName>
                                        </p:attrNameLst>
                                      </p:cBhvr>
                                      <p:rCtr x="22506" y="-13634"/>
                                    </p:animMotion>
                                  </p:childTnLst>
                                </p:cTn>
                              </p:par>
                            </p:childTnLst>
                          </p:cTn>
                        </p:par>
                        <p:par>
                          <p:cTn id="84" fill="hold">
                            <p:stCondLst>
                              <p:cond delay="4000"/>
                            </p:stCondLst>
                            <p:childTnLst>
                              <p:par>
                                <p:cTn id="85" presetID="10" presetClass="exit" presetSubtype="0" fill="hold" nodeType="afterEffect">
                                  <p:stCondLst>
                                    <p:cond delay="0"/>
                                  </p:stCondLst>
                                  <p:childTnLst>
                                    <p:animEffect transition="out" filter="fade">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2000"/>
                                        <p:tgtEl>
                                          <p:spTgt spid="20"/>
                                        </p:tgtEl>
                                      </p:cBhvr>
                                    </p:animEffect>
                                    <p:set>
                                      <p:cBhvr>
                                        <p:cTn id="90" dur="1" fill="hold">
                                          <p:stCondLst>
                                            <p:cond delay="19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0"/>
                                        </p:tgtEl>
                                      </p:cBhvr>
                                    </p:animEffect>
                                    <p:set>
                                      <p:cBhvr>
                                        <p:cTn id="98" dur="1" fill="hold">
                                          <p:stCondLst>
                                            <p:cond delay="499"/>
                                          </p:stCondLst>
                                        </p:cTn>
                                        <p:tgtEl>
                                          <p:spTgt spid="60"/>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par>
                                <p:cTn id="102" presetID="9"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dissolve">
                                      <p:cBhvr>
                                        <p:cTn id="104" dur="500"/>
                                        <p:tgtEl>
                                          <p:spTgt spid="7"/>
                                        </p:tgtEl>
                                      </p:cBhvr>
                                    </p:animEffect>
                                  </p:childTnLst>
                                </p:cTn>
                              </p:par>
                            </p:childTnLst>
                          </p:cTn>
                        </p:par>
                        <p:par>
                          <p:cTn id="105" fill="hold">
                            <p:stCondLst>
                              <p:cond delay="500"/>
                            </p:stCondLst>
                            <p:childTnLst>
                              <p:par>
                                <p:cTn id="106" presetID="0" presetClass="path" presetSubtype="0" accel="50000" decel="50000" fill="hold" nodeType="afterEffect">
                                  <p:stCondLst>
                                    <p:cond delay="500"/>
                                  </p:stCondLst>
                                  <p:childTnLst>
                                    <p:animMotion origin="layout" path="M -2.54754E-6 -3.7037E-6 C -0.00013 -0.05902 -0.00273 -0.26759 -0.00078 -0.35208 C 0.00104 -0.43657 -0.00208 -0.4743 0.01094 -0.5074 C 0.02384 -0.54051 0.05874 -0.54328 0.07645 -0.55023 C 0.09456 -0.5574 0.09169 -0.55069 0.11878 -0.55023 C 0.14587 -0.54976 0.21412 -0.54791 0.23965 -0.54722 " pathEditMode="relative" rAng="0" ptsTypes="AAAAAA">
                                      <p:cBhvr>
                                        <p:cTn id="107" dur="2000" fill="hold"/>
                                        <p:tgtEl>
                                          <p:spTgt spid="48"/>
                                        </p:tgtEl>
                                        <p:attrNameLst>
                                          <p:attrName>ppt_x</p:attrName>
                                          <p:attrName>ppt_y</p:attrName>
                                        </p:attrNameLst>
                                      </p:cBhvr>
                                      <p:rCtr x="11904" y="-27685"/>
                                    </p:animMotion>
                                  </p:childTnLst>
                                </p:cTn>
                              </p:par>
                            </p:childTnLst>
                          </p:cTn>
                        </p:par>
                        <p:par>
                          <p:cTn id="108" fill="hold">
                            <p:stCondLst>
                              <p:cond delay="3000"/>
                            </p:stCondLst>
                            <p:childTnLst>
                              <p:par>
                                <p:cTn id="109" presetID="10" presetClass="exit" presetSubtype="0" fill="hold" nodeType="afterEffect">
                                  <p:stCondLst>
                                    <p:cond delay="0"/>
                                  </p:stCondLst>
                                  <p:childTnLst>
                                    <p:animEffect transition="out" filter="fade">
                                      <p:cBhvr>
                                        <p:cTn id="110" dur="500"/>
                                        <p:tgtEl>
                                          <p:spTgt spid="48"/>
                                        </p:tgtEl>
                                      </p:cBhvr>
                                    </p:animEffect>
                                    <p:set>
                                      <p:cBhvr>
                                        <p:cTn id="111" dur="1" fill="hold">
                                          <p:stCondLst>
                                            <p:cond delay="499"/>
                                          </p:stCondLst>
                                        </p:cTn>
                                        <p:tgtEl>
                                          <p:spTgt spid="48"/>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grpId="0" nodeType="clickEffect">
                                  <p:stCondLst>
                                    <p:cond delay="0"/>
                                  </p:stCondLst>
                                  <p:childTnLst>
                                    <p:animEffect transition="out" filter="dissolve">
                                      <p:cBhvr>
                                        <p:cTn id="118" dur="500"/>
                                        <p:tgtEl>
                                          <p:spTgt spid="88"/>
                                        </p:tgtEl>
                                      </p:cBhvr>
                                    </p:animEffect>
                                    <p:set>
                                      <p:cBhvr>
                                        <p:cTn id="119" dur="1" fill="hold">
                                          <p:stCondLst>
                                            <p:cond delay="499"/>
                                          </p:stCondLst>
                                        </p:cTn>
                                        <p:tgtEl>
                                          <p:spTgt spid="88"/>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13"/>
                                        </p:tgtEl>
                                      </p:cBhvr>
                                    </p:animEffect>
                                    <p:set>
                                      <p:cBhvr>
                                        <p:cTn id="122" dur="1" fill="hold">
                                          <p:stCondLst>
                                            <p:cond delay="499"/>
                                          </p:stCondLst>
                                        </p:cTn>
                                        <p:tgtEl>
                                          <p:spTgt spid="13"/>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7"/>
                                        </p:tgtEl>
                                      </p:cBhvr>
                                    </p:animEffect>
                                    <p:set>
                                      <p:cBhvr>
                                        <p:cTn id="125" dur="1" fill="hold">
                                          <p:stCondLst>
                                            <p:cond delay="499"/>
                                          </p:stCondLst>
                                        </p:cTn>
                                        <p:tgtEl>
                                          <p:spTgt spid="7"/>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9" presetClass="exit" presetSubtype="0" fill="hold" grpId="0" nodeType="clickEffect">
                                  <p:stCondLst>
                                    <p:cond delay="0"/>
                                  </p:stCondLst>
                                  <p:childTnLst>
                                    <p:animEffect transition="out" filter="dissolve">
                                      <p:cBhvr>
                                        <p:cTn id="129" dur="500"/>
                                        <p:tgtEl>
                                          <p:spTgt spid="5"/>
                                        </p:tgtEl>
                                      </p:cBhvr>
                                    </p:animEffect>
                                    <p:set>
                                      <p:cBhvr>
                                        <p:cTn id="130" dur="1" fill="hold">
                                          <p:stCondLst>
                                            <p:cond delay="499"/>
                                          </p:stCondLst>
                                        </p:cTn>
                                        <p:tgtEl>
                                          <p:spTgt spid="5"/>
                                        </p:tgtEl>
                                        <p:attrNameLst>
                                          <p:attrName>style.visibility</p:attrName>
                                        </p:attrNameLst>
                                      </p:cBhvr>
                                      <p:to>
                                        <p:strVal val="hidden"/>
                                      </p:to>
                                    </p:set>
                                  </p:childTnLst>
                                </p:cTn>
                              </p:par>
                            </p:childTnLst>
                          </p:cTn>
                        </p:par>
                        <p:par>
                          <p:cTn id="131" fill="hold">
                            <p:stCondLst>
                              <p:cond delay="500"/>
                            </p:stCondLst>
                            <p:childTnLst>
                              <p:par>
                                <p:cTn id="132" presetID="9" presetClass="exit" presetSubtype="0" fill="hold" grpId="0" nodeType="afterEffect">
                                  <p:stCondLst>
                                    <p:cond delay="0"/>
                                  </p:stCondLst>
                                  <p:childTnLst>
                                    <p:animEffect transition="out" filter="dissolve">
                                      <p:cBhvr>
                                        <p:cTn id="133" dur="500"/>
                                        <p:tgtEl>
                                          <p:spTgt spid="85"/>
                                        </p:tgtEl>
                                      </p:cBhvr>
                                    </p:animEffect>
                                    <p:set>
                                      <p:cBhvr>
                                        <p:cTn id="134" dur="1" fill="hold">
                                          <p:stCondLst>
                                            <p:cond delay="499"/>
                                          </p:stCondLst>
                                        </p:cTn>
                                        <p:tgtEl>
                                          <p:spTgt spid="85"/>
                                        </p:tgtEl>
                                        <p:attrNameLst>
                                          <p:attrName>style.visibility</p:attrName>
                                        </p:attrNameLst>
                                      </p:cBhvr>
                                      <p:to>
                                        <p:strVal val="hidden"/>
                                      </p:to>
                                    </p:set>
                                  </p:childTnLst>
                                </p:cTn>
                              </p:par>
                              <p:par>
                                <p:cTn id="135" presetID="9" presetClass="entr" presetSubtype="0" fill="hold" nodeType="with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dissolve">
                                      <p:cBhvr>
                                        <p:cTn id="137" dur="200"/>
                                        <p:tgtEl>
                                          <p:spTgt spid="73"/>
                                        </p:tgtEl>
                                      </p:cBhvr>
                                    </p:animEffect>
                                  </p:childTnLst>
                                </p:cTn>
                              </p:par>
                            </p:childTnLst>
                          </p:cTn>
                        </p:par>
                        <p:par>
                          <p:cTn id="138" fill="hold">
                            <p:stCondLst>
                              <p:cond delay="1000"/>
                            </p:stCondLst>
                            <p:childTnLst>
                              <p:par>
                                <p:cTn id="139" presetID="9" presetClass="entr" presetSubtype="0" fill="hold" nodeType="after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dissolve">
                                      <p:cBhvr>
                                        <p:cTn id="141" dur="500"/>
                                        <p:tgtEl>
                                          <p:spTgt spid="77"/>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path" presetSubtype="0" accel="50000" decel="50000" fill="hold" nodeType="clickEffect">
                                  <p:stCondLst>
                                    <p:cond delay="0"/>
                                  </p:stCondLst>
                                  <p:childTnLst>
                                    <p:animMotion origin="layout" path="M -7.29357E-8 3.7037E-7 L -0.22037 -0.00093 " pathEditMode="relative" rAng="0" ptsTypes="AA">
                                      <p:cBhvr>
                                        <p:cTn id="145" dur="2000" fill="hold"/>
                                        <p:tgtEl>
                                          <p:spTgt spid="54"/>
                                        </p:tgtEl>
                                        <p:attrNameLst>
                                          <p:attrName>ppt_x</p:attrName>
                                          <p:attrName>ppt_y</p:attrName>
                                        </p:attrNameLst>
                                      </p:cBhvr>
                                      <p:rCtr x="-11018" y="-46"/>
                                    </p:animMotion>
                                  </p:childTnLst>
                                </p:cTn>
                              </p:par>
                            </p:childTnLst>
                          </p:cTn>
                        </p:par>
                        <p:par>
                          <p:cTn id="146" fill="hold">
                            <p:stCondLst>
                              <p:cond delay="2000"/>
                            </p:stCondLst>
                            <p:childTnLst>
                              <p:par>
                                <p:cTn id="147" presetID="0" presetClass="path" presetSubtype="0" accel="50000" decel="50000" fill="hold" nodeType="afterEffect">
                                  <p:stCondLst>
                                    <p:cond delay="0"/>
                                  </p:stCondLst>
                                  <p:childTnLst>
                                    <p:animMotion origin="layout" path="M 4.28757E-6 4.44444E-6 L -0.19927 4.44444E-6 C -0.19927 0.04838 -0.19862 0.11319 -0.19862 0.16203 " pathEditMode="relative" rAng="0" ptsTypes="AAA">
                                      <p:cBhvr>
                                        <p:cTn id="148" dur="2000" fill="hold"/>
                                        <p:tgtEl>
                                          <p:spTgt spid="77"/>
                                        </p:tgtEl>
                                        <p:attrNameLst>
                                          <p:attrName>ppt_x</p:attrName>
                                          <p:attrName>ppt_y</p:attrName>
                                        </p:attrNameLst>
                                      </p:cBhvr>
                                      <p:rCtr x="-9964" y="8102"/>
                                    </p:animMotion>
                                  </p:childTnLst>
                                </p:cTn>
                              </p:par>
                            </p:childTnLst>
                          </p:cTn>
                        </p:par>
                      </p:childTnLst>
                    </p:cTn>
                  </p:par>
                  <p:par>
                    <p:cTn id="149" fill="hold">
                      <p:stCondLst>
                        <p:cond delay="indefinite"/>
                      </p:stCondLst>
                      <p:childTnLst>
                        <p:par>
                          <p:cTn id="150" fill="hold">
                            <p:stCondLst>
                              <p:cond delay="0"/>
                            </p:stCondLst>
                            <p:childTnLst>
                              <p:par>
                                <p:cTn id="151" presetID="9" presetClass="exit" presetSubtype="0" fill="hold" grpId="0" nodeType="clickEffect">
                                  <p:stCondLst>
                                    <p:cond delay="0"/>
                                  </p:stCondLst>
                                  <p:childTnLst>
                                    <p:animEffect transition="out" filter="dissolve">
                                      <p:cBhvr>
                                        <p:cTn id="152" dur="300"/>
                                        <p:tgtEl>
                                          <p:spTgt spid="4"/>
                                        </p:tgtEl>
                                      </p:cBhvr>
                                    </p:animEffect>
                                    <p:set>
                                      <p:cBhvr>
                                        <p:cTn id="153" dur="1" fill="hold">
                                          <p:stCondLst>
                                            <p:cond delay="299"/>
                                          </p:stCondLst>
                                        </p:cTn>
                                        <p:tgtEl>
                                          <p:spTgt spid="4"/>
                                        </p:tgtEl>
                                        <p:attrNameLst>
                                          <p:attrName>style.visibility</p:attrName>
                                        </p:attrNameLst>
                                      </p:cBhvr>
                                      <p:to>
                                        <p:strVal val="hidden"/>
                                      </p:to>
                                    </p:set>
                                  </p:childTnLst>
                                </p:cTn>
                              </p:par>
                              <p:par>
                                <p:cTn id="154" presetID="9" presetClass="exit" presetSubtype="0" fill="hold" nodeType="withEffect">
                                  <p:stCondLst>
                                    <p:cond delay="0"/>
                                  </p:stCondLst>
                                  <p:childTnLst>
                                    <p:animEffect transition="out" filter="dissolve">
                                      <p:cBhvr>
                                        <p:cTn id="155" dur="200"/>
                                        <p:tgtEl>
                                          <p:spTgt spid="55"/>
                                        </p:tgtEl>
                                      </p:cBhvr>
                                    </p:animEffect>
                                    <p:set>
                                      <p:cBhvr>
                                        <p:cTn id="156" dur="1" fill="hold">
                                          <p:stCondLst>
                                            <p:cond delay="199"/>
                                          </p:stCondLst>
                                        </p:cTn>
                                        <p:tgtEl>
                                          <p:spTgt spid="55"/>
                                        </p:tgtEl>
                                        <p:attrNameLst>
                                          <p:attrName>style.visibility</p:attrName>
                                        </p:attrNameLst>
                                      </p:cBhvr>
                                      <p:to>
                                        <p:strVal val="hidden"/>
                                      </p:to>
                                    </p:set>
                                  </p:childTnLst>
                                </p:cTn>
                              </p:par>
                              <p:par>
                                <p:cTn id="157" presetID="9" presetClass="exit" presetSubtype="0" fill="hold" nodeType="withEffect">
                                  <p:stCondLst>
                                    <p:cond delay="0"/>
                                  </p:stCondLst>
                                  <p:childTnLst>
                                    <p:animEffect transition="out" filter="dissolve">
                                      <p:cBhvr>
                                        <p:cTn id="158" dur="200"/>
                                        <p:tgtEl>
                                          <p:spTgt spid="73"/>
                                        </p:tgtEl>
                                      </p:cBhvr>
                                    </p:animEffect>
                                    <p:set>
                                      <p:cBhvr>
                                        <p:cTn id="159" dur="1" fill="hold">
                                          <p:stCondLst>
                                            <p:cond delay="199"/>
                                          </p:stCondLst>
                                        </p:cTn>
                                        <p:tgtEl>
                                          <p:spTgt spid="73"/>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54"/>
                                        </p:tgtEl>
                                      </p:cBhvr>
                                    </p:animEffect>
                                    <p:set>
                                      <p:cBhvr>
                                        <p:cTn id="162" dur="1" fill="hold">
                                          <p:stCondLst>
                                            <p:cond delay="499"/>
                                          </p:stCondLst>
                                        </p:cTn>
                                        <p:tgtEl>
                                          <p:spTgt spid="54"/>
                                        </p:tgtEl>
                                        <p:attrNameLst>
                                          <p:attrName>style.visibility</p:attrName>
                                        </p:attrNameLst>
                                      </p:cBhvr>
                                      <p:to>
                                        <p:strVal val="hidden"/>
                                      </p:to>
                                    </p:set>
                                  </p:childTnLst>
                                </p:cTn>
                              </p:par>
                            </p:childTnLst>
                          </p:cTn>
                        </p:par>
                        <p:par>
                          <p:cTn id="163" fill="hold">
                            <p:stCondLst>
                              <p:cond delay="500"/>
                            </p:stCondLst>
                            <p:childTnLst>
                              <p:par>
                                <p:cTn id="164" presetID="9" presetClass="exit" presetSubtype="0" fill="hold" grpId="0" nodeType="afterEffect">
                                  <p:stCondLst>
                                    <p:cond delay="0"/>
                                  </p:stCondLst>
                                  <p:childTnLst>
                                    <p:animEffect transition="out" filter="dissolve">
                                      <p:cBhvr>
                                        <p:cTn id="165" dur="500"/>
                                        <p:tgtEl>
                                          <p:spTgt spid="8"/>
                                        </p:tgtEl>
                                      </p:cBhvr>
                                    </p:animEffect>
                                    <p:set>
                                      <p:cBhvr>
                                        <p:cTn id="166" dur="1" fill="hold">
                                          <p:stCondLst>
                                            <p:cond delay="499"/>
                                          </p:stCondLst>
                                        </p:cTn>
                                        <p:tgtEl>
                                          <p:spTgt spid="8"/>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7"/>
                                        </p:tgtEl>
                                      </p:cBhvr>
                                    </p:animEffect>
                                    <p:set>
                                      <p:cBhvr>
                                        <p:cTn id="169" dur="1" fill="hold">
                                          <p:stCondLst>
                                            <p:cond delay="499"/>
                                          </p:stCondLst>
                                        </p:cTn>
                                        <p:tgtEl>
                                          <p:spTgt spid="17"/>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77"/>
                                        </p:tgtEl>
                                      </p:cBhvr>
                                    </p:animEffect>
                                    <p:set>
                                      <p:cBhvr>
                                        <p:cTn id="172" dur="1" fill="hold">
                                          <p:stCondLst>
                                            <p:cond delay="499"/>
                                          </p:stCondLst>
                                        </p:cTn>
                                        <p:tgtEl>
                                          <p:spTgt spid="77"/>
                                        </p:tgtEl>
                                        <p:attrNameLst>
                                          <p:attrName>style.visibility</p:attrName>
                                        </p:attrNameLst>
                                      </p:cBhvr>
                                      <p:to>
                                        <p:strVal val="hidden"/>
                                      </p:to>
                                    </p:set>
                                  </p:childTnLst>
                                </p:cTn>
                              </p:par>
                            </p:childTnLst>
                          </p:cTn>
                        </p:par>
                        <p:par>
                          <p:cTn id="173" fill="hold">
                            <p:stCondLst>
                              <p:cond delay="1000"/>
                            </p:stCondLst>
                            <p:childTnLst>
                              <p:par>
                                <p:cTn id="174" presetID="0" presetClass="path" presetSubtype="0" accel="50000" decel="50000" fill="hold" grpId="0" nodeType="afterEffect">
                                  <p:stCondLst>
                                    <p:cond delay="0"/>
                                  </p:stCondLst>
                                  <p:childTnLst>
                                    <p:animMotion origin="layout" path="M -0.00026 0.00023 L -0.23366 0.00023 L -0.23366 0.1632 " pathEditMode="relative" rAng="0" ptsTypes="AAA">
                                      <p:cBhvr>
                                        <p:cTn id="175" dur="2000" fill="hold"/>
                                        <p:tgtEl>
                                          <p:spTgt spid="53"/>
                                        </p:tgtEl>
                                        <p:attrNameLst>
                                          <p:attrName>ppt_x</p:attrName>
                                          <p:attrName>ppt_y</p:attrName>
                                        </p:attrNameLst>
                                      </p:cBhvr>
                                      <p:rCtr x="-11670" y="8148"/>
                                    </p:animMotion>
                                  </p:childTnLst>
                                </p:cTn>
                              </p:par>
                              <p:par>
                                <p:cTn id="176" presetID="9" presetClass="exit" presetSubtype="0" fill="hold" grpId="1" nodeType="withEffect">
                                  <p:stCondLst>
                                    <p:cond delay="0"/>
                                  </p:stCondLst>
                                  <p:childTnLst>
                                    <p:animEffect transition="out" filter="dissolve">
                                      <p:cBhvr>
                                        <p:cTn id="177" dur="200"/>
                                        <p:tgtEl>
                                          <p:spTgt spid="51"/>
                                        </p:tgtEl>
                                      </p:cBhvr>
                                    </p:animEffect>
                                    <p:set>
                                      <p:cBhvr>
                                        <p:cTn id="178" dur="1" fill="hold">
                                          <p:stCondLst>
                                            <p:cond delay="199"/>
                                          </p:stCondLst>
                                        </p:cTn>
                                        <p:tgtEl>
                                          <p:spTgt spid="51"/>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0"/>
                                        </p:tgtEl>
                                        <p:attrNameLst>
                                          <p:attrName>style.visibility</p:attrName>
                                        </p:attrNameLst>
                                      </p:cBhvr>
                                      <p:to>
                                        <p:strVal val="visible"/>
                                      </p:to>
                                    </p:set>
                                  </p:childTnLst>
                                </p:cTn>
                              </p:par>
                              <p:par>
                                <p:cTn id="183" presetID="57" presetClass="path" presetSubtype="0" accel="50000" decel="50000" fill="hold" nodeType="withEffect">
                                  <p:stCondLst>
                                    <p:cond delay="0"/>
                                  </p:stCondLst>
                                  <p:childTnLst>
                                    <p:animMotion origin="layout" path="M 3.53738E-6 7.40741E-7 L 3.53738E-6 -0.17315 C 3.53738E-6 -0.2507 -0.04871 -0.34607 -0.08792 -0.34607 L -0.17531 -0.34607 " pathEditMode="relative" rAng="0" ptsTypes="AAAA">
                                      <p:cBhvr>
                                        <p:cTn id="184" dur="2000" fill="hold"/>
                                        <p:tgtEl>
                                          <p:spTgt spid="10"/>
                                        </p:tgtEl>
                                        <p:attrNameLst>
                                          <p:attrName>ppt_x</p:attrName>
                                          <p:attrName>ppt_y</p:attrName>
                                        </p:attrNameLst>
                                      </p:cBhvr>
                                      <p:rCtr x="-8765" y="-17315"/>
                                    </p:animMotion>
                                  </p:childTnLst>
                                </p:cTn>
                              </p:par>
                            </p:childTnLst>
                          </p:cTn>
                        </p:par>
                        <p:par>
                          <p:cTn id="185" fill="hold">
                            <p:stCondLst>
                              <p:cond delay="2000"/>
                            </p:stCondLst>
                            <p:childTnLst>
                              <p:par>
                                <p:cTn id="186" presetID="9" presetClass="exit" presetSubtype="0" fill="hold" grpId="1" nodeType="afterEffect">
                                  <p:stCondLst>
                                    <p:cond delay="0"/>
                                  </p:stCondLst>
                                  <p:childTnLst>
                                    <p:animEffect transition="out" filter="dissolve">
                                      <p:cBhvr>
                                        <p:cTn id="187" dur="200"/>
                                        <p:tgtEl>
                                          <p:spTgt spid="52"/>
                                        </p:tgtEl>
                                      </p:cBhvr>
                                    </p:animEffect>
                                    <p:set>
                                      <p:cBhvr>
                                        <p:cTn id="188" dur="1" fill="hold">
                                          <p:stCondLst>
                                            <p:cond delay="199"/>
                                          </p:stCondLst>
                                        </p:cTn>
                                        <p:tgtEl>
                                          <p:spTgt spid="52"/>
                                        </p:tgtEl>
                                        <p:attrNameLst>
                                          <p:attrName>style.visibility</p:attrName>
                                        </p:attrNameLst>
                                      </p:cBhvr>
                                      <p:to>
                                        <p:strVal val="hidden"/>
                                      </p:to>
                                    </p:set>
                                  </p:childTnLst>
                                </p:cTn>
                              </p:par>
                              <p:par>
                                <p:cTn id="189" presetID="9" presetClass="entr" presetSubtype="0" fill="hold" grpId="0" nodeType="withEffect">
                                  <p:stCondLst>
                                    <p:cond delay="0"/>
                                  </p:stCondLst>
                                  <p:childTnLst>
                                    <p:set>
                                      <p:cBhvr>
                                        <p:cTn id="190" dur="1" fill="hold">
                                          <p:stCondLst>
                                            <p:cond delay="0"/>
                                          </p:stCondLst>
                                        </p:cTn>
                                        <p:tgtEl>
                                          <p:spTgt spid="41"/>
                                        </p:tgtEl>
                                        <p:attrNameLst>
                                          <p:attrName>style.visibility</p:attrName>
                                        </p:attrNameLst>
                                      </p:cBhvr>
                                      <p:to>
                                        <p:strVal val="visible"/>
                                      </p:to>
                                    </p:set>
                                    <p:animEffect transition="in" filter="dissolve">
                                      <p:cBhvr>
                                        <p:cTn id="191" dur="500"/>
                                        <p:tgtEl>
                                          <p:spTgt spid="41"/>
                                        </p:tgtEl>
                                      </p:cBhvr>
                                    </p:animEffect>
                                  </p:childTnLst>
                                </p:cTn>
                              </p:par>
                              <p:par>
                                <p:cTn id="192" presetID="9" presetClass="entr" presetSubtype="0" fill="hold" nodeType="withEffect">
                                  <p:stCondLst>
                                    <p:cond delay="0"/>
                                  </p:stCondLst>
                                  <p:childTnLst>
                                    <p:set>
                                      <p:cBhvr>
                                        <p:cTn id="193" dur="1" fill="hold">
                                          <p:stCondLst>
                                            <p:cond delay="0"/>
                                          </p:stCondLst>
                                        </p:cTn>
                                        <p:tgtEl>
                                          <p:spTgt spid="84"/>
                                        </p:tgtEl>
                                        <p:attrNameLst>
                                          <p:attrName>style.visibility</p:attrName>
                                        </p:attrNameLst>
                                      </p:cBhvr>
                                      <p:to>
                                        <p:strVal val="visible"/>
                                      </p:to>
                                    </p:set>
                                    <p:animEffect transition="in" filter="dissolve">
                                      <p:cBhvr>
                                        <p:cTn id="194" dur="500"/>
                                        <p:tgtEl>
                                          <p:spTgt spid="84"/>
                                        </p:tgtEl>
                                      </p:cBhvr>
                                    </p:animEffect>
                                  </p:childTnLst>
                                </p:cTn>
                              </p:par>
                              <p:par>
                                <p:cTn id="195" presetID="50" presetClass="path" presetSubtype="0" accel="50000" decel="50000" fill="hold" nodeType="withEffect">
                                  <p:stCondLst>
                                    <p:cond delay="0"/>
                                  </p:stCondLst>
                                  <p:childTnLst>
                                    <p:animMotion origin="layout" path="M -0.09951 -0.27176 L -0.04337 -0.27176 C -0.01824 -0.27176 0.01289 -0.19676 0.01289 -0.13564 L 0.01289 0.00047 " pathEditMode="relative" rAng="0" ptsTypes="AAAA">
                                      <p:cBhvr>
                                        <p:cTn id="196" dur="2000" fill="hold"/>
                                        <p:tgtEl>
                                          <p:spTgt spid="45"/>
                                        </p:tgtEl>
                                        <p:attrNameLst>
                                          <p:attrName>ppt_x</p:attrName>
                                          <p:attrName>ppt_y</p:attrName>
                                        </p:attrNameLst>
                                      </p:cBhvr>
                                      <p:rCtr x="5613" y="13611"/>
                                    </p:animMotion>
                                  </p:childTnLst>
                                </p:cTn>
                              </p:par>
                              <p:par>
                                <p:cTn id="197" presetID="50" presetClass="path" presetSubtype="0" accel="50000" decel="50000" fill="hold" nodeType="withEffect">
                                  <p:stCondLst>
                                    <p:cond delay="0"/>
                                  </p:stCondLst>
                                  <p:childTnLst>
                                    <p:animMotion origin="layout" path="M -0.10576 -0.27176 L -0.03751 -0.27176 C -0.00703 -0.27176 0.03074 -0.19629 0.03074 -0.13495 L 0.03074 0.00186 " pathEditMode="relative" rAng="0" ptsTypes="AAAA">
                                      <p:cBhvr>
                                        <p:cTn id="198" dur="2000" fill="hold"/>
                                        <p:tgtEl>
                                          <p:spTgt spid="46"/>
                                        </p:tgtEl>
                                        <p:attrNameLst>
                                          <p:attrName>ppt_x</p:attrName>
                                          <p:attrName>ppt_y</p:attrName>
                                        </p:attrNameLst>
                                      </p:cBhvr>
                                      <p:rCtr x="6825" y="13681"/>
                                    </p:animMotion>
                                  </p:childTnLst>
                                </p:cTn>
                              </p:par>
                              <p:par>
                                <p:cTn id="199" presetID="50" presetClass="path" presetSubtype="0" accel="50000" decel="50000" fill="hold" nodeType="withEffect">
                                  <p:stCondLst>
                                    <p:cond delay="0"/>
                                  </p:stCondLst>
                                  <p:childTnLst>
                                    <p:animMotion origin="layout" path="M -0.11201 -0.27176 L -0.04155 -0.27176 C -0.01003 -0.27176 0.02891 -0.19629 0.02891 -0.13495 L 0.02891 0.00186 " pathEditMode="relative" rAng="0" ptsTypes="AAAA">
                                      <p:cBhvr>
                                        <p:cTn id="200" dur="2000" fill="hold"/>
                                        <p:tgtEl>
                                          <p:spTgt spid="47"/>
                                        </p:tgtEl>
                                        <p:attrNameLst>
                                          <p:attrName>ppt_x</p:attrName>
                                          <p:attrName>ppt_y</p:attrName>
                                        </p:attrNameLst>
                                      </p:cBhvr>
                                      <p:rCtr x="7046" y="13681"/>
                                    </p:animMotion>
                                  </p:childTnLst>
                                </p:cTn>
                              </p:par>
                            </p:childTnLst>
                          </p:cTn>
                        </p:par>
                      </p:childTnLst>
                    </p:cTn>
                  </p:par>
                  <p:par>
                    <p:cTn id="201" fill="hold">
                      <p:stCondLst>
                        <p:cond delay="indefinite"/>
                      </p:stCondLst>
                      <p:childTnLst>
                        <p:par>
                          <p:cTn id="202" fill="hold">
                            <p:stCondLst>
                              <p:cond delay="0"/>
                            </p:stCondLst>
                            <p:childTnLst>
                              <p:par>
                                <p:cTn id="203" presetID="9" presetClass="exit" presetSubtype="0" fill="hold" nodeType="clickEffect">
                                  <p:stCondLst>
                                    <p:cond delay="0"/>
                                  </p:stCondLst>
                                  <p:childTnLst>
                                    <p:animEffect transition="out" filter="dissolve">
                                      <p:cBhvr>
                                        <p:cTn id="204" dur="200"/>
                                        <p:tgtEl>
                                          <p:spTgt spid="84"/>
                                        </p:tgtEl>
                                      </p:cBhvr>
                                    </p:animEffect>
                                    <p:set>
                                      <p:cBhvr>
                                        <p:cTn id="205" dur="1" fill="hold">
                                          <p:stCondLst>
                                            <p:cond delay="199"/>
                                          </p:stCondLst>
                                        </p:cTn>
                                        <p:tgtEl>
                                          <p:spTgt spid="84"/>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41"/>
                                        </p:tgtEl>
                                      </p:cBhvr>
                                    </p:animEffect>
                                    <p:set>
                                      <p:cBhvr>
                                        <p:cTn id="208" dur="1" fill="hold">
                                          <p:stCondLst>
                                            <p:cond delay="499"/>
                                          </p:stCondLst>
                                        </p:cTn>
                                        <p:tgtEl>
                                          <p:spTgt spid="41"/>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200"/>
                                        <p:tgtEl>
                                          <p:spTgt spid="45"/>
                                        </p:tgtEl>
                                      </p:cBhvr>
                                    </p:animEffect>
                                    <p:set>
                                      <p:cBhvr>
                                        <p:cTn id="211" dur="1" fill="hold">
                                          <p:stCondLst>
                                            <p:cond delay="199"/>
                                          </p:stCondLst>
                                        </p:cTn>
                                        <p:tgtEl>
                                          <p:spTgt spid="45"/>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200"/>
                                        <p:tgtEl>
                                          <p:spTgt spid="46"/>
                                        </p:tgtEl>
                                      </p:cBhvr>
                                    </p:animEffect>
                                    <p:set>
                                      <p:cBhvr>
                                        <p:cTn id="214" dur="1" fill="hold">
                                          <p:stCondLst>
                                            <p:cond delay="199"/>
                                          </p:stCondLst>
                                        </p:cTn>
                                        <p:tgtEl>
                                          <p:spTgt spid="46"/>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200"/>
                                        <p:tgtEl>
                                          <p:spTgt spid="47"/>
                                        </p:tgtEl>
                                      </p:cBhvr>
                                    </p:animEffect>
                                    <p:set>
                                      <p:cBhvr>
                                        <p:cTn id="217" dur="1" fill="hold">
                                          <p:stCondLst>
                                            <p:cond delay="199"/>
                                          </p:stCondLst>
                                        </p:cTn>
                                        <p:tgtEl>
                                          <p:spTgt spid="47"/>
                                        </p:tgtEl>
                                        <p:attrNameLst>
                                          <p:attrName>style.visibility</p:attrName>
                                        </p:attrNameLst>
                                      </p:cBhvr>
                                      <p:to>
                                        <p:strVal val="hidden"/>
                                      </p:to>
                                    </p:set>
                                  </p:childTnLst>
                                </p:cTn>
                              </p:par>
                            </p:childTnLst>
                          </p:cTn>
                        </p:par>
                      </p:childTnLst>
                    </p:cTn>
                  </p:par>
                  <p:par>
                    <p:cTn id="218" fill="hold">
                      <p:stCondLst>
                        <p:cond delay="indefinite"/>
                      </p:stCondLst>
                      <p:childTnLst>
                        <p:par>
                          <p:cTn id="219" fill="hold">
                            <p:stCondLst>
                              <p:cond delay="0"/>
                            </p:stCondLst>
                            <p:childTnLst>
                              <p:par>
                                <p:cTn id="220" presetID="10" presetClass="exit" presetSubtype="0" fill="hold" grpId="0" nodeType="clickEffect">
                                  <p:stCondLst>
                                    <p:cond delay="0"/>
                                  </p:stCondLst>
                                  <p:childTnLst>
                                    <p:animEffect transition="out" filter="fade">
                                      <p:cBhvr>
                                        <p:cTn id="221" dur="500"/>
                                        <p:tgtEl>
                                          <p:spTgt spid="2"/>
                                        </p:tgtEl>
                                      </p:cBhvr>
                                    </p:animEffect>
                                    <p:set>
                                      <p:cBhvr>
                                        <p:cTn id="222" dur="1" fill="hold">
                                          <p:stCondLst>
                                            <p:cond delay="499"/>
                                          </p:stCondLst>
                                        </p:cTn>
                                        <p:tgtEl>
                                          <p:spTgt spid="2"/>
                                        </p:tgtEl>
                                        <p:attrNameLst>
                                          <p:attrName>style.visibility</p:attrName>
                                        </p:attrNameLst>
                                      </p:cBhvr>
                                      <p:to>
                                        <p:strVal val="hidden"/>
                                      </p:to>
                                    </p:se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grpId="0" nodeType="clickEffect">
                                  <p:stCondLst>
                                    <p:cond delay="0"/>
                                  </p:stCondLst>
                                  <p:childTnLst>
                                    <p:set>
                                      <p:cBhvr>
                                        <p:cTn id="226" dur="1" fill="hold">
                                          <p:stCondLst>
                                            <p:cond delay="0"/>
                                          </p:stCondLst>
                                        </p:cTn>
                                        <p:tgtEl>
                                          <p:spTgt spid="12"/>
                                        </p:tgtEl>
                                        <p:attrNameLst>
                                          <p:attrName>style.visibility</p:attrName>
                                        </p:attrNameLst>
                                      </p:cBhvr>
                                      <p:to>
                                        <p:strVal val="visible"/>
                                      </p:to>
                                    </p:set>
                                    <p:animEffect transition="in" filter="fade">
                                      <p:cBhvr>
                                        <p:cTn id="227" dur="500"/>
                                        <p:tgtEl>
                                          <p:spTgt spid="12"/>
                                        </p:tgtEl>
                                      </p:cBhvr>
                                    </p:animEffect>
                                  </p:childTnLst>
                                </p:cTn>
                              </p:par>
                              <p:par>
                                <p:cTn id="228" presetID="10" presetClass="entr" presetSubtype="0" fill="hold" nodeType="withEffect">
                                  <p:stCondLst>
                                    <p:cond delay="0"/>
                                  </p:stCondLst>
                                  <p:childTnLst>
                                    <p:set>
                                      <p:cBhvr>
                                        <p:cTn id="229" dur="1" fill="hold">
                                          <p:stCondLst>
                                            <p:cond delay="0"/>
                                          </p:stCondLst>
                                        </p:cTn>
                                        <p:tgtEl>
                                          <p:spTgt spid="11"/>
                                        </p:tgtEl>
                                        <p:attrNameLst>
                                          <p:attrName>style.visibility</p:attrName>
                                        </p:attrNameLst>
                                      </p:cBhvr>
                                      <p:to>
                                        <p:strVal val="visible"/>
                                      </p:to>
                                    </p:set>
                                    <p:animEffect transition="in" filter="fade">
                                      <p:cBhvr>
                                        <p:cTn id="230" dur="500"/>
                                        <p:tgtEl>
                                          <p:spTgt spid="11"/>
                                        </p:tgtEl>
                                      </p:cBhvr>
                                    </p:animEffect>
                                  </p:childTnLst>
                                </p:cTn>
                              </p:par>
                              <p:par>
                                <p:cTn id="231" presetID="0" presetClass="path" presetSubtype="0" accel="50000" decel="50000" fill="hold" nodeType="withEffect">
                                  <p:stCondLst>
                                    <p:cond delay="0"/>
                                  </p:stCondLst>
                                  <p:childTnLst>
                                    <p:animMotion origin="layout" path="M -4.50117E-6 0.00024 C -0.02774 -0.00162 -0.12685 -0.01458 -0.16592 -0.01088 C -0.20526 -0.0074 -0.22193 -0.0074 -0.2356 0.02199 C -0.24915 0.05139 -0.24537 0.07871 -0.24693 0.16621 C -0.24863 0.25371 -0.24511 0.46783 -0.24459 0.54746 " pathEditMode="relative" rAng="0" ptsTypes="AAAAA">
                                      <p:cBhvr>
                                        <p:cTn id="232" dur="2000" fill="hold"/>
                                        <p:tgtEl>
                                          <p:spTgt spid="14"/>
                                        </p:tgtEl>
                                        <p:attrNameLst>
                                          <p:attrName>ppt_x</p:attrName>
                                          <p:attrName>ppt_y</p:attrName>
                                        </p:attrNameLst>
                                      </p:cBhvr>
                                      <p:rCtr x="-12373" y="26759"/>
                                    </p:animMotion>
                                  </p:childTnLst>
                                </p:cTn>
                              </p:par>
                            </p:childTnLst>
                          </p:cTn>
                        </p:par>
                      </p:childTnLst>
                    </p:cTn>
                  </p:par>
                  <p:par>
                    <p:cTn id="233" fill="hold">
                      <p:stCondLst>
                        <p:cond delay="indefinite"/>
                      </p:stCondLst>
                      <p:childTnLst>
                        <p:par>
                          <p:cTn id="234" fill="hold">
                            <p:stCondLst>
                              <p:cond delay="0"/>
                            </p:stCondLst>
                            <p:childTnLst>
                              <p:par>
                                <p:cTn id="235" presetID="9" presetClass="entr" presetSubtype="0" fill="hold" nodeType="clickEffect">
                                  <p:stCondLst>
                                    <p:cond delay="0"/>
                                  </p:stCondLst>
                                  <p:childTnLst>
                                    <p:set>
                                      <p:cBhvr>
                                        <p:cTn id="236" dur="1" fill="hold">
                                          <p:stCondLst>
                                            <p:cond delay="0"/>
                                          </p:stCondLst>
                                        </p:cTn>
                                        <p:tgtEl>
                                          <p:spTgt spid="28"/>
                                        </p:tgtEl>
                                        <p:attrNameLst>
                                          <p:attrName>style.visibility</p:attrName>
                                        </p:attrNameLst>
                                      </p:cBhvr>
                                      <p:to>
                                        <p:strVal val="visible"/>
                                      </p:to>
                                    </p:set>
                                    <p:animEffect transition="in" filter="dissolve">
                                      <p:cBhvr>
                                        <p:cTn id="237" dur="500"/>
                                        <p:tgtEl>
                                          <p:spTgt spid="28"/>
                                        </p:tgtEl>
                                      </p:cBhvr>
                                    </p:animEffect>
                                  </p:childTnLst>
                                </p:cTn>
                              </p:par>
                              <p:par>
                                <p:cTn id="238" presetID="3" presetClass="emph" presetSubtype="2" fill="hold" grpId="0" nodeType="withEffect">
                                  <p:stCondLst>
                                    <p:cond delay="0"/>
                                  </p:stCondLst>
                                  <p:childTnLst>
                                    <p:animClr clrSpc="rgb" dir="cw">
                                      <p:cBhvr override="childStyle">
                                        <p:cTn id="239" dur="100" fill="hold"/>
                                        <p:tgtEl>
                                          <p:spTgt spid="23"/>
                                        </p:tgtEl>
                                        <p:attrNameLst>
                                          <p:attrName>style.color</p:attrName>
                                        </p:attrNameLst>
                                      </p:cBhvr>
                                      <p:to>
                                        <a:srgbClr val="000000"/>
                                      </p:to>
                                    </p:animClr>
                                  </p:childTnLst>
                                </p:cTn>
                              </p:par>
                            </p:childTnLst>
                          </p:cTn>
                        </p:par>
                        <p:par>
                          <p:cTn id="240" fill="hold">
                            <p:stCondLst>
                              <p:cond delay="500"/>
                            </p:stCondLst>
                            <p:childTnLst>
                              <p:par>
                                <p:cTn id="241" presetID="57" presetClass="path" presetSubtype="0" accel="50000" decel="50000" fill="hold" nodeType="afterEffect">
                                  <p:stCondLst>
                                    <p:cond delay="0"/>
                                  </p:stCondLst>
                                  <p:childTnLst>
                                    <p:animMotion origin="layout" path="M -0.25436 0.51598 L -0.25436 0.3801 C -0.25436 0.31922 -0.29447 0.24468 -0.32651 0.24468 L -0.39802 0.24468 " pathEditMode="relative" rAng="0" ptsTypes="AAAA">
                                      <p:cBhvr>
                                        <p:cTn id="242" dur="2000" fill="hold"/>
                                        <p:tgtEl>
                                          <p:spTgt spid="14"/>
                                        </p:tgtEl>
                                        <p:attrNameLst>
                                          <p:attrName>ppt_x</p:attrName>
                                          <p:attrName>ppt_y</p:attrName>
                                        </p:attrNameLst>
                                      </p:cBhvr>
                                      <p:rCtr x="-7189" y="-13565"/>
                                    </p:animMotion>
                                  </p:childTnLst>
                                </p:cTn>
                              </p:par>
                            </p:childTnLst>
                          </p:cTn>
                        </p:par>
                      </p:childTnLst>
                    </p:cTn>
                  </p:par>
                  <p:par>
                    <p:cTn id="243" fill="hold">
                      <p:stCondLst>
                        <p:cond delay="indefinite"/>
                      </p:stCondLst>
                      <p:childTnLst>
                        <p:par>
                          <p:cTn id="244" fill="hold">
                            <p:stCondLst>
                              <p:cond delay="0"/>
                            </p:stCondLst>
                            <p:childTnLst>
                              <p:par>
                                <p:cTn id="245" presetID="3" presetClass="emph" presetSubtype="2" fill="hold" grpId="0" nodeType="clickEffect">
                                  <p:stCondLst>
                                    <p:cond delay="0"/>
                                  </p:stCondLst>
                                  <p:childTnLst>
                                    <p:animClr clrSpc="rgb" dir="cw">
                                      <p:cBhvr override="childStyle">
                                        <p:cTn id="246" dur="100" fill="hold"/>
                                        <p:tgtEl>
                                          <p:spTgt spid="37"/>
                                        </p:tgtEl>
                                        <p:attrNameLst>
                                          <p:attrName>style.color</p:attrName>
                                        </p:attrNameLst>
                                      </p:cBhvr>
                                      <p:to>
                                        <a:srgbClr val="000000"/>
                                      </p:to>
                                    </p:animClr>
                                  </p:childTnLst>
                                </p:cTn>
                              </p:par>
                              <p:par>
                                <p:cTn id="247" presetID="7" presetClass="emph" presetSubtype="2" fill="hold" nodeType="withEffect">
                                  <p:stCondLst>
                                    <p:cond delay="0"/>
                                  </p:stCondLst>
                                  <p:childTnLst>
                                    <p:animClr clrSpc="rgb" dir="cw">
                                      <p:cBhvr>
                                        <p:cTn id="248" dur="100" fill="hold"/>
                                        <p:tgtEl>
                                          <p:spTgt spid="98"/>
                                        </p:tgtEl>
                                        <p:attrNameLst>
                                          <p:attrName>stroke.color</p:attrName>
                                        </p:attrNameLst>
                                      </p:cBhvr>
                                      <p:to>
                                        <a:srgbClr val="4A66AC"/>
                                      </p:to>
                                    </p:animClr>
                                    <p:set>
                                      <p:cBhvr>
                                        <p:cTn id="249" dur="100" fill="hold"/>
                                        <p:tgtEl>
                                          <p:spTgt spid="98"/>
                                        </p:tgtEl>
                                        <p:attrNameLst>
                                          <p:attrName>stroke.on</p:attrName>
                                        </p:attrNameLst>
                                      </p:cBhvr>
                                      <p:to>
                                        <p:strVal val="true"/>
                                      </p:to>
                                    </p:set>
                                  </p:childTnLst>
                                </p:cTn>
                              </p:par>
                            </p:childTnLst>
                          </p:cTn>
                        </p:par>
                        <p:par>
                          <p:cTn id="250" fill="hold">
                            <p:stCondLst>
                              <p:cond delay="100"/>
                            </p:stCondLst>
                            <p:childTnLst>
                              <p:par>
                                <p:cTn id="251" presetID="36" presetClass="path" presetSubtype="0" accel="50000" decel="50000" fill="hold" nodeType="afterEffect">
                                  <p:stCondLst>
                                    <p:cond delay="0"/>
                                  </p:stCondLst>
                                  <p:childTnLst>
                                    <p:animMotion origin="layout" path="M -0.41026 0.25 L -0.41026 0.38611 C -0.41026 0.44722 -0.4268 0.52245 -0.44009 0.52245 L -0.46952 0.52245 " pathEditMode="relative" rAng="0" ptsTypes="AAAA">
                                      <p:cBhvr>
                                        <p:cTn id="252" dur="2000" fill="hold"/>
                                        <p:tgtEl>
                                          <p:spTgt spid="14"/>
                                        </p:tgtEl>
                                        <p:attrNameLst>
                                          <p:attrName>ppt_x</p:attrName>
                                          <p:attrName>ppt_y</p:attrName>
                                        </p:attrNameLst>
                                      </p:cBhvr>
                                      <p:rCtr x="-2970" y="13611"/>
                                    </p:animMotion>
                                  </p:childTnLst>
                                </p:cTn>
                              </p:par>
                            </p:childTnLst>
                          </p:cTn>
                        </p:par>
                      </p:childTnLst>
                    </p:cTn>
                  </p:par>
                  <p:par>
                    <p:cTn id="253" fill="hold">
                      <p:stCondLst>
                        <p:cond delay="indefinite"/>
                      </p:stCondLst>
                      <p:childTnLst>
                        <p:par>
                          <p:cTn id="254" fill="hold">
                            <p:stCondLst>
                              <p:cond delay="0"/>
                            </p:stCondLst>
                            <p:childTnLst>
                              <p:par>
                                <p:cTn id="255" presetID="0" presetClass="path" presetSubtype="0" accel="50000" decel="50000" fill="hold" nodeType="clickEffect">
                                  <p:stCondLst>
                                    <p:cond delay="0"/>
                                  </p:stCondLst>
                                  <p:childTnLst>
                                    <p:animMotion origin="layout" path="M -4.50117E-6 0.00024 C -0.02722 -0.00185 -0.1236 -0.01435 -0.16176 -0.01088 C -0.19992 -0.0074 -0.21633 -0.0074 -0.22948 0.02153 C -0.24264 0.0507 -0.23899 0.07639 -0.24055 0.16412 C -0.24225 0.25162 -0.23873 0.4676 -0.23847 0.54746 " pathEditMode="relative" rAng="0" ptsTypes="AAAAA">
                                      <p:cBhvr>
                                        <p:cTn id="256" dur="2000" fill="hold"/>
                                        <p:tgtEl>
                                          <p:spTgt spid="15"/>
                                        </p:tgtEl>
                                        <p:attrNameLst>
                                          <p:attrName>ppt_x</p:attrName>
                                          <p:attrName>ppt_y</p:attrName>
                                        </p:attrNameLst>
                                      </p:cBhvr>
                                      <p:rCtr x="-12060" y="26759"/>
                                    </p:animMotion>
                                  </p:childTnLst>
                                </p:cTn>
                              </p:par>
                            </p:childTnLst>
                          </p:cTn>
                        </p:par>
                        <p:par>
                          <p:cTn id="257" fill="hold">
                            <p:stCondLst>
                              <p:cond delay="2000"/>
                            </p:stCondLst>
                            <p:childTnLst>
                              <p:par>
                                <p:cTn id="258" presetID="57" presetClass="path" presetSubtype="0" accel="50000" decel="50000" fill="hold" nodeType="afterEffect">
                                  <p:stCondLst>
                                    <p:cond delay="0"/>
                                  </p:stCondLst>
                                  <p:childTnLst>
                                    <p:animMotion origin="layout" path="M -0.25319 0.52246 L -0.25319 0.38149 C -0.25319 0.31829 -0.29512 0.24074 -0.32886 0.24074 L -0.40427 0.24074 " pathEditMode="relative" rAng="0" ptsTypes="AAAA">
                                      <p:cBhvr>
                                        <p:cTn id="259" dur="2000" fill="hold"/>
                                        <p:tgtEl>
                                          <p:spTgt spid="15"/>
                                        </p:tgtEl>
                                        <p:attrNameLst>
                                          <p:attrName>ppt_x</p:attrName>
                                          <p:attrName>ppt_y</p:attrName>
                                        </p:attrNameLst>
                                      </p:cBhvr>
                                      <p:rCtr x="-7554" y="-14097"/>
                                    </p:animMotion>
                                  </p:childTnLst>
                                </p:cTn>
                              </p:par>
                            </p:childTnLst>
                          </p:cTn>
                        </p:par>
                        <p:par>
                          <p:cTn id="260" fill="hold">
                            <p:stCondLst>
                              <p:cond delay="4000"/>
                            </p:stCondLst>
                            <p:childTnLst>
                              <p:par>
                                <p:cTn id="261" presetID="36" presetClass="path" presetSubtype="0" accel="50000" decel="50000" fill="hold" nodeType="afterEffect">
                                  <p:stCondLst>
                                    <p:cond delay="0"/>
                                  </p:stCondLst>
                                  <p:childTnLst>
                                    <p:animMotion origin="layout" path="M -0.41026 0.25 L -0.41026 0.38612 C -0.41026 0.44723 -0.42263 0.52246 -0.43227 0.52246 L -0.45428 0.52246 " pathEditMode="relative" rAng="0" ptsTypes="AAAA">
                                      <p:cBhvr>
                                        <p:cTn id="262" dur="2000" fill="hold"/>
                                        <p:tgtEl>
                                          <p:spTgt spid="15"/>
                                        </p:tgtEl>
                                        <p:attrNameLst>
                                          <p:attrName>ppt_x</p:attrName>
                                          <p:attrName>ppt_y</p:attrName>
                                        </p:attrNameLst>
                                      </p:cBhvr>
                                      <p:rCtr x="-2201" y="13611"/>
                                    </p:animMotion>
                                  </p:childTnLst>
                                </p:cTn>
                              </p:par>
                            </p:childTnLst>
                          </p:cTn>
                        </p:par>
                      </p:childTnLst>
                    </p:cTn>
                  </p:par>
                  <p:par>
                    <p:cTn id="263" fill="hold">
                      <p:stCondLst>
                        <p:cond delay="indefinite"/>
                      </p:stCondLst>
                      <p:childTnLst>
                        <p:par>
                          <p:cTn id="264" fill="hold">
                            <p:stCondLst>
                              <p:cond delay="0"/>
                            </p:stCondLst>
                            <p:childTnLst>
                              <p:par>
                                <p:cTn id="265" presetID="0" presetClass="path" presetSubtype="0" accel="50000" decel="50000" fill="hold" nodeType="clickEffect">
                                  <p:stCondLst>
                                    <p:cond delay="0"/>
                                  </p:stCondLst>
                                  <p:childTnLst>
                                    <p:animMotion origin="layout" path="M -4.50117E-6 -4.07407E-6 C -0.02604 -0.00185 -0.11669 -0.01458 -0.15355 -0.01111 C -0.19015 -0.00787 -0.20812 -0.00879 -0.22141 0.01968 C -0.23469 0.04815 -0.23144 0.07176 -0.23313 0.15973 C -0.23482 0.24769 -0.23196 0.46644 -0.23144 0.54723 " pathEditMode="relative" rAng="0" ptsTypes="AAAAA">
                                      <p:cBhvr>
                                        <p:cTn id="266" dur="2000" fill="hold"/>
                                        <p:tgtEl>
                                          <p:spTgt spid="16"/>
                                        </p:tgtEl>
                                        <p:attrNameLst>
                                          <p:attrName>ppt_x</p:attrName>
                                          <p:attrName>ppt_y</p:attrName>
                                        </p:attrNameLst>
                                      </p:cBhvr>
                                      <p:rCtr x="-11683" y="26759"/>
                                    </p:animMotion>
                                  </p:childTnLst>
                                </p:cTn>
                              </p:par>
                            </p:childTnLst>
                          </p:cTn>
                        </p:par>
                        <p:par>
                          <p:cTn id="267" fill="hold">
                            <p:stCondLst>
                              <p:cond delay="2000"/>
                            </p:stCondLst>
                            <p:childTnLst>
                              <p:par>
                                <p:cTn id="268" presetID="57" presetClass="path" presetSubtype="0" accel="50000" decel="50000" fill="hold" nodeType="afterEffect">
                                  <p:stCondLst>
                                    <p:cond delay="0"/>
                                  </p:stCondLst>
                                  <p:childTnLst>
                                    <p:animMotion origin="layout" path="M -0.24798 0.52246 L -0.24798 0.38056 C -0.24798 0.31713 -0.28952 0.23889 -0.323 0.23889 L -0.39802 0.23889 " pathEditMode="relative" rAng="0" ptsTypes="AAAA">
                                      <p:cBhvr>
                                        <p:cTn id="269" dur="2000" fill="hold"/>
                                        <p:tgtEl>
                                          <p:spTgt spid="16"/>
                                        </p:tgtEl>
                                        <p:attrNameLst>
                                          <p:attrName>ppt_x</p:attrName>
                                          <p:attrName>ppt_y</p:attrName>
                                        </p:attrNameLst>
                                      </p:cBhvr>
                                      <p:rCtr x="-7502" y="-14190"/>
                                    </p:animMotion>
                                  </p:childTnLst>
                                </p:cTn>
                              </p:par>
                            </p:childTnLst>
                          </p:cTn>
                        </p:par>
                        <p:par>
                          <p:cTn id="270" fill="hold">
                            <p:stCondLst>
                              <p:cond delay="4000"/>
                            </p:stCondLst>
                            <p:childTnLst>
                              <p:par>
                                <p:cTn id="271" presetID="36" presetClass="path" presetSubtype="0" accel="50000" decel="50000" fill="hold" nodeType="afterEffect">
                                  <p:stCondLst>
                                    <p:cond delay="0"/>
                                  </p:stCondLst>
                                  <p:childTnLst>
                                    <p:animMotion origin="layout" path="M -0.41026 0.25 L -0.41026 0.38612 C -0.41026 0.44723 -0.41885 0.52246 -0.42563 0.52246 L -0.441 0.52246 " pathEditMode="relative" rAng="0" ptsTypes="AAAA">
                                      <p:cBhvr>
                                        <p:cTn id="272" dur="2000" fill="hold"/>
                                        <p:tgtEl>
                                          <p:spTgt spid="16"/>
                                        </p:tgtEl>
                                        <p:attrNameLst>
                                          <p:attrName>ppt_x</p:attrName>
                                          <p:attrName>ppt_y</p:attrName>
                                        </p:attrNameLst>
                                      </p:cBhvr>
                                      <p:rCtr x="-1537" y="136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3" grpId="0" animBg="1"/>
      <p:bldP spid="8" grpId="0" animBg="1"/>
      <p:bldP spid="4" grpId="0" animBg="1"/>
      <p:bldP spid="85" grpId="0" animBg="1"/>
      <p:bldP spid="2" grpId="0" animBg="1"/>
      <p:bldP spid="88" grpId="0" animBg="1"/>
      <p:bldP spid="52" grpId="0"/>
      <p:bldP spid="52" grpId="1"/>
      <p:bldP spid="37" grpId="0"/>
      <p:bldP spid="51" grpId="0" animBg="1"/>
      <p:bldP spid="51" grpId="1" animBg="1"/>
      <p:bldP spid="13" grpId="0"/>
      <p:bldP spid="19" grpId="0" animBg="1"/>
      <p:bldP spid="20" grpId="0" animBg="1"/>
      <p:bldP spid="21" grpId="0" animBg="1"/>
      <p:bldP spid="22" grpId="0" animBg="1"/>
      <p:bldP spid="35" grpId="0"/>
      <p:bldP spid="36" grpId="0"/>
      <p:bldP spid="41" grpId="0"/>
      <p:bldP spid="5"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923674" y="2376864"/>
            <a:ext cx="1722303" cy="707446"/>
          </a:xfrm>
          <a:prstGeom prst="rect">
            <a:avLst/>
          </a:prstGeom>
          <a:noFill/>
        </p:spPr>
        <p:txBody>
          <a:bodyPr wrap="square" rtlCol="0">
            <a:spAutoFit/>
          </a:bodyPr>
          <a:lstStyle/>
          <a:p>
            <a:pPr defTabSz="1218255">
              <a:defRPr/>
            </a:pPr>
            <a:r>
              <a:rPr lang="en-US" sz="1998" dirty="0">
                <a:solidFill>
                  <a:prstClr val="white"/>
                </a:solidFill>
                <a:latin typeface="Arial" panose="020B0604020202020204" pitchFamily="34" charset="0"/>
                <a:cs typeface="Arial" panose="020B0604020202020204" pitchFamily="34" charset="0"/>
              </a:rPr>
              <a:t>Monthly CE Payment</a:t>
            </a:r>
          </a:p>
        </p:txBody>
      </p:sp>
      <p:sp>
        <p:nvSpPr>
          <p:cNvPr id="40" name="Bond holder">
            <a:extLst>
              <a:ext uri="{FF2B5EF4-FFF2-40B4-BE49-F238E27FC236}">
                <a16:creationId xmlns:a16="http://schemas.microsoft.com/office/drawing/2014/main" id="{872B4766-9DE4-425D-A21D-9CE250B67675}"/>
              </a:ext>
            </a:extLst>
          </p:cNvPr>
          <p:cNvSpPr/>
          <p:nvPr/>
        </p:nvSpPr>
        <p:spPr>
          <a:xfrm>
            <a:off x="2327150" y="5066447"/>
            <a:ext cx="2513290" cy="978690"/>
          </a:xfrm>
          <a:prstGeom prst="roundRect">
            <a:avLst>
              <a:gd name="adj" fmla="val 8203"/>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255">
              <a:defRPr/>
            </a:pPr>
            <a:r>
              <a:rPr lang="en-US" sz="2398" b="1">
                <a:solidFill>
                  <a:prstClr val="white"/>
                </a:solidFill>
                <a:latin typeface="Arial" panose="020B0604020202020204" pitchFamily="34" charset="0"/>
                <a:cs typeface="Arial" panose="020B0604020202020204" pitchFamily="34" charset="0"/>
              </a:rPr>
              <a:t>Bond Holder</a:t>
            </a:r>
          </a:p>
        </p:txBody>
      </p:sp>
      <p:grpSp>
        <p:nvGrpSpPr>
          <p:cNvPr id="78" name="Group 77"/>
          <p:cNvGrpSpPr/>
          <p:nvPr/>
        </p:nvGrpSpPr>
        <p:grpSpPr>
          <a:xfrm rot="10800000">
            <a:off x="4178122" y="4452224"/>
            <a:ext cx="2449412" cy="614224"/>
            <a:chOff x="6792761" y="3213844"/>
            <a:chExt cx="3552832" cy="890923"/>
          </a:xfrm>
        </p:grpSpPr>
        <p:sp>
          <p:nvSpPr>
            <p:cNvPr id="79" name="Arc 78"/>
            <p:cNvSpPr/>
            <p:nvPr/>
          </p:nvSpPr>
          <p:spPr>
            <a:xfrm rot="10800000">
              <a:off x="6792761" y="3233808"/>
              <a:ext cx="870959" cy="870959"/>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GB" sz="2398">
                <a:solidFill>
                  <a:prstClr val="black"/>
                </a:solidFill>
                <a:latin typeface="Arial" panose="020B0604020202020204"/>
              </a:endParaRPr>
            </a:p>
          </p:txBody>
        </p:sp>
        <p:cxnSp>
          <p:nvCxnSpPr>
            <p:cNvPr id="80" name="Straight Arrow Connector 79">
              <a:extLst>
                <a:ext uri="{FF2B5EF4-FFF2-40B4-BE49-F238E27FC236}">
                  <a16:creationId xmlns:a16="http://schemas.microsoft.com/office/drawing/2014/main" id="{2B0E1D27-338D-4872-A2EE-616CC6666F29}"/>
                </a:ext>
              </a:extLst>
            </p:cNvPr>
            <p:cNvCxnSpPr/>
            <p:nvPr/>
          </p:nvCxnSpPr>
          <p:spPr>
            <a:xfrm flipV="1">
              <a:off x="6795661" y="3266197"/>
              <a:ext cx="0" cy="403090"/>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4F472A4-6AFD-4F83-875D-2B006A45484F}"/>
                </a:ext>
              </a:extLst>
            </p:cNvPr>
            <p:cNvCxnSpPr>
              <a:stCxn id="83" idx="2"/>
            </p:cNvCxnSpPr>
            <p:nvPr/>
          </p:nvCxnSpPr>
          <p:spPr>
            <a:xfrm rot="10800000">
              <a:off x="10345593" y="3213844"/>
              <a:ext cx="0" cy="455443"/>
            </a:xfrm>
            <a:prstGeom prst="line">
              <a:avLst/>
            </a:prstGeom>
            <a:ln w="38100">
              <a:solidFill>
                <a:srgbClr val="3565A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F472A4-6AFD-4F83-875D-2B006A45484F}"/>
                </a:ext>
              </a:extLst>
            </p:cNvPr>
            <p:cNvCxnSpPr>
              <a:stCxn id="83" idx="0"/>
              <a:endCxn id="79" idx="0"/>
            </p:cNvCxnSpPr>
            <p:nvPr/>
          </p:nvCxnSpPr>
          <p:spPr>
            <a:xfrm rot="10800000">
              <a:off x="7228242" y="4104767"/>
              <a:ext cx="2681872" cy="0"/>
            </a:xfrm>
            <a:prstGeom prst="line">
              <a:avLst/>
            </a:prstGeom>
            <a:ln w="38100" cap="sq">
              <a:solidFill>
                <a:srgbClr val="3565A3"/>
              </a:solidFill>
            </a:ln>
          </p:spPr>
          <p:style>
            <a:lnRef idx="1">
              <a:schemeClr val="accent1"/>
            </a:lnRef>
            <a:fillRef idx="0">
              <a:schemeClr val="accent1"/>
            </a:fillRef>
            <a:effectRef idx="0">
              <a:schemeClr val="accent1"/>
            </a:effectRef>
            <a:fontRef idx="minor">
              <a:schemeClr val="tx1"/>
            </a:fontRef>
          </p:style>
        </p:cxnSp>
        <p:sp>
          <p:nvSpPr>
            <p:cNvPr id="83" name="Arc 82"/>
            <p:cNvSpPr/>
            <p:nvPr/>
          </p:nvSpPr>
          <p:spPr>
            <a:xfrm flipV="1">
              <a:off x="9474634" y="3233807"/>
              <a:ext cx="870959" cy="87096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GB" sz="2398">
                <a:solidFill>
                  <a:prstClr val="black"/>
                </a:solidFill>
                <a:latin typeface="Arial" panose="020B0604020202020204"/>
              </a:endParaRPr>
            </a:p>
          </p:txBody>
        </p:sp>
      </p:grpSp>
      <p:sp>
        <p:nvSpPr>
          <p:cNvPr id="86" name="Rectangle 85"/>
          <p:cNvSpPr/>
          <p:nvPr/>
        </p:nvSpPr>
        <p:spPr>
          <a:xfrm>
            <a:off x="4038085" y="3692847"/>
            <a:ext cx="2741772" cy="137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sp>
        <p:nvSpPr>
          <p:cNvPr id="9" name="Rounded Rectangle 5">
            <a:extLst>
              <a:ext uri="{FF2B5EF4-FFF2-40B4-BE49-F238E27FC236}">
                <a16:creationId xmlns:a16="http://schemas.microsoft.com/office/drawing/2014/main" id="{60000BA0-1682-48C0-8F63-8EE7D7DFBDF1}"/>
              </a:ext>
            </a:extLst>
          </p:cNvPr>
          <p:cNvSpPr/>
          <p:nvPr/>
        </p:nvSpPr>
        <p:spPr>
          <a:xfrm>
            <a:off x="5222216" y="1341856"/>
            <a:ext cx="2284810" cy="1034630"/>
          </a:xfrm>
          <a:prstGeom prst="roundRect">
            <a:avLst>
              <a:gd name="adj" fmla="val 6852"/>
            </a:avLst>
          </a:prstGeom>
          <a:solidFill>
            <a:srgbClr val="356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1218255">
              <a:defRPr/>
            </a:pPr>
            <a:endParaRPr lang="en-US" sz="2398">
              <a:solidFill>
                <a:prstClr val="white"/>
              </a:solidFill>
              <a:latin typeface="Arial" panose="020B0604020202020204" pitchFamily="34" charset="0"/>
              <a:cs typeface="Arial" panose="020B0604020202020204" pitchFamily="34" charset="0"/>
            </a:endParaRPr>
          </a:p>
          <a:p>
            <a:pPr algn="ctr" defTabSz="1218255">
              <a:defRPr/>
            </a:pPr>
            <a:r>
              <a:rPr lang="en-US" sz="1998" b="1">
                <a:solidFill>
                  <a:prstClr val="white"/>
                </a:solidFill>
                <a:latin typeface="Arial" panose="020B0604020202020204" pitchFamily="34" charset="0"/>
                <a:cs typeface="Arial" panose="020B0604020202020204" pitchFamily="34" charset="0"/>
              </a:rPr>
              <a:t>Borrower</a:t>
            </a:r>
            <a:endParaRPr lang="en-US" sz="1998" b="1">
              <a:solidFill>
                <a:prstClr val="white"/>
              </a:solidFill>
              <a:latin typeface="Arial" panose="020B0604020202020204"/>
            </a:endParaRPr>
          </a:p>
        </p:txBody>
      </p:sp>
      <p:sp>
        <p:nvSpPr>
          <p:cNvPr id="87" name="Rectangle 86"/>
          <p:cNvSpPr/>
          <p:nvPr/>
        </p:nvSpPr>
        <p:spPr>
          <a:xfrm>
            <a:off x="2988898" y="1820382"/>
            <a:ext cx="1933693" cy="13683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grpSp>
        <p:nvGrpSpPr>
          <p:cNvPr id="84" name="Group 60">
            <a:extLst>
              <a:ext uri="{FF2B5EF4-FFF2-40B4-BE49-F238E27FC236}">
                <a16:creationId xmlns:a16="http://schemas.microsoft.com/office/drawing/2014/main" id="{33AD26D0-ED47-418E-B79D-64AB78725011}"/>
              </a:ext>
            </a:extLst>
          </p:cNvPr>
          <p:cNvGrpSpPr/>
          <p:nvPr/>
        </p:nvGrpSpPr>
        <p:grpSpPr>
          <a:xfrm rot="16200000" flipV="1">
            <a:off x="4451977" y="3614410"/>
            <a:ext cx="1648804" cy="1331430"/>
            <a:chOff x="5424146" y="3063088"/>
            <a:chExt cx="1129312" cy="1600200"/>
          </a:xfrm>
        </p:grpSpPr>
        <p:grpSp>
          <p:nvGrpSpPr>
            <p:cNvPr id="90" name="Group 59">
              <a:extLst>
                <a:ext uri="{FF2B5EF4-FFF2-40B4-BE49-F238E27FC236}">
                  <a16:creationId xmlns:a16="http://schemas.microsoft.com/office/drawing/2014/main" id="{A1082724-89F3-4AF1-B80A-D47A1E2EC05D}"/>
                </a:ext>
              </a:extLst>
            </p:cNvPr>
            <p:cNvGrpSpPr/>
            <p:nvPr/>
          </p:nvGrpSpPr>
          <p:grpSpPr>
            <a:xfrm>
              <a:off x="5638799" y="3063088"/>
              <a:ext cx="914659" cy="1600200"/>
              <a:chOff x="5638799" y="3063088"/>
              <a:chExt cx="914659" cy="1600200"/>
            </a:xfrm>
          </p:grpSpPr>
          <p:cxnSp>
            <p:nvCxnSpPr>
              <p:cNvPr id="93" name="Straight Connector 92">
                <a:extLst>
                  <a:ext uri="{FF2B5EF4-FFF2-40B4-BE49-F238E27FC236}">
                    <a16:creationId xmlns:a16="http://schemas.microsoft.com/office/drawing/2014/main" id="{C5091B26-79A9-4688-A2BC-45DC199C3BAD}"/>
                  </a:ext>
                </a:extLst>
              </p:cNvPr>
              <p:cNvCxnSpPr/>
              <p:nvPr/>
            </p:nvCxnSpPr>
            <p:spPr>
              <a:xfrm rot="16200000">
                <a:off x="5924233" y="2777654"/>
                <a:ext cx="0" cy="5708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58">
                <a:extLst>
                  <a:ext uri="{FF2B5EF4-FFF2-40B4-BE49-F238E27FC236}">
                    <a16:creationId xmlns:a16="http://schemas.microsoft.com/office/drawing/2014/main" id="{24210B85-26A6-4225-BDCB-7D2E5D1E3CE3}"/>
                  </a:ext>
                </a:extLst>
              </p:cNvPr>
              <p:cNvGrpSpPr/>
              <p:nvPr/>
            </p:nvGrpSpPr>
            <p:grpSpPr>
              <a:xfrm>
                <a:off x="5865875" y="3063088"/>
                <a:ext cx="687583" cy="1600200"/>
                <a:chOff x="5865875" y="3505200"/>
                <a:chExt cx="687583" cy="1600200"/>
              </a:xfrm>
            </p:grpSpPr>
            <p:sp>
              <p:nvSpPr>
                <p:cNvPr id="96" name="Arc 95">
                  <a:extLst>
                    <a:ext uri="{FF2B5EF4-FFF2-40B4-BE49-F238E27FC236}">
                      <a16:creationId xmlns:a16="http://schemas.microsoft.com/office/drawing/2014/main" id="{6097FCB3-C798-4F49-8CA0-C8EE1420EB14}"/>
                    </a:ext>
                  </a:extLst>
                </p:cNvPr>
                <p:cNvSpPr/>
                <p:nvPr/>
              </p:nvSpPr>
              <p:spPr>
                <a:xfrm>
                  <a:off x="5865875" y="3505200"/>
                  <a:ext cx="687583" cy="1600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US" sz="2398">
                    <a:solidFill>
                      <a:prstClr val="black"/>
                    </a:solidFill>
                    <a:latin typeface="Arial" panose="020B0604020202020204"/>
                  </a:endParaRPr>
                </a:p>
              </p:txBody>
            </p:sp>
            <p:cxnSp>
              <p:nvCxnSpPr>
                <p:cNvPr id="97" name="Straight Connector 96">
                  <a:extLst>
                    <a:ext uri="{FF2B5EF4-FFF2-40B4-BE49-F238E27FC236}">
                      <a16:creationId xmlns:a16="http://schemas.microsoft.com/office/drawing/2014/main" id="{87C2B1E6-589B-4DCC-B6F7-8790E757766A}"/>
                    </a:ext>
                  </a:extLst>
                </p:cNvPr>
                <p:cNvCxnSpPr/>
                <p:nvPr/>
              </p:nvCxnSpPr>
              <p:spPr>
                <a:xfrm>
                  <a:off x="6553200" y="4305300"/>
                  <a:ext cx="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92" name="Straight Arrow Connector 91">
              <a:extLst>
                <a:ext uri="{FF2B5EF4-FFF2-40B4-BE49-F238E27FC236}">
                  <a16:creationId xmlns:a16="http://schemas.microsoft.com/office/drawing/2014/main" id="{106E9D4E-01A9-455D-8B6D-AFD66933EB29}"/>
                </a:ext>
              </a:extLst>
            </p:cNvPr>
            <p:cNvCxnSpPr/>
            <p:nvPr/>
          </p:nvCxnSpPr>
          <p:spPr>
            <a:xfrm flipH="1">
              <a:off x="5424146" y="3063088"/>
              <a:ext cx="2908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3052050" y="1580757"/>
            <a:ext cx="2143673" cy="1961128"/>
            <a:chOff x="1244940" y="1719838"/>
            <a:chExt cx="2144790" cy="1962150"/>
          </a:xfrm>
        </p:grpSpPr>
        <p:cxnSp>
          <p:nvCxnSpPr>
            <p:cNvPr id="24" name="Straight Connector 23">
              <a:extLst>
                <a:ext uri="{FF2B5EF4-FFF2-40B4-BE49-F238E27FC236}">
                  <a16:creationId xmlns:a16="http://schemas.microsoft.com/office/drawing/2014/main" id="{F4F472A4-6AFD-4F83-875D-2B006A45484F}"/>
                </a:ext>
              </a:extLst>
            </p:cNvPr>
            <p:cNvCxnSpPr/>
            <p:nvPr/>
          </p:nvCxnSpPr>
          <p:spPr>
            <a:xfrm flipV="1">
              <a:off x="1244940" y="2700914"/>
              <a:ext cx="1911" cy="600074"/>
            </a:xfrm>
            <a:prstGeom prst="line">
              <a:avLst/>
            </a:prstGeom>
            <a:ln w="38100">
              <a:solidFill>
                <a:srgbClr val="3565A3"/>
              </a:solidFill>
            </a:ln>
          </p:spPr>
          <p:style>
            <a:lnRef idx="1">
              <a:schemeClr val="accent1"/>
            </a:lnRef>
            <a:fillRef idx="0">
              <a:schemeClr val="accent1"/>
            </a:fillRef>
            <a:effectRef idx="0">
              <a:schemeClr val="accent1"/>
            </a:effectRef>
            <a:fontRef idx="minor">
              <a:schemeClr val="tx1"/>
            </a:fontRef>
          </p:style>
        </p:cxnSp>
        <p:grpSp>
          <p:nvGrpSpPr>
            <p:cNvPr id="25" name="Group 53">
              <a:extLst>
                <a:ext uri="{FF2B5EF4-FFF2-40B4-BE49-F238E27FC236}">
                  <a16:creationId xmlns:a16="http://schemas.microsoft.com/office/drawing/2014/main" id="{4D1F5660-B718-4129-BC6F-E461C8A8E71E}"/>
                </a:ext>
              </a:extLst>
            </p:cNvPr>
            <p:cNvGrpSpPr/>
            <p:nvPr/>
          </p:nvGrpSpPr>
          <p:grpSpPr>
            <a:xfrm>
              <a:off x="1244940" y="1719838"/>
              <a:ext cx="2144790" cy="1962150"/>
              <a:chOff x="3683133" y="1981200"/>
              <a:chExt cx="2144790" cy="1600200"/>
            </a:xfrm>
          </p:grpSpPr>
          <p:sp>
            <p:nvSpPr>
              <p:cNvPr id="26" name="Arc 25">
                <a:extLst>
                  <a:ext uri="{FF2B5EF4-FFF2-40B4-BE49-F238E27FC236}">
                    <a16:creationId xmlns:a16="http://schemas.microsoft.com/office/drawing/2014/main" id="{3B498BD5-5DA5-413E-A278-02F4702710F8}"/>
                  </a:ext>
                </a:extLst>
              </p:cNvPr>
              <p:cNvSpPr/>
              <p:nvPr/>
            </p:nvSpPr>
            <p:spPr>
              <a:xfrm flipH="1">
                <a:off x="3683133" y="1981200"/>
                <a:ext cx="1828800" cy="1600200"/>
              </a:xfrm>
              <a:prstGeom prst="arc">
                <a:avLst/>
              </a:prstGeom>
              <a:ln w="38100">
                <a:solidFill>
                  <a:srgbClr val="3565A3"/>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US" sz="2398">
                  <a:solidFill>
                    <a:prstClr val="black"/>
                  </a:solidFill>
                  <a:latin typeface="Arial" panose="020B0604020202020204"/>
                </a:endParaRPr>
              </a:p>
            </p:txBody>
          </p:sp>
          <p:cxnSp>
            <p:nvCxnSpPr>
              <p:cNvPr id="27" name="Straight Arrow Connector 26">
                <a:extLst>
                  <a:ext uri="{FF2B5EF4-FFF2-40B4-BE49-F238E27FC236}">
                    <a16:creationId xmlns:a16="http://schemas.microsoft.com/office/drawing/2014/main" id="{DFEDEED6-E5FD-4CAD-885B-2F28293E7843}"/>
                  </a:ext>
                </a:extLst>
              </p:cNvPr>
              <p:cNvCxnSpPr/>
              <p:nvPr/>
            </p:nvCxnSpPr>
            <p:spPr>
              <a:xfrm>
                <a:off x="4495800" y="1981200"/>
                <a:ext cx="1332123" cy="0"/>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grpSp>
      </p:grpSp>
      <p:sp>
        <p:nvSpPr>
          <p:cNvPr id="39" name="Trustee">
            <a:extLst>
              <a:ext uri="{FF2B5EF4-FFF2-40B4-BE49-F238E27FC236}">
                <a16:creationId xmlns:a16="http://schemas.microsoft.com/office/drawing/2014/main" id="{3B778FE8-8909-4CD0-980B-E6A06A0DD203}"/>
              </a:ext>
            </a:extLst>
          </p:cNvPr>
          <p:cNvSpPr/>
          <p:nvPr/>
        </p:nvSpPr>
        <p:spPr>
          <a:xfrm>
            <a:off x="2290447" y="3161083"/>
            <a:ext cx="2513290" cy="533122"/>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9954" tIns="46776" rIns="89954" bIns="46776" rtlCol="0" anchor="ctr"/>
          <a:lstStyle/>
          <a:p>
            <a:pPr algn="ctr" defTabSz="1218255">
              <a:defRPr/>
            </a:pPr>
            <a:r>
              <a:rPr lang="en-US" sz="2398" b="1">
                <a:solidFill>
                  <a:prstClr val="white"/>
                </a:solidFill>
                <a:latin typeface="Arial" panose="020B0604020202020204" pitchFamily="34" charset="0"/>
                <a:cs typeface="Arial" panose="020B0604020202020204" pitchFamily="34" charset="0"/>
              </a:rPr>
              <a:t> Trustee</a:t>
            </a:r>
          </a:p>
        </p:txBody>
      </p:sp>
      <p:cxnSp>
        <p:nvCxnSpPr>
          <p:cNvPr id="55" name="Straight Arrow Connector 54">
            <a:extLst>
              <a:ext uri="{FF2B5EF4-FFF2-40B4-BE49-F238E27FC236}">
                <a16:creationId xmlns:a16="http://schemas.microsoft.com/office/drawing/2014/main" id="{2B0E1D27-338D-4872-A2EE-616CC6666F29}"/>
              </a:ext>
            </a:extLst>
          </p:cNvPr>
          <p:cNvCxnSpPr>
            <a:stCxn id="4" idx="1"/>
            <a:endCxn id="8" idx="3"/>
          </p:cNvCxnSpPr>
          <p:nvPr/>
        </p:nvCxnSpPr>
        <p:spPr>
          <a:xfrm flipH="1" flipV="1">
            <a:off x="7705053" y="5555498"/>
            <a:ext cx="338195" cy="294"/>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sp>
        <p:nvSpPr>
          <p:cNvPr id="37" name="Bond Payments"/>
          <p:cNvSpPr/>
          <p:nvPr/>
        </p:nvSpPr>
        <p:spPr>
          <a:xfrm>
            <a:off x="1264808" y="3742612"/>
            <a:ext cx="1993971" cy="707446"/>
          </a:xfrm>
          <a:prstGeom prst="rect">
            <a:avLst/>
          </a:prstGeom>
          <a:noFill/>
        </p:spPr>
        <p:txBody>
          <a:bodyPr wrap="square" rtlCol="0">
            <a:spAutoFit/>
          </a:bodyPr>
          <a:lstStyle/>
          <a:p>
            <a:pPr algn="r" defTabSz="1218255">
              <a:defRPr/>
            </a:pPr>
            <a:r>
              <a:rPr lang="en-US" sz="1998" dirty="0">
                <a:solidFill>
                  <a:prstClr val="white"/>
                </a:solidFill>
                <a:latin typeface="Arial" panose="020B0604020202020204" pitchFamily="34" charset="0"/>
                <a:cs typeface="Arial" panose="020B0604020202020204" pitchFamily="34" charset="0"/>
              </a:rPr>
              <a:t>Semiannual Bond Payments</a:t>
            </a:r>
          </a:p>
        </p:txBody>
      </p:sp>
      <p:sp>
        <p:nvSpPr>
          <p:cNvPr id="4" name="Equity Investor"/>
          <p:cNvSpPr/>
          <p:nvPr/>
        </p:nvSpPr>
        <p:spPr>
          <a:xfrm>
            <a:off x="8043244" y="5066448"/>
            <a:ext cx="2503456" cy="978690"/>
          </a:xfrm>
          <a:prstGeom prst="roundRect">
            <a:avLst>
              <a:gd name="adj" fmla="val 8240"/>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255">
              <a:defRPr/>
            </a:pPr>
            <a:r>
              <a:rPr lang="en-GB" sz="1998" b="1">
                <a:solidFill>
                  <a:prstClr val="white"/>
                </a:solidFill>
                <a:latin typeface="Arial" panose="020B0604020202020204" pitchFamily="34" charset="0"/>
                <a:cs typeface="Arial" panose="020B0604020202020204" pitchFamily="34" charset="0"/>
              </a:rPr>
              <a:t>Equity Investor</a:t>
            </a:r>
          </a:p>
        </p:txBody>
      </p:sp>
      <p:sp>
        <p:nvSpPr>
          <p:cNvPr id="2" name="Upon Conversion"/>
          <p:cNvSpPr/>
          <p:nvPr/>
        </p:nvSpPr>
        <p:spPr>
          <a:xfrm>
            <a:off x="2415453" y="991871"/>
            <a:ext cx="2345936" cy="442444"/>
          </a:xfrm>
          <a:prstGeom prst="roundRect">
            <a:avLst/>
          </a:prstGeom>
          <a:ln>
            <a:solidFill>
              <a:schemeClr val="tx1"/>
            </a:solidFill>
          </a:ln>
        </p:spPr>
        <p:style>
          <a:lnRef idx="1">
            <a:schemeClr val="dk1"/>
          </a:lnRef>
          <a:fillRef idx="2">
            <a:schemeClr val="dk1"/>
          </a:fillRef>
          <a:effectRef idx="1">
            <a:schemeClr val="dk1"/>
          </a:effectRef>
          <a:fontRef idx="minor">
            <a:schemeClr val="dk1"/>
          </a:fontRef>
        </p:style>
        <p:txBody>
          <a:bodyPr wrap="none">
            <a:spAutoFit/>
          </a:bodyPr>
          <a:lstStyle/>
          <a:p>
            <a:pPr defTabSz="1218255">
              <a:defRPr/>
            </a:pPr>
            <a:r>
              <a:rPr lang="en-GB" sz="1998" b="1">
                <a:solidFill>
                  <a:prstClr val="white"/>
                </a:solidFill>
                <a:latin typeface="Arial" panose="020B0604020202020204" pitchFamily="34" charset="0"/>
                <a:cs typeface="Arial" panose="020B0604020202020204" pitchFamily="34" charset="0"/>
              </a:rPr>
              <a:t>Upon Conversion</a:t>
            </a:r>
          </a:p>
        </p:txBody>
      </p:sp>
      <p:sp>
        <p:nvSpPr>
          <p:cNvPr id="88" name="Rectangle 87"/>
          <p:cNvSpPr/>
          <p:nvPr/>
        </p:nvSpPr>
        <p:spPr>
          <a:xfrm>
            <a:off x="2328918" y="907540"/>
            <a:ext cx="2493365" cy="596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cxnSp>
        <p:nvCxnSpPr>
          <p:cNvPr id="50" name="Straight Arrow Connector 49">
            <a:extLst>
              <a:ext uri="{FF2B5EF4-FFF2-40B4-BE49-F238E27FC236}">
                <a16:creationId xmlns:a16="http://schemas.microsoft.com/office/drawing/2014/main" id="{2B0E1D27-338D-4872-A2EE-616CC6666F29}"/>
              </a:ext>
            </a:extLst>
          </p:cNvPr>
          <p:cNvCxnSpPr/>
          <p:nvPr/>
        </p:nvCxnSpPr>
        <p:spPr>
          <a:xfrm>
            <a:off x="4190404" y="3694205"/>
            <a:ext cx="0" cy="1370886"/>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sp>
        <p:nvSpPr>
          <p:cNvPr id="52" name="Tax Exempt">
            <a:extLst>
              <a:ext uri="{FF2B5EF4-FFF2-40B4-BE49-F238E27FC236}">
                <a16:creationId xmlns:a16="http://schemas.microsoft.com/office/drawing/2014/main" id="{B5FD31C0-C008-4D3E-9BF9-67C02C213962}"/>
              </a:ext>
            </a:extLst>
          </p:cNvPr>
          <p:cNvSpPr txBox="1"/>
          <p:nvPr/>
        </p:nvSpPr>
        <p:spPr>
          <a:xfrm>
            <a:off x="4190404" y="3686051"/>
            <a:ext cx="1578195" cy="707518"/>
          </a:xfrm>
          <a:prstGeom prst="rect">
            <a:avLst/>
          </a:prstGeom>
          <a:noFill/>
        </p:spPr>
        <p:txBody>
          <a:bodyPr wrap="square" rtlCol="0">
            <a:spAutoFit/>
          </a:bodyPr>
          <a:lstStyle/>
          <a:p>
            <a:pPr defTabSz="1218255">
              <a:defRPr/>
            </a:pPr>
            <a:r>
              <a:rPr lang="en-US" sz="1998">
                <a:solidFill>
                  <a:prstClr val="black"/>
                </a:solidFill>
                <a:latin typeface="Arial" panose="020B0604020202020204" pitchFamily="34" charset="0"/>
                <a:cs typeface="Arial" panose="020B0604020202020204" pitchFamily="34" charset="0"/>
              </a:rPr>
              <a:t>Tax Exempt Bonds</a:t>
            </a:r>
          </a:p>
        </p:txBody>
      </p:sp>
      <p:cxnSp>
        <p:nvCxnSpPr>
          <p:cNvPr id="98" name="Straight Arrow Connector 97">
            <a:extLst>
              <a:ext uri="{FF2B5EF4-FFF2-40B4-BE49-F238E27FC236}">
                <a16:creationId xmlns:a16="http://schemas.microsoft.com/office/drawing/2014/main" id="{2B0E1D27-338D-4872-A2EE-616CC6666F29}"/>
              </a:ext>
            </a:extLst>
          </p:cNvPr>
          <p:cNvCxnSpPr/>
          <p:nvPr/>
        </p:nvCxnSpPr>
        <p:spPr>
          <a:xfrm>
            <a:off x="3827297" y="3706763"/>
            <a:ext cx="0" cy="134854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6" name="Certifcate"/>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13950" y="3779791"/>
            <a:ext cx="595294" cy="394946"/>
          </a:xfrm>
          <a:prstGeom prst="rect">
            <a:avLst/>
          </a:prstGeom>
        </p:spPr>
      </p:pic>
      <p:sp>
        <p:nvSpPr>
          <p:cNvPr id="51" name="Rectangle 50"/>
          <p:cNvSpPr/>
          <p:nvPr/>
        </p:nvSpPr>
        <p:spPr>
          <a:xfrm>
            <a:off x="3386971" y="3692845"/>
            <a:ext cx="2234180" cy="137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cxnSp>
        <p:nvCxnSpPr>
          <p:cNvPr id="7" name="Straight Arrow Connector 6">
            <a:extLst>
              <a:ext uri="{FF2B5EF4-FFF2-40B4-BE49-F238E27FC236}">
                <a16:creationId xmlns:a16="http://schemas.microsoft.com/office/drawing/2014/main" id="{1C8E683E-E4CC-4CB1-9EC9-4CE04C17F3CF}"/>
              </a:ext>
            </a:extLst>
          </p:cNvPr>
          <p:cNvCxnSpPr/>
          <p:nvPr/>
        </p:nvCxnSpPr>
        <p:spPr>
          <a:xfrm flipV="1">
            <a:off x="5949018" y="2374161"/>
            <a:ext cx="10984" cy="26747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05D1E4-65A7-428A-81DD-31C881CC2C8E}"/>
              </a:ext>
            </a:extLst>
          </p:cNvPr>
          <p:cNvCxnSpPr/>
          <p:nvPr/>
        </p:nvCxnSpPr>
        <p:spPr>
          <a:xfrm>
            <a:off x="6804667" y="2385111"/>
            <a:ext cx="0" cy="2674959"/>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38FE7EA-4A13-4443-8248-2685765F9F1D}"/>
              </a:ext>
            </a:extLst>
          </p:cNvPr>
          <p:cNvSpPr txBox="1"/>
          <p:nvPr/>
        </p:nvSpPr>
        <p:spPr>
          <a:xfrm>
            <a:off x="4875848" y="3733640"/>
            <a:ext cx="1018160" cy="707518"/>
          </a:xfrm>
          <a:prstGeom prst="rect">
            <a:avLst/>
          </a:prstGeom>
          <a:noFill/>
        </p:spPr>
        <p:txBody>
          <a:bodyPr wrap="square" rtlCol="0">
            <a:spAutoFit/>
          </a:bodyPr>
          <a:lstStyle/>
          <a:p>
            <a:pPr defTabSz="1218255">
              <a:defRPr/>
            </a:pPr>
            <a:r>
              <a:rPr lang="en-US" sz="1998">
                <a:solidFill>
                  <a:prstClr val="black"/>
                </a:solidFill>
                <a:latin typeface="Arial" panose="020B0604020202020204" pitchFamily="34" charset="0"/>
                <a:cs typeface="Arial" panose="020B0604020202020204" pitchFamily="34" charset="0"/>
              </a:rPr>
              <a:t>Lender</a:t>
            </a:r>
          </a:p>
          <a:p>
            <a:pPr defTabSz="1218255">
              <a:defRPr/>
            </a:pPr>
            <a:r>
              <a:rPr lang="en-US" sz="1998">
                <a:solidFill>
                  <a:prstClr val="black"/>
                </a:solidFill>
                <a:latin typeface="Arial" panose="020B0604020202020204" pitchFamily="34" charset="0"/>
                <a:cs typeface="Arial" panose="020B0604020202020204" pitchFamily="34" charset="0"/>
              </a:rPr>
              <a:t>Funds</a:t>
            </a:r>
          </a:p>
        </p:txBody>
      </p:sp>
      <p:grpSp>
        <p:nvGrpSpPr>
          <p:cNvPr id="28" name="Group 60">
            <a:extLst>
              <a:ext uri="{FF2B5EF4-FFF2-40B4-BE49-F238E27FC236}">
                <a16:creationId xmlns:a16="http://schemas.microsoft.com/office/drawing/2014/main" id="{33AD26D0-ED47-418E-B79D-64AB78725011}"/>
              </a:ext>
            </a:extLst>
          </p:cNvPr>
          <p:cNvGrpSpPr/>
          <p:nvPr/>
        </p:nvGrpSpPr>
        <p:grpSpPr>
          <a:xfrm>
            <a:off x="4318162" y="3460703"/>
            <a:ext cx="1632588" cy="1599366"/>
            <a:chOff x="4953000" y="3063088"/>
            <a:chExt cx="1600200" cy="1600200"/>
          </a:xfrm>
        </p:grpSpPr>
        <p:grpSp>
          <p:nvGrpSpPr>
            <p:cNvPr id="29" name="Group 59">
              <a:extLst>
                <a:ext uri="{FF2B5EF4-FFF2-40B4-BE49-F238E27FC236}">
                  <a16:creationId xmlns:a16="http://schemas.microsoft.com/office/drawing/2014/main" id="{A1082724-89F3-4AF1-B80A-D47A1E2EC05D}"/>
                </a:ext>
              </a:extLst>
            </p:cNvPr>
            <p:cNvGrpSpPr/>
            <p:nvPr/>
          </p:nvGrpSpPr>
          <p:grpSpPr>
            <a:xfrm>
              <a:off x="4953000" y="3063088"/>
              <a:ext cx="1600200" cy="1600200"/>
              <a:chOff x="4953000" y="3063088"/>
              <a:chExt cx="1600200" cy="1600200"/>
            </a:xfrm>
          </p:grpSpPr>
          <p:cxnSp>
            <p:nvCxnSpPr>
              <p:cNvPr id="31" name="Straight Connector 30">
                <a:extLst>
                  <a:ext uri="{FF2B5EF4-FFF2-40B4-BE49-F238E27FC236}">
                    <a16:creationId xmlns:a16="http://schemas.microsoft.com/office/drawing/2014/main" id="{C5091B26-79A9-4688-A2BC-45DC199C3BAD}"/>
                  </a:ext>
                </a:extLst>
              </p:cNvPr>
              <p:cNvCxnSpPr/>
              <p:nvPr/>
            </p:nvCxnSpPr>
            <p:spPr>
              <a:xfrm>
                <a:off x="5638799" y="3063088"/>
                <a:ext cx="190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58">
                <a:extLst>
                  <a:ext uri="{FF2B5EF4-FFF2-40B4-BE49-F238E27FC236}">
                    <a16:creationId xmlns:a16="http://schemas.microsoft.com/office/drawing/2014/main" id="{24210B85-26A6-4225-BDCB-7D2E5D1E3CE3}"/>
                  </a:ext>
                </a:extLst>
              </p:cNvPr>
              <p:cNvGrpSpPr/>
              <p:nvPr/>
            </p:nvGrpSpPr>
            <p:grpSpPr>
              <a:xfrm>
                <a:off x="4953000" y="3063088"/>
                <a:ext cx="1600200" cy="1600200"/>
                <a:chOff x="4953000" y="3505200"/>
                <a:chExt cx="1600200" cy="1600200"/>
              </a:xfrm>
            </p:grpSpPr>
            <p:sp>
              <p:nvSpPr>
                <p:cNvPr id="33" name="Arc 32">
                  <a:extLst>
                    <a:ext uri="{FF2B5EF4-FFF2-40B4-BE49-F238E27FC236}">
                      <a16:creationId xmlns:a16="http://schemas.microsoft.com/office/drawing/2014/main" id="{6097FCB3-C798-4F49-8CA0-C8EE1420EB14}"/>
                    </a:ext>
                  </a:extLst>
                </p:cNvPr>
                <p:cNvSpPr/>
                <p:nvPr/>
              </p:nvSpPr>
              <p:spPr>
                <a:xfrm>
                  <a:off x="4953000" y="3505200"/>
                  <a:ext cx="1600200" cy="1600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US" sz="2398">
                    <a:solidFill>
                      <a:prstClr val="black"/>
                    </a:solidFill>
                    <a:latin typeface="Arial" panose="020B0604020202020204"/>
                  </a:endParaRPr>
                </a:p>
              </p:txBody>
            </p:sp>
            <p:cxnSp>
              <p:nvCxnSpPr>
                <p:cNvPr id="34" name="Straight Connector 33">
                  <a:extLst>
                    <a:ext uri="{FF2B5EF4-FFF2-40B4-BE49-F238E27FC236}">
                      <a16:creationId xmlns:a16="http://schemas.microsoft.com/office/drawing/2014/main" id="{87C2B1E6-589B-4DCC-B6F7-8790E757766A}"/>
                    </a:ext>
                  </a:extLst>
                </p:cNvPr>
                <p:cNvCxnSpPr/>
                <p:nvPr/>
              </p:nvCxnSpPr>
              <p:spPr>
                <a:xfrm>
                  <a:off x="6553200" y="4305300"/>
                  <a:ext cx="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30" name="Straight Arrow Connector 29">
              <a:extLst>
                <a:ext uri="{FF2B5EF4-FFF2-40B4-BE49-F238E27FC236}">
                  <a16:creationId xmlns:a16="http://schemas.microsoft.com/office/drawing/2014/main" id="{106E9D4E-01A9-455D-8B6D-AFD66933EB29}"/>
                </a:ext>
              </a:extLst>
            </p:cNvPr>
            <p:cNvCxnSpPr/>
            <p:nvPr/>
          </p:nvCxnSpPr>
          <p:spPr>
            <a:xfrm flipH="1">
              <a:off x="5424146" y="3063088"/>
              <a:ext cx="2908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2ADE3911-3F4F-4DE6-A21D-152C2E9C0BF1}"/>
              </a:ext>
            </a:extLst>
          </p:cNvPr>
          <p:cNvSpPr txBox="1"/>
          <p:nvPr/>
        </p:nvSpPr>
        <p:spPr>
          <a:xfrm>
            <a:off x="1753274" y="1890728"/>
            <a:ext cx="1267636" cy="707518"/>
          </a:xfrm>
          <a:prstGeom prst="rect">
            <a:avLst/>
          </a:prstGeom>
          <a:noFill/>
        </p:spPr>
        <p:txBody>
          <a:bodyPr wrap="none" rtlCol="0">
            <a:spAutoFit/>
          </a:bodyPr>
          <a:lstStyle/>
          <a:p>
            <a:pPr algn="ctr" defTabSz="1218255">
              <a:defRPr/>
            </a:pPr>
            <a:r>
              <a:rPr lang="en-US" sz="1998">
                <a:solidFill>
                  <a:prstClr val="black"/>
                </a:solidFill>
                <a:latin typeface="Arial" panose="020B0604020202020204" pitchFamily="34" charset="0"/>
                <a:cs typeface="Arial" panose="020B0604020202020204" pitchFamily="34" charset="0"/>
              </a:rPr>
              <a:t>Bond </a:t>
            </a:r>
          </a:p>
          <a:p>
            <a:pPr algn="ctr" defTabSz="1218255">
              <a:defRPr/>
            </a:pPr>
            <a:r>
              <a:rPr lang="en-US" sz="1998">
                <a:solidFill>
                  <a:prstClr val="black"/>
                </a:solidFill>
                <a:latin typeface="Arial" panose="020B0604020202020204" pitchFamily="34" charset="0"/>
                <a:cs typeface="Arial" panose="020B0604020202020204" pitchFamily="34" charset="0"/>
              </a:rPr>
              <a:t>Proceeds</a:t>
            </a:r>
          </a:p>
        </p:txBody>
      </p:sp>
      <p:sp>
        <p:nvSpPr>
          <p:cNvPr id="36" name="TextBox 35">
            <a:extLst>
              <a:ext uri="{FF2B5EF4-FFF2-40B4-BE49-F238E27FC236}">
                <a16:creationId xmlns:a16="http://schemas.microsoft.com/office/drawing/2014/main" id="{B5FD31C0-C008-4D3E-9BF9-67C02C213962}"/>
              </a:ext>
            </a:extLst>
          </p:cNvPr>
          <p:cNvSpPr txBox="1"/>
          <p:nvPr/>
        </p:nvSpPr>
        <p:spPr>
          <a:xfrm>
            <a:off x="1753274" y="4114442"/>
            <a:ext cx="1267636" cy="707518"/>
          </a:xfrm>
          <a:prstGeom prst="rect">
            <a:avLst/>
          </a:prstGeom>
          <a:noFill/>
        </p:spPr>
        <p:txBody>
          <a:bodyPr wrap="none" rtlCol="0">
            <a:spAutoFit/>
          </a:bodyPr>
          <a:lstStyle/>
          <a:p>
            <a:pPr defTabSz="1218255">
              <a:defRPr/>
            </a:pPr>
            <a:r>
              <a:rPr lang="en-US" sz="1998" dirty="0">
                <a:solidFill>
                  <a:prstClr val="black"/>
                </a:solidFill>
                <a:latin typeface="Arial" panose="020B0604020202020204" pitchFamily="34" charset="0"/>
                <a:cs typeface="Arial" panose="020B0604020202020204" pitchFamily="34" charset="0"/>
              </a:rPr>
              <a:t>Bond </a:t>
            </a:r>
          </a:p>
          <a:p>
            <a:pPr defTabSz="1218255">
              <a:defRPr/>
            </a:pPr>
            <a:r>
              <a:rPr lang="en-US" sz="1998" dirty="0">
                <a:solidFill>
                  <a:prstClr val="black"/>
                </a:solidFill>
                <a:latin typeface="Arial" panose="020B0604020202020204" pitchFamily="34" charset="0"/>
                <a:cs typeface="Arial" panose="020B0604020202020204" pitchFamily="34" charset="0"/>
              </a:rPr>
              <a:t>Proceeds</a:t>
            </a:r>
          </a:p>
        </p:txBody>
      </p:sp>
      <p:sp>
        <p:nvSpPr>
          <p:cNvPr id="41" name="TextBox 40">
            <a:extLst>
              <a:ext uri="{FF2B5EF4-FFF2-40B4-BE49-F238E27FC236}">
                <a16:creationId xmlns:a16="http://schemas.microsoft.com/office/drawing/2014/main" id="{4995B903-70A3-48ED-BE1C-764FA5271DEB}"/>
              </a:ext>
            </a:extLst>
          </p:cNvPr>
          <p:cNvSpPr txBox="1"/>
          <p:nvPr/>
        </p:nvSpPr>
        <p:spPr>
          <a:xfrm>
            <a:off x="3864295" y="4209391"/>
            <a:ext cx="1331428" cy="707518"/>
          </a:xfrm>
          <a:prstGeom prst="rect">
            <a:avLst/>
          </a:prstGeom>
          <a:noFill/>
        </p:spPr>
        <p:txBody>
          <a:bodyPr wrap="square" rtlCol="0">
            <a:spAutoFit/>
          </a:bodyPr>
          <a:lstStyle/>
          <a:p>
            <a:pPr defTabSz="1218255">
              <a:defRPr/>
            </a:pPr>
            <a:r>
              <a:rPr lang="en-US" sz="1998" dirty="0">
                <a:solidFill>
                  <a:prstClr val="black"/>
                </a:solidFill>
                <a:latin typeface="Arial" panose="020B0604020202020204" pitchFamily="34" charset="0"/>
                <a:cs typeface="Arial" panose="020B0604020202020204" pitchFamily="34" charset="0"/>
              </a:rPr>
              <a:t>Cash</a:t>
            </a:r>
          </a:p>
          <a:p>
            <a:pPr defTabSz="1218255">
              <a:defRPr/>
            </a:pPr>
            <a:r>
              <a:rPr lang="en-US" sz="1998" dirty="0">
                <a:solidFill>
                  <a:prstClr val="black"/>
                </a:solidFill>
                <a:latin typeface="Arial" panose="020B0604020202020204" pitchFamily="34" charset="0"/>
                <a:cs typeface="Arial" panose="020B0604020202020204" pitchFamily="34" charset="0"/>
              </a:rPr>
              <a:t>Collateral</a:t>
            </a:r>
          </a:p>
        </p:txBody>
      </p:sp>
      <p:sp>
        <p:nvSpPr>
          <p:cNvPr id="95" name="Title 94"/>
          <p:cNvSpPr>
            <a:spLocks noGrp="1"/>
          </p:cNvSpPr>
          <p:nvPr>
            <p:ph type="title"/>
          </p:nvPr>
        </p:nvSpPr>
        <p:spPr>
          <a:xfrm>
            <a:off x="1099598" y="288244"/>
            <a:ext cx="10050544" cy="499119"/>
          </a:xfrm>
        </p:spPr>
        <p:txBody>
          <a:bodyPr anchor="ctr">
            <a:noAutofit/>
          </a:bodyPr>
          <a:lstStyle/>
          <a:p>
            <a:pPr algn="ctr"/>
            <a:r>
              <a:rPr lang="en-GB" dirty="0"/>
              <a:t>Forward Bond Credit Enhancement</a:t>
            </a:r>
          </a:p>
        </p:txBody>
      </p:sp>
      <p:sp>
        <p:nvSpPr>
          <p:cNvPr id="3" name="Slide Number Placeholder 2">
            <a:extLst>
              <a:ext uri="{FF2B5EF4-FFF2-40B4-BE49-F238E27FC236}">
                <a16:creationId xmlns:a16="http://schemas.microsoft.com/office/drawing/2014/main" id="{015B039A-DF19-4D2F-A61F-A79DA9D27C06}"/>
              </a:ext>
            </a:extLst>
          </p:cNvPr>
          <p:cNvSpPr>
            <a:spLocks noGrp="1"/>
          </p:cNvSpPr>
          <p:nvPr>
            <p:ph type="sldNum" sz="quarter" idx="12"/>
          </p:nvPr>
        </p:nvSpPr>
        <p:spPr/>
        <p:txBody>
          <a:bodyPr/>
          <a:lstStyle/>
          <a:p>
            <a:pPr defTabSz="1218255">
              <a:defRPr/>
            </a:pPr>
            <a:fld id="{34C99D79-8A4B-4031-B1E0-AF26F8EDF2BC}" type="slidenum">
              <a:rPr lang="en-US">
                <a:latin typeface="Arial" panose="020B0604020202020204"/>
              </a:rPr>
              <a:pPr defTabSz="1218255">
                <a:defRPr/>
              </a:pPr>
              <a:t>29</a:t>
            </a:fld>
            <a:endParaRPr lang="en-US">
              <a:latin typeface="Arial" panose="020B0604020202020204"/>
            </a:endParaRPr>
          </a:p>
        </p:txBody>
      </p:sp>
      <p:cxnSp>
        <p:nvCxnSpPr>
          <p:cNvPr id="38" name="Straight Arrow Connector 37">
            <a:extLst>
              <a:ext uri="{FF2B5EF4-FFF2-40B4-BE49-F238E27FC236}">
                <a16:creationId xmlns:a16="http://schemas.microsoft.com/office/drawing/2014/main" id="{2B0E1D27-338D-4872-A2EE-616CC6666F29}"/>
              </a:ext>
            </a:extLst>
          </p:cNvPr>
          <p:cNvCxnSpPr/>
          <p:nvPr/>
        </p:nvCxnSpPr>
        <p:spPr>
          <a:xfrm flipV="1">
            <a:off x="3026528" y="3694205"/>
            <a:ext cx="0" cy="1370886"/>
          </a:xfrm>
          <a:prstGeom prst="straightConnector1">
            <a:avLst/>
          </a:prstGeom>
          <a:ln w="38100">
            <a:solidFill>
              <a:srgbClr val="3565A3"/>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E1032DF-9B7F-4575-BC1F-E80D041803AD}"/>
              </a:ext>
            </a:extLst>
          </p:cNvPr>
          <p:cNvSpPr txBox="1"/>
          <p:nvPr/>
        </p:nvSpPr>
        <p:spPr>
          <a:xfrm>
            <a:off x="7201875" y="3392282"/>
            <a:ext cx="2536813" cy="707446"/>
          </a:xfrm>
          <a:prstGeom prst="rect">
            <a:avLst/>
          </a:prstGeom>
          <a:noFill/>
        </p:spPr>
        <p:txBody>
          <a:bodyPr wrap="square" rtlCol="0">
            <a:spAutoFit/>
          </a:bodyPr>
          <a:lstStyle/>
          <a:p>
            <a:pPr defTabSz="1218255">
              <a:defRPr/>
            </a:pPr>
            <a:r>
              <a:rPr lang="en-US" sz="1998" dirty="0">
                <a:solidFill>
                  <a:prstClr val="black"/>
                </a:solidFill>
                <a:latin typeface="Arial" panose="020B0604020202020204" pitchFamily="34" charset="0"/>
                <a:cs typeface="Arial" panose="020B0604020202020204" pitchFamily="34" charset="0"/>
              </a:rPr>
              <a:t>Monthly Reimbursement</a:t>
            </a:r>
          </a:p>
        </p:txBody>
      </p:sp>
      <p:sp>
        <p:nvSpPr>
          <p:cNvPr id="56" name="TextBox 55">
            <a:extLst>
              <a:ext uri="{FF2B5EF4-FFF2-40B4-BE49-F238E27FC236}">
                <a16:creationId xmlns:a16="http://schemas.microsoft.com/office/drawing/2014/main" id="{26CF63A3-9627-6CB7-5E85-457006C392D8}"/>
              </a:ext>
            </a:extLst>
          </p:cNvPr>
          <p:cNvSpPr txBox="1"/>
          <p:nvPr/>
        </p:nvSpPr>
        <p:spPr>
          <a:xfrm>
            <a:off x="9973747" y="6079175"/>
            <a:ext cx="2213491" cy="261542"/>
          </a:xfrm>
          <a:prstGeom prst="rect">
            <a:avLst/>
          </a:prstGeom>
          <a:noFill/>
        </p:spPr>
        <p:txBody>
          <a:bodyPr wrap="none" rtlCol="0">
            <a:spAutoFit/>
          </a:bodyPr>
          <a:lstStyle/>
          <a:p>
            <a:pPr defTabSz="1218621"/>
            <a:r>
              <a:rPr lang="en-US" sz="1100" i="1">
                <a:solidFill>
                  <a:prstClr val="black"/>
                </a:solidFill>
                <a:latin typeface="Calibri" panose="020F0502020204030204" pitchFamily="34" charset="0"/>
                <a:ea typeface="Calibri" panose="020F0502020204030204" pitchFamily="34" charset="0"/>
                <a:cs typeface="Calibri" panose="020F0502020204030204" pitchFamily="34" charset="0"/>
              </a:rPr>
              <a:t>Copyright © 2024 Tiber Hudson LLC</a:t>
            </a:r>
          </a:p>
        </p:txBody>
      </p:sp>
      <p:sp>
        <p:nvSpPr>
          <p:cNvPr id="59" name="TextBox 58">
            <a:extLst>
              <a:ext uri="{FF2B5EF4-FFF2-40B4-BE49-F238E27FC236}">
                <a16:creationId xmlns:a16="http://schemas.microsoft.com/office/drawing/2014/main" id="{35C56C4E-FC2E-8FAF-7CDE-F68629DE384A}"/>
              </a:ext>
            </a:extLst>
          </p:cNvPr>
          <p:cNvSpPr txBox="1"/>
          <p:nvPr/>
        </p:nvSpPr>
        <p:spPr>
          <a:xfrm>
            <a:off x="5402828" y="2698746"/>
            <a:ext cx="2521264" cy="707446"/>
          </a:xfrm>
          <a:prstGeom prst="rect">
            <a:avLst/>
          </a:prstGeom>
          <a:noFill/>
        </p:spPr>
        <p:txBody>
          <a:bodyPr wrap="square" rtlCol="0">
            <a:spAutoFit/>
          </a:bodyPr>
          <a:lstStyle/>
          <a:p>
            <a:pPr defTabSz="1218255">
              <a:defRPr/>
            </a:pPr>
            <a:r>
              <a:rPr lang="en-US" sz="1998" dirty="0">
                <a:solidFill>
                  <a:prstClr val="black"/>
                </a:solidFill>
                <a:latin typeface="Arial" panose="020B0604020202020204" pitchFamily="34" charset="0"/>
                <a:cs typeface="Arial" panose="020B0604020202020204" pitchFamily="34" charset="0"/>
              </a:rPr>
              <a:t>Credit Enhancement Instrument</a:t>
            </a:r>
          </a:p>
        </p:txBody>
      </p:sp>
      <p:grpSp>
        <p:nvGrpSpPr>
          <p:cNvPr id="62" name="Group 60">
            <a:extLst>
              <a:ext uri="{FF2B5EF4-FFF2-40B4-BE49-F238E27FC236}">
                <a16:creationId xmlns:a16="http://schemas.microsoft.com/office/drawing/2014/main" id="{E5DD1A9A-5585-7CF5-0E81-567CB2B36B81}"/>
              </a:ext>
            </a:extLst>
          </p:cNvPr>
          <p:cNvGrpSpPr/>
          <p:nvPr/>
        </p:nvGrpSpPr>
        <p:grpSpPr>
          <a:xfrm>
            <a:off x="4079822" y="3463684"/>
            <a:ext cx="2442645" cy="1599366"/>
            <a:chOff x="4953000" y="3063088"/>
            <a:chExt cx="1600200" cy="1600200"/>
          </a:xfrm>
        </p:grpSpPr>
        <p:grpSp>
          <p:nvGrpSpPr>
            <p:cNvPr id="64" name="Group 59">
              <a:extLst>
                <a:ext uri="{FF2B5EF4-FFF2-40B4-BE49-F238E27FC236}">
                  <a16:creationId xmlns:a16="http://schemas.microsoft.com/office/drawing/2014/main" id="{E80CD36F-A155-EFD6-3C14-5D515101ABC5}"/>
                </a:ext>
              </a:extLst>
            </p:cNvPr>
            <p:cNvGrpSpPr/>
            <p:nvPr/>
          </p:nvGrpSpPr>
          <p:grpSpPr>
            <a:xfrm>
              <a:off x="4953000" y="3063088"/>
              <a:ext cx="1600200" cy="1600200"/>
              <a:chOff x="4953000" y="3063088"/>
              <a:chExt cx="1600200" cy="1600200"/>
            </a:xfrm>
          </p:grpSpPr>
          <p:cxnSp>
            <p:nvCxnSpPr>
              <p:cNvPr id="66" name="Straight Connector 65">
                <a:extLst>
                  <a:ext uri="{FF2B5EF4-FFF2-40B4-BE49-F238E27FC236}">
                    <a16:creationId xmlns:a16="http://schemas.microsoft.com/office/drawing/2014/main" id="{C4CBAAFD-7E09-2644-696B-24709C0A9A2F}"/>
                  </a:ext>
                </a:extLst>
              </p:cNvPr>
              <p:cNvCxnSpPr/>
              <p:nvPr/>
            </p:nvCxnSpPr>
            <p:spPr>
              <a:xfrm>
                <a:off x="5638799" y="3063088"/>
                <a:ext cx="1905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7" name="Group 58">
                <a:extLst>
                  <a:ext uri="{FF2B5EF4-FFF2-40B4-BE49-F238E27FC236}">
                    <a16:creationId xmlns:a16="http://schemas.microsoft.com/office/drawing/2014/main" id="{370C3708-57AC-7E4A-F76D-31FCAFA91BAB}"/>
                  </a:ext>
                </a:extLst>
              </p:cNvPr>
              <p:cNvGrpSpPr/>
              <p:nvPr/>
            </p:nvGrpSpPr>
            <p:grpSpPr>
              <a:xfrm>
                <a:off x="4953000" y="3063088"/>
                <a:ext cx="1600200" cy="1600200"/>
                <a:chOff x="4953000" y="3505200"/>
                <a:chExt cx="1600200" cy="1600200"/>
              </a:xfrm>
            </p:grpSpPr>
            <p:sp>
              <p:nvSpPr>
                <p:cNvPr id="68" name="Arc 67">
                  <a:extLst>
                    <a:ext uri="{FF2B5EF4-FFF2-40B4-BE49-F238E27FC236}">
                      <a16:creationId xmlns:a16="http://schemas.microsoft.com/office/drawing/2014/main" id="{6BC57B3C-51A5-12A2-421C-F92DD042F4E9}"/>
                    </a:ext>
                  </a:extLst>
                </p:cNvPr>
                <p:cNvSpPr/>
                <p:nvPr/>
              </p:nvSpPr>
              <p:spPr>
                <a:xfrm>
                  <a:off x="4953000" y="3505200"/>
                  <a:ext cx="1600200" cy="16002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8255">
                    <a:defRPr/>
                  </a:pPr>
                  <a:endParaRPr lang="en-US" sz="2398">
                    <a:solidFill>
                      <a:prstClr val="black"/>
                    </a:solidFill>
                    <a:latin typeface="Arial" panose="020B0604020202020204"/>
                  </a:endParaRPr>
                </a:p>
              </p:txBody>
            </p:sp>
            <p:cxnSp>
              <p:nvCxnSpPr>
                <p:cNvPr id="69" name="Straight Connector 68">
                  <a:extLst>
                    <a:ext uri="{FF2B5EF4-FFF2-40B4-BE49-F238E27FC236}">
                      <a16:creationId xmlns:a16="http://schemas.microsoft.com/office/drawing/2014/main" id="{6CC0EA01-D45C-6CC4-75DF-AED52A66A661}"/>
                    </a:ext>
                  </a:extLst>
                </p:cNvPr>
                <p:cNvCxnSpPr/>
                <p:nvPr/>
              </p:nvCxnSpPr>
              <p:spPr>
                <a:xfrm>
                  <a:off x="6553200" y="4305300"/>
                  <a:ext cx="0"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Arrow Connector 64">
              <a:extLst>
                <a:ext uri="{FF2B5EF4-FFF2-40B4-BE49-F238E27FC236}">
                  <a16:creationId xmlns:a16="http://schemas.microsoft.com/office/drawing/2014/main" id="{C0396517-AC12-A946-DA80-4BBE8181FBC9}"/>
                </a:ext>
              </a:extLst>
            </p:cNvPr>
            <p:cNvCxnSpPr/>
            <p:nvPr/>
          </p:nvCxnSpPr>
          <p:spPr>
            <a:xfrm flipH="1">
              <a:off x="5424146" y="3063088"/>
              <a:ext cx="29085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53" name="Permanent Lender"/>
          <p:cNvSpPr/>
          <p:nvPr/>
        </p:nvSpPr>
        <p:spPr>
          <a:xfrm>
            <a:off x="5235178" y="5038501"/>
            <a:ext cx="2504296" cy="978690"/>
          </a:xfrm>
          <a:prstGeom prst="roundRect">
            <a:avLst>
              <a:gd name="adj" fmla="val 10157"/>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48475" defTabSz="1218255">
              <a:defRPr/>
            </a:pPr>
            <a:r>
              <a:rPr lang="en-GB" sz="1998" b="1" dirty="0">
                <a:solidFill>
                  <a:prstClr val="white"/>
                </a:solidFill>
                <a:latin typeface="Arial" panose="020B0604020202020204" pitchFamily="34" charset="0"/>
                <a:cs typeface="Arial" panose="020B0604020202020204" pitchFamily="34" charset="0"/>
              </a:rPr>
              <a:t>Credit  Enhancement Provider</a:t>
            </a:r>
          </a:p>
        </p:txBody>
      </p:sp>
      <p:sp>
        <p:nvSpPr>
          <p:cNvPr id="8" name="Construction Lender">
            <a:extLst>
              <a:ext uri="{FF2B5EF4-FFF2-40B4-BE49-F238E27FC236}">
                <a16:creationId xmlns:a16="http://schemas.microsoft.com/office/drawing/2014/main" id="{02414274-C0A6-4E0D-BB03-62AF81E987FB}"/>
              </a:ext>
            </a:extLst>
          </p:cNvPr>
          <p:cNvSpPr/>
          <p:nvPr/>
        </p:nvSpPr>
        <p:spPr>
          <a:xfrm>
            <a:off x="5206501" y="5066448"/>
            <a:ext cx="2498550" cy="978102"/>
          </a:xfrm>
          <a:prstGeom prst="roundRect">
            <a:avLst>
              <a:gd name="adj" fmla="val 8452"/>
            </a:avLst>
          </a:prstGeom>
          <a:gradFill>
            <a:gsLst>
              <a:gs pos="0">
                <a:srgbClr val="4A66AC">
                  <a:lumMod val="84000"/>
                  <a:lumOff val="16000"/>
                </a:srgbClr>
              </a:gs>
              <a:gs pos="86000">
                <a:srgbClr val="3565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1218255">
              <a:defRPr/>
            </a:pPr>
            <a:r>
              <a:rPr lang="en-US" sz="2398" b="1" dirty="0">
                <a:solidFill>
                  <a:prstClr val="white"/>
                </a:solidFill>
                <a:latin typeface="Arial" panose="020B0604020202020204" pitchFamily="34" charset="0"/>
                <a:cs typeface="Arial" panose="020B0604020202020204" pitchFamily="34" charset="0"/>
              </a:rPr>
              <a:t>Construction Lender</a:t>
            </a:r>
          </a:p>
        </p:txBody>
      </p:sp>
      <p:pic>
        <p:nvPicPr>
          <p:cNvPr id="54" name="FHA dollar 4">
            <a:extLst>
              <a:ext uri="{FF2B5EF4-FFF2-40B4-BE49-F238E27FC236}">
                <a16:creationId xmlns:a16="http://schemas.microsoft.com/office/drawing/2014/main" id="{CB2F2E7E-62B0-4E66-9B0B-A23B81B3A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6191" y="5193036"/>
            <a:ext cx="494888" cy="305840"/>
          </a:xfrm>
          <a:prstGeom prst="rect">
            <a:avLst/>
          </a:prstGeom>
        </p:spPr>
      </p:pic>
      <p:pic>
        <p:nvPicPr>
          <p:cNvPr id="17" name="Debt service 4">
            <a:extLst>
              <a:ext uri="{FF2B5EF4-FFF2-40B4-BE49-F238E27FC236}">
                <a16:creationId xmlns:a16="http://schemas.microsoft.com/office/drawing/2014/main" id="{D92BFB1D-5C58-42A5-A50A-6D8A2FB7B0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4" y="1599956"/>
            <a:ext cx="274249" cy="169485"/>
          </a:xfrm>
          <a:prstGeom prst="rect">
            <a:avLst/>
          </a:prstGeom>
        </p:spPr>
      </p:pic>
      <p:sp>
        <p:nvSpPr>
          <p:cNvPr id="5" name="Rectangle 4"/>
          <p:cNvSpPr/>
          <p:nvPr/>
        </p:nvSpPr>
        <p:spPr>
          <a:xfrm>
            <a:off x="7734814" y="4803349"/>
            <a:ext cx="3000642" cy="1352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GB" sz="2398">
              <a:solidFill>
                <a:prstClr val="white"/>
              </a:solidFill>
              <a:latin typeface="Arial" panose="020B0604020202020204"/>
            </a:endParaRPr>
          </a:p>
        </p:txBody>
      </p:sp>
      <p:pic>
        <p:nvPicPr>
          <p:cNvPr id="10" name="MBS"/>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5387499" y="5064663"/>
            <a:ext cx="563894" cy="563894"/>
          </a:xfrm>
          <a:prstGeom prst="rect">
            <a:avLst/>
          </a:prstGeom>
        </p:spPr>
      </p:pic>
      <p:pic>
        <p:nvPicPr>
          <p:cNvPr id="14" name="Debt service 1">
            <a:extLst>
              <a:ext uri="{FF2B5EF4-FFF2-40B4-BE49-F238E27FC236}">
                <a16:creationId xmlns:a16="http://schemas.microsoft.com/office/drawing/2014/main" id="{2D6727AC-E63D-4B7E-A890-B2F9DAD041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4" y="1599956"/>
            <a:ext cx="274249" cy="169485"/>
          </a:xfrm>
          <a:prstGeom prst="rect">
            <a:avLst/>
          </a:prstGeom>
        </p:spPr>
      </p:pic>
      <p:pic>
        <p:nvPicPr>
          <p:cNvPr id="15" name="Debt service 2">
            <a:extLst>
              <a:ext uri="{FF2B5EF4-FFF2-40B4-BE49-F238E27FC236}">
                <a16:creationId xmlns:a16="http://schemas.microsoft.com/office/drawing/2014/main" id="{B8A57A69-8D2D-4290-9992-BA40A188C3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3007" y="1599956"/>
            <a:ext cx="274249" cy="169485"/>
          </a:xfrm>
          <a:prstGeom prst="rect">
            <a:avLst/>
          </a:prstGeom>
        </p:spPr>
      </p:pic>
      <p:pic>
        <p:nvPicPr>
          <p:cNvPr id="16" name="Debt service 3">
            <a:extLst>
              <a:ext uri="{FF2B5EF4-FFF2-40B4-BE49-F238E27FC236}">
                <a16:creationId xmlns:a16="http://schemas.microsoft.com/office/drawing/2014/main" id="{A1D7D2C2-CE4B-442D-A8D7-5E3C161D68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293" y="1599956"/>
            <a:ext cx="274249" cy="169485"/>
          </a:xfrm>
          <a:prstGeom prst="rect">
            <a:avLst/>
          </a:prstGeom>
        </p:spPr>
      </p:pic>
      <p:pic>
        <p:nvPicPr>
          <p:cNvPr id="49" name="Debt service 4">
            <a:extLst>
              <a:ext uri="{FF2B5EF4-FFF2-40B4-BE49-F238E27FC236}">
                <a16:creationId xmlns:a16="http://schemas.microsoft.com/office/drawing/2014/main" id="{AF582CD9-9E6A-074F-2D18-56C28DF26F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4" y="1702570"/>
            <a:ext cx="274249" cy="169485"/>
          </a:xfrm>
          <a:prstGeom prst="rect">
            <a:avLst/>
          </a:prstGeom>
        </p:spPr>
      </p:pic>
      <p:pic>
        <p:nvPicPr>
          <p:cNvPr id="58" name="Debt service 5">
            <a:extLst>
              <a:ext uri="{FF2B5EF4-FFF2-40B4-BE49-F238E27FC236}">
                <a16:creationId xmlns:a16="http://schemas.microsoft.com/office/drawing/2014/main" id="{481C9148-7B2C-6728-A761-1045F2F746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3008" y="1702569"/>
            <a:ext cx="274249" cy="169485"/>
          </a:xfrm>
          <a:prstGeom prst="rect">
            <a:avLst/>
          </a:prstGeom>
        </p:spPr>
      </p:pic>
      <p:pic>
        <p:nvPicPr>
          <p:cNvPr id="61" name="Debt service 6">
            <a:extLst>
              <a:ext uri="{FF2B5EF4-FFF2-40B4-BE49-F238E27FC236}">
                <a16:creationId xmlns:a16="http://schemas.microsoft.com/office/drawing/2014/main" id="{9FF7E7F7-EB1B-D55D-EF24-103B65FD4C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294" y="1693241"/>
            <a:ext cx="274249" cy="169485"/>
          </a:xfrm>
          <a:prstGeom prst="rect">
            <a:avLst/>
          </a:prstGeom>
        </p:spPr>
      </p:pic>
      <p:pic>
        <p:nvPicPr>
          <p:cNvPr id="70" name="Bond dollar 3">
            <a:extLst>
              <a:ext uri="{FF2B5EF4-FFF2-40B4-BE49-F238E27FC236}">
                <a16:creationId xmlns:a16="http://schemas.microsoft.com/office/drawing/2014/main" id="{E4418E7B-9D16-0CCA-23DF-F994AE6334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5179" y="3289240"/>
            <a:ext cx="494205" cy="305417"/>
          </a:xfrm>
          <a:prstGeom prst="rect">
            <a:avLst/>
          </a:prstGeom>
        </p:spPr>
      </p:pic>
      <p:pic>
        <p:nvPicPr>
          <p:cNvPr id="71" name="Debt service 4">
            <a:extLst>
              <a:ext uri="{FF2B5EF4-FFF2-40B4-BE49-F238E27FC236}">
                <a16:creationId xmlns:a16="http://schemas.microsoft.com/office/drawing/2014/main" id="{56B4728D-C077-D5E7-3C23-D2E3FC81D9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3" y="1592593"/>
            <a:ext cx="274249" cy="169485"/>
          </a:xfrm>
          <a:prstGeom prst="rect">
            <a:avLst/>
          </a:prstGeom>
        </p:spPr>
      </p:pic>
      <p:pic>
        <p:nvPicPr>
          <p:cNvPr id="72" name="Debt service 1">
            <a:extLst>
              <a:ext uri="{FF2B5EF4-FFF2-40B4-BE49-F238E27FC236}">
                <a16:creationId xmlns:a16="http://schemas.microsoft.com/office/drawing/2014/main" id="{C7942144-B193-BDC3-F3F6-928C925C47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3" y="1592593"/>
            <a:ext cx="274249" cy="169485"/>
          </a:xfrm>
          <a:prstGeom prst="rect">
            <a:avLst/>
          </a:prstGeom>
        </p:spPr>
      </p:pic>
      <p:pic>
        <p:nvPicPr>
          <p:cNvPr id="99" name="Debt service 2">
            <a:extLst>
              <a:ext uri="{FF2B5EF4-FFF2-40B4-BE49-F238E27FC236}">
                <a16:creationId xmlns:a16="http://schemas.microsoft.com/office/drawing/2014/main" id="{7586444F-9AA5-C123-2B16-93151B1457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3006" y="1592593"/>
            <a:ext cx="274249" cy="169485"/>
          </a:xfrm>
          <a:prstGeom prst="rect">
            <a:avLst/>
          </a:prstGeom>
        </p:spPr>
      </p:pic>
      <p:pic>
        <p:nvPicPr>
          <p:cNvPr id="100" name="Debt service 3">
            <a:extLst>
              <a:ext uri="{FF2B5EF4-FFF2-40B4-BE49-F238E27FC236}">
                <a16:creationId xmlns:a16="http://schemas.microsoft.com/office/drawing/2014/main" id="{1B4F0AE0-CFAC-7C5F-AF88-D0916A45A0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292" y="1592593"/>
            <a:ext cx="274249" cy="169485"/>
          </a:xfrm>
          <a:prstGeom prst="rect">
            <a:avLst/>
          </a:prstGeom>
        </p:spPr>
      </p:pic>
      <p:pic>
        <p:nvPicPr>
          <p:cNvPr id="101" name="Debt service 4">
            <a:extLst>
              <a:ext uri="{FF2B5EF4-FFF2-40B4-BE49-F238E27FC236}">
                <a16:creationId xmlns:a16="http://schemas.microsoft.com/office/drawing/2014/main" id="{732A566F-7025-6136-3405-E0262AFCF18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3" y="1695207"/>
            <a:ext cx="274249" cy="169485"/>
          </a:xfrm>
          <a:prstGeom prst="rect">
            <a:avLst/>
          </a:prstGeom>
        </p:spPr>
      </p:pic>
      <p:pic>
        <p:nvPicPr>
          <p:cNvPr id="102" name="Debt service 5">
            <a:extLst>
              <a:ext uri="{FF2B5EF4-FFF2-40B4-BE49-F238E27FC236}">
                <a16:creationId xmlns:a16="http://schemas.microsoft.com/office/drawing/2014/main" id="{819202B8-C3B2-551F-FB15-5D0BCE0DFE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3007" y="1695206"/>
            <a:ext cx="274249" cy="169485"/>
          </a:xfrm>
          <a:prstGeom prst="rect">
            <a:avLst/>
          </a:prstGeom>
        </p:spPr>
      </p:pic>
      <p:pic>
        <p:nvPicPr>
          <p:cNvPr id="103" name="Debt service 6">
            <a:extLst>
              <a:ext uri="{FF2B5EF4-FFF2-40B4-BE49-F238E27FC236}">
                <a16:creationId xmlns:a16="http://schemas.microsoft.com/office/drawing/2014/main" id="{0108B1E9-87A5-D3DC-E377-D46A7D50EE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293" y="1685877"/>
            <a:ext cx="274249" cy="169485"/>
          </a:xfrm>
          <a:prstGeom prst="rect">
            <a:avLst/>
          </a:prstGeom>
        </p:spPr>
      </p:pic>
      <p:pic>
        <p:nvPicPr>
          <p:cNvPr id="104" name="Bond dollar 3">
            <a:extLst>
              <a:ext uri="{FF2B5EF4-FFF2-40B4-BE49-F238E27FC236}">
                <a16:creationId xmlns:a16="http://schemas.microsoft.com/office/drawing/2014/main" id="{9710161F-CCA6-3CB1-4143-130E16676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11412" y="3292188"/>
            <a:ext cx="494205" cy="305417"/>
          </a:xfrm>
          <a:prstGeom prst="rect">
            <a:avLst/>
          </a:prstGeom>
        </p:spPr>
      </p:pic>
      <p:pic>
        <p:nvPicPr>
          <p:cNvPr id="119" name="Debt service 1">
            <a:extLst>
              <a:ext uri="{FF2B5EF4-FFF2-40B4-BE49-F238E27FC236}">
                <a16:creationId xmlns:a16="http://schemas.microsoft.com/office/drawing/2014/main" id="{862599B6-7043-05AD-E929-6E30D6F2A6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2" y="1596098"/>
            <a:ext cx="274249" cy="169485"/>
          </a:xfrm>
          <a:prstGeom prst="rect">
            <a:avLst/>
          </a:prstGeom>
        </p:spPr>
      </p:pic>
      <p:pic>
        <p:nvPicPr>
          <p:cNvPr id="120" name="Debt service 2">
            <a:extLst>
              <a:ext uri="{FF2B5EF4-FFF2-40B4-BE49-F238E27FC236}">
                <a16:creationId xmlns:a16="http://schemas.microsoft.com/office/drawing/2014/main" id="{DC4C8A36-801A-D4A8-42D2-1698E05F42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3005" y="1596098"/>
            <a:ext cx="274249" cy="169485"/>
          </a:xfrm>
          <a:prstGeom prst="rect">
            <a:avLst/>
          </a:prstGeom>
        </p:spPr>
      </p:pic>
      <p:pic>
        <p:nvPicPr>
          <p:cNvPr id="121" name="Debt service 3">
            <a:extLst>
              <a:ext uri="{FF2B5EF4-FFF2-40B4-BE49-F238E27FC236}">
                <a16:creationId xmlns:a16="http://schemas.microsoft.com/office/drawing/2014/main" id="{A9D7FEC1-8D46-9AEA-8124-0F7E7FCD29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291" y="1596098"/>
            <a:ext cx="274249" cy="169485"/>
          </a:xfrm>
          <a:prstGeom prst="rect">
            <a:avLst/>
          </a:prstGeom>
        </p:spPr>
      </p:pic>
      <p:pic>
        <p:nvPicPr>
          <p:cNvPr id="122" name="Debt service 4">
            <a:extLst>
              <a:ext uri="{FF2B5EF4-FFF2-40B4-BE49-F238E27FC236}">
                <a16:creationId xmlns:a16="http://schemas.microsoft.com/office/drawing/2014/main" id="{E307C8E5-7ADA-D5EC-3AB0-355CADA1A4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20392" y="1698712"/>
            <a:ext cx="274249" cy="169485"/>
          </a:xfrm>
          <a:prstGeom prst="rect">
            <a:avLst/>
          </a:prstGeom>
        </p:spPr>
      </p:pic>
      <p:pic>
        <p:nvPicPr>
          <p:cNvPr id="123" name="Debt service 5">
            <a:extLst>
              <a:ext uri="{FF2B5EF4-FFF2-40B4-BE49-F238E27FC236}">
                <a16:creationId xmlns:a16="http://schemas.microsoft.com/office/drawing/2014/main" id="{FEF8C075-7D31-BB8D-C1C6-04261F5193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23006" y="1698711"/>
            <a:ext cx="274249" cy="169485"/>
          </a:xfrm>
          <a:prstGeom prst="rect">
            <a:avLst/>
          </a:prstGeom>
        </p:spPr>
      </p:pic>
      <p:pic>
        <p:nvPicPr>
          <p:cNvPr id="124" name="Debt service 6">
            <a:extLst>
              <a:ext uri="{FF2B5EF4-FFF2-40B4-BE49-F238E27FC236}">
                <a16:creationId xmlns:a16="http://schemas.microsoft.com/office/drawing/2014/main" id="{E6E23B7E-DBA2-3E64-3EAB-6B78FA3249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16292" y="1689383"/>
            <a:ext cx="274249" cy="169485"/>
          </a:xfrm>
          <a:prstGeom prst="rect">
            <a:avLst/>
          </a:prstGeom>
        </p:spPr>
      </p:pic>
      <p:pic>
        <p:nvPicPr>
          <p:cNvPr id="18" name="Building">
            <a:extLst>
              <a:ext uri="{FF2B5EF4-FFF2-40B4-BE49-F238E27FC236}">
                <a16:creationId xmlns:a16="http://schemas.microsoft.com/office/drawing/2014/main" id="{637480E7-8B63-408D-BAEA-4618E12DA9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93069" y="1285229"/>
            <a:ext cx="1853775" cy="1853775"/>
          </a:xfrm>
          <a:prstGeom prst="rect">
            <a:avLst/>
          </a:prstGeom>
          <a:noFill/>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D71D8C43-1097-4522-A432-278EEF9CD46C}"/>
              </a:ext>
            </a:extLst>
          </p:cNvPr>
          <p:cNvSpPr/>
          <p:nvPr/>
        </p:nvSpPr>
        <p:spPr>
          <a:xfrm>
            <a:off x="7947447" y="1252798"/>
            <a:ext cx="2068883" cy="562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sp>
        <p:nvSpPr>
          <p:cNvPr id="20" name="Rectangle 19">
            <a:extLst>
              <a:ext uri="{FF2B5EF4-FFF2-40B4-BE49-F238E27FC236}">
                <a16:creationId xmlns:a16="http://schemas.microsoft.com/office/drawing/2014/main" id="{FB648D13-6798-4170-9EB0-532B6BFAC846}"/>
              </a:ext>
            </a:extLst>
          </p:cNvPr>
          <p:cNvSpPr/>
          <p:nvPr/>
        </p:nvSpPr>
        <p:spPr>
          <a:xfrm>
            <a:off x="7950789" y="1281248"/>
            <a:ext cx="2068883" cy="94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sp>
        <p:nvSpPr>
          <p:cNvPr id="21" name="Rectangle 20">
            <a:extLst>
              <a:ext uri="{FF2B5EF4-FFF2-40B4-BE49-F238E27FC236}">
                <a16:creationId xmlns:a16="http://schemas.microsoft.com/office/drawing/2014/main" id="{5915A9E9-F3D8-47FD-8F13-FA3CAAAF20BC}"/>
              </a:ext>
            </a:extLst>
          </p:cNvPr>
          <p:cNvSpPr/>
          <p:nvPr/>
        </p:nvSpPr>
        <p:spPr>
          <a:xfrm>
            <a:off x="7974217" y="1234375"/>
            <a:ext cx="2068883" cy="145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sp>
        <p:nvSpPr>
          <p:cNvPr id="22" name="Rectangle 21">
            <a:extLst>
              <a:ext uri="{FF2B5EF4-FFF2-40B4-BE49-F238E27FC236}">
                <a16:creationId xmlns:a16="http://schemas.microsoft.com/office/drawing/2014/main" id="{878D6099-BB01-4B83-8EF8-C5B2629FA511}"/>
              </a:ext>
            </a:extLst>
          </p:cNvPr>
          <p:cNvSpPr/>
          <p:nvPr/>
        </p:nvSpPr>
        <p:spPr>
          <a:xfrm>
            <a:off x="7866481" y="1257113"/>
            <a:ext cx="2142358" cy="1963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pic>
        <p:nvPicPr>
          <p:cNvPr id="125" name="Bond dollar 3">
            <a:extLst>
              <a:ext uri="{FF2B5EF4-FFF2-40B4-BE49-F238E27FC236}">
                <a16:creationId xmlns:a16="http://schemas.microsoft.com/office/drawing/2014/main" id="{DDC4F480-F948-AA5D-EF05-DF12BC723D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35928" y="3285444"/>
            <a:ext cx="494205" cy="305417"/>
          </a:xfrm>
          <a:prstGeom prst="rect">
            <a:avLst/>
          </a:prstGeom>
        </p:spPr>
      </p:pic>
      <p:pic>
        <p:nvPicPr>
          <p:cNvPr id="42" name="Bond dollar 1">
            <a:extLst>
              <a:ext uri="{FF2B5EF4-FFF2-40B4-BE49-F238E27FC236}">
                <a16:creationId xmlns:a16="http://schemas.microsoft.com/office/drawing/2014/main" id="{1E5906DE-985F-4B1A-9C59-07764035F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7560" y="5210227"/>
            <a:ext cx="494201" cy="305416"/>
          </a:xfrm>
          <a:prstGeom prst="rect">
            <a:avLst/>
          </a:prstGeom>
        </p:spPr>
      </p:pic>
      <p:pic>
        <p:nvPicPr>
          <p:cNvPr id="43" name="Bond dollar 2">
            <a:extLst>
              <a:ext uri="{FF2B5EF4-FFF2-40B4-BE49-F238E27FC236}">
                <a16:creationId xmlns:a16="http://schemas.microsoft.com/office/drawing/2014/main" id="{F4B5979A-34AA-4C1F-904E-EEC3500162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5538" y="5219696"/>
            <a:ext cx="494204" cy="305417"/>
          </a:xfrm>
          <a:prstGeom prst="rect">
            <a:avLst/>
          </a:prstGeom>
        </p:spPr>
      </p:pic>
      <p:pic>
        <p:nvPicPr>
          <p:cNvPr id="44" name="Bond dollar 3">
            <a:extLst>
              <a:ext uri="{FF2B5EF4-FFF2-40B4-BE49-F238E27FC236}">
                <a16:creationId xmlns:a16="http://schemas.microsoft.com/office/drawing/2014/main" id="{E90E06C0-0516-4150-8308-2B8BBE4BD7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42357" y="5230263"/>
            <a:ext cx="494205" cy="305417"/>
          </a:xfrm>
          <a:prstGeom prst="rect">
            <a:avLst/>
          </a:prstGeom>
        </p:spPr>
      </p:pic>
      <p:pic>
        <p:nvPicPr>
          <p:cNvPr id="45" name="FHA dollar 1">
            <a:extLst>
              <a:ext uri="{FF2B5EF4-FFF2-40B4-BE49-F238E27FC236}">
                <a16:creationId xmlns:a16="http://schemas.microsoft.com/office/drawing/2014/main" id="{ACA55311-D58D-4691-8B6E-E80E008EF7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35179" y="5176116"/>
            <a:ext cx="494888" cy="305840"/>
          </a:xfrm>
          <a:prstGeom prst="rect">
            <a:avLst/>
          </a:prstGeom>
        </p:spPr>
      </p:pic>
      <p:pic>
        <p:nvPicPr>
          <p:cNvPr id="46" name="FHA dollar 2">
            <a:extLst>
              <a:ext uri="{FF2B5EF4-FFF2-40B4-BE49-F238E27FC236}">
                <a16:creationId xmlns:a16="http://schemas.microsoft.com/office/drawing/2014/main" id="{3BABFEAB-5220-408A-8D30-A8544C85EE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1340" y="5176116"/>
            <a:ext cx="494888" cy="305840"/>
          </a:xfrm>
          <a:prstGeom prst="rect">
            <a:avLst/>
          </a:prstGeom>
        </p:spPr>
      </p:pic>
      <p:pic>
        <p:nvPicPr>
          <p:cNvPr id="47" name="FHA dollar 3">
            <a:extLst>
              <a:ext uri="{FF2B5EF4-FFF2-40B4-BE49-F238E27FC236}">
                <a16:creationId xmlns:a16="http://schemas.microsoft.com/office/drawing/2014/main" id="{6CD33B18-1ED1-4466-B1B0-05853C9632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7500" y="5176116"/>
            <a:ext cx="494888" cy="305840"/>
          </a:xfrm>
          <a:prstGeom prst="rect">
            <a:avLst/>
          </a:prstGeom>
        </p:spPr>
      </p:pic>
      <p:pic>
        <p:nvPicPr>
          <p:cNvPr id="48" name="FHA dollar 4">
            <a:extLst>
              <a:ext uri="{FF2B5EF4-FFF2-40B4-BE49-F238E27FC236}">
                <a16:creationId xmlns:a16="http://schemas.microsoft.com/office/drawing/2014/main" id="{CB2F2E7E-62B0-4E66-9B0B-A23B81B3A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8347" y="5195125"/>
            <a:ext cx="494888" cy="305840"/>
          </a:xfrm>
          <a:prstGeom prst="rect">
            <a:avLst/>
          </a:prstGeom>
        </p:spPr>
      </p:pic>
      <p:pic>
        <p:nvPicPr>
          <p:cNvPr id="105" name="FNMA 1.1">
            <a:extLst>
              <a:ext uri="{FF2B5EF4-FFF2-40B4-BE49-F238E27FC236}">
                <a16:creationId xmlns:a16="http://schemas.microsoft.com/office/drawing/2014/main" id="{E3DB7C42-8601-3260-62FB-AD46231B2F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402" y="5052922"/>
            <a:ext cx="274249" cy="169485"/>
          </a:xfrm>
          <a:prstGeom prst="rect">
            <a:avLst/>
          </a:prstGeom>
        </p:spPr>
      </p:pic>
      <p:pic>
        <p:nvPicPr>
          <p:cNvPr id="111" name="FNMA 2.1">
            <a:extLst>
              <a:ext uri="{FF2B5EF4-FFF2-40B4-BE49-F238E27FC236}">
                <a16:creationId xmlns:a16="http://schemas.microsoft.com/office/drawing/2014/main" id="{290BCFC9-637A-A5DC-451D-BDD62A574C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762" y="5054490"/>
            <a:ext cx="274249" cy="169485"/>
          </a:xfrm>
          <a:prstGeom prst="rect">
            <a:avLst/>
          </a:prstGeom>
        </p:spPr>
      </p:pic>
      <p:pic>
        <p:nvPicPr>
          <p:cNvPr id="112" name="FNMA 3.1">
            <a:extLst>
              <a:ext uri="{FF2B5EF4-FFF2-40B4-BE49-F238E27FC236}">
                <a16:creationId xmlns:a16="http://schemas.microsoft.com/office/drawing/2014/main" id="{3BD15269-883C-49F5-92CA-0412A04664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6123" y="5056058"/>
            <a:ext cx="274249" cy="169485"/>
          </a:xfrm>
          <a:prstGeom prst="rect">
            <a:avLst/>
          </a:prstGeom>
        </p:spPr>
      </p:pic>
      <p:pic>
        <p:nvPicPr>
          <p:cNvPr id="113" name="FNMA 4.1">
            <a:extLst>
              <a:ext uri="{FF2B5EF4-FFF2-40B4-BE49-F238E27FC236}">
                <a16:creationId xmlns:a16="http://schemas.microsoft.com/office/drawing/2014/main" id="{221CB2A6-2E4B-CE4A-43D6-338F8003B1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402" y="5164858"/>
            <a:ext cx="274249" cy="169485"/>
          </a:xfrm>
          <a:prstGeom prst="rect">
            <a:avLst/>
          </a:prstGeom>
        </p:spPr>
      </p:pic>
      <p:pic>
        <p:nvPicPr>
          <p:cNvPr id="114" name="FNMA 5.1">
            <a:extLst>
              <a:ext uri="{FF2B5EF4-FFF2-40B4-BE49-F238E27FC236}">
                <a16:creationId xmlns:a16="http://schemas.microsoft.com/office/drawing/2014/main" id="{4C97A48C-D98F-9234-25D7-9CA97C532C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762" y="5164858"/>
            <a:ext cx="274249" cy="169485"/>
          </a:xfrm>
          <a:prstGeom prst="rect">
            <a:avLst/>
          </a:prstGeom>
        </p:spPr>
      </p:pic>
      <p:pic>
        <p:nvPicPr>
          <p:cNvPr id="115" name="FNMA 6.1">
            <a:extLst>
              <a:ext uri="{FF2B5EF4-FFF2-40B4-BE49-F238E27FC236}">
                <a16:creationId xmlns:a16="http://schemas.microsoft.com/office/drawing/2014/main" id="{A9D2560E-D74D-C177-C1CC-86E25C5C00A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6123" y="5164858"/>
            <a:ext cx="274249" cy="169485"/>
          </a:xfrm>
          <a:prstGeom prst="rect">
            <a:avLst/>
          </a:prstGeom>
        </p:spPr>
      </p:pic>
      <p:pic>
        <p:nvPicPr>
          <p:cNvPr id="57" name="FNMA 1.2">
            <a:extLst>
              <a:ext uri="{FF2B5EF4-FFF2-40B4-BE49-F238E27FC236}">
                <a16:creationId xmlns:a16="http://schemas.microsoft.com/office/drawing/2014/main" id="{52ECB68A-5052-44AA-5FE3-4C71ECA1DD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402" y="5052922"/>
            <a:ext cx="274249" cy="169485"/>
          </a:xfrm>
          <a:prstGeom prst="rect">
            <a:avLst/>
          </a:prstGeom>
        </p:spPr>
      </p:pic>
      <p:pic>
        <p:nvPicPr>
          <p:cNvPr id="63" name="FNMA 2.2">
            <a:extLst>
              <a:ext uri="{FF2B5EF4-FFF2-40B4-BE49-F238E27FC236}">
                <a16:creationId xmlns:a16="http://schemas.microsoft.com/office/drawing/2014/main" id="{A54208E5-1F5B-F2E0-5028-497ED1E53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762" y="5054490"/>
            <a:ext cx="274249" cy="169485"/>
          </a:xfrm>
          <a:prstGeom prst="rect">
            <a:avLst/>
          </a:prstGeom>
        </p:spPr>
      </p:pic>
      <p:pic>
        <p:nvPicPr>
          <p:cNvPr id="73" name="FNMA 3.2">
            <a:extLst>
              <a:ext uri="{FF2B5EF4-FFF2-40B4-BE49-F238E27FC236}">
                <a16:creationId xmlns:a16="http://schemas.microsoft.com/office/drawing/2014/main" id="{51B9C8CA-E5A6-8D3D-FA36-8E5469884D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6123" y="5056058"/>
            <a:ext cx="274249" cy="169485"/>
          </a:xfrm>
          <a:prstGeom prst="rect">
            <a:avLst/>
          </a:prstGeom>
        </p:spPr>
      </p:pic>
      <p:pic>
        <p:nvPicPr>
          <p:cNvPr id="74" name="FNMA 4.2">
            <a:extLst>
              <a:ext uri="{FF2B5EF4-FFF2-40B4-BE49-F238E27FC236}">
                <a16:creationId xmlns:a16="http://schemas.microsoft.com/office/drawing/2014/main" id="{96BB1460-26F8-3F33-91DD-6CE4CEDFEC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402" y="5164858"/>
            <a:ext cx="274249" cy="169485"/>
          </a:xfrm>
          <a:prstGeom prst="rect">
            <a:avLst/>
          </a:prstGeom>
        </p:spPr>
      </p:pic>
      <p:pic>
        <p:nvPicPr>
          <p:cNvPr id="75" name="FNMA 5.2">
            <a:extLst>
              <a:ext uri="{FF2B5EF4-FFF2-40B4-BE49-F238E27FC236}">
                <a16:creationId xmlns:a16="http://schemas.microsoft.com/office/drawing/2014/main" id="{C031DCB7-8207-D067-EB3A-01A2525652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762" y="5164858"/>
            <a:ext cx="274249" cy="169485"/>
          </a:xfrm>
          <a:prstGeom prst="rect">
            <a:avLst/>
          </a:prstGeom>
        </p:spPr>
      </p:pic>
      <p:pic>
        <p:nvPicPr>
          <p:cNvPr id="76" name="FNMA 6.2">
            <a:extLst>
              <a:ext uri="{FF2B5EF4-FFF2-40B4-BE49-F238E27FC236}">
                <a16:creationId xmlns:a16="http://schemas.microsoft.com/office/drawing/2014/main" id="{C6CBEF2C-D933-98A1-E53A-12D89F3F9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6123" y="5164858"/>
            <a:ext cx="274249" cy="169485"/>
          </a:xfrm>
          <a:prstGeom prst="rect">
            <a:avLst/>
          </a:prstGeom>
        </p:spPr>
      </p:pic>
      <p:pic>
        <p:nvPicPr>
          <p:cNvPr id="77" name="FNMA 1.3">
            <a:extLst>
              <a:ext uri="{FF2B5EF4-FFF2-40B4-BE49-F238E27FC236}">
                <a16:creationId xmlns:a16="http://schemas.microsoft.com/office/drawing/2014/main" id="{70F3F59C-EA99-298A-2F08-CF2E6510B4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402" y="5052922"/>
            <a:ext cx="274249" cy="169485"/>
          </a:xfrm>
          <a:prstGeom prst="rect">
            <a:avLst/>
          </a:prstGeom>
        </p:spPr>
      </p:pic>
      <p:pic>
        <p:nvPicPr>
          <p:cNvPr id="89" name="FNMA 2.3">
            <a:extLst>
              <a:ext uri="{FF2B5EF4-FFF2-40B4-BE49-F238E27FC236}">
                <a16:creationId xmlns:a16="http://schemas.microsoft.com/office/drawing/2014/main" id="{0E63285E-97AA-85C0-517D-85DDCE3632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762" y="5054490"/>
            <a:ext cx="274249" cy="169485"/>
          </a:xfrm>
          <a:prstGeom prst="rect">
            <a:avLst/>
          </a:prstGeom>
        </p:spPr>
      </p:pic>
      <p:pic>
        <p:nvPicPr>
          <p:cNvPr id="106" name="FNMA 3.3">
            <a:extLst>
              <a:ext uri="{FF2B5EF4-FFF2-40B4-BE49-F238E27FC236}">
                <a16:creationId xmlns:a16="http://schemas.microsoft.com/office/drawing/2014/main" id="{9F217E96-8225-4C0A-457D-D374C54E1C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6123" y="5056058"/>
            <a:ext cx="274249" cy="169485"/>
          </a:xfrm>
          <a:prstGeom prst="rect">
            <a:avLst/>
          </a:prstGeom>
        </p:spPr>
      </p:pic>
      <p:pic>
        <p:nvPicPr>
          <p:cNvPr id="107" name="FNMA 4.3">
            <a:extLst>
              <a:ext uri="{FF2B5EF4-FFF2-40B4-BE49-F238E27FC236}">
                <a16:creationId xmlns:a16="http://schemas.microsoft.com/office/drawing/2014/main" id="{EA1585A7-08B8-7447-EAB6-C6F03D6095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402" y="5164858"/>
            <a:ext cx="274249" cy="169485"/>
          </a:xfrm>
          <a:prstGeom prst="rect">
            <a:avLst/>
          </a:prstGeom>
        </p:spPr>
      </p:pic>
      <p:pic>
        <p:nvPicPr>
          <p:cNvPr id="108" name="FNMA 5.3">
            <a:extLst>
              <a:ext uri="{FF2B5EF4-FFF2-40B4-BE49-F238E27FC236}">
                <a16:creationId xmlns:a16="http://schemas.microsoft.com/office/drawing/2014/main" id="{98DFCBC2-85DE-0056-CBAD-E9C1ACA86A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3762" y="5164858"/>
            <a:ext cx="274249" cy="169485"/>
          </a:xfrm>
          <a:prstGeom prst="rect">
            <a:avLst/>
          </a:prstGeom>
        </p:spPr>
      </p:pic>
      <p:pic>
        <p:nvPicPr>
          <p:cNvPr id="109" name="FNMA 6.3">
            <a:extLst>
              <a:ext uri="{FF2B5EF4-FFF2-40B4-BE49-F238E27FC236}">
                <a16:creationId xmlns:a16="http://schemas.microsoft.com/office/drawing/2014/main" id="{BDAF36B7-43BE-7AD0-2CE8-F4F843617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6123" y="5164858"/>
            <a:ext cx="274249" cy="169485"/>
          </a:xfrm>
          <a:prstGeom prst="rect">
            <a:avLst/>
          </a:prstGeom>
        </p:spPr>
      </p:pic>
      <p:sp>
        <p:nvSpPr>
          <p:cNvPr id="85" name="Footer Placeholder 90">
            <a:extLst>
              <a:ext uri="{FF2B5EF4-FFF2-40B4-BE49-F238E27FC236}">
                <a16:creationId xmlns:a16="http://schemas.microsoft.com/office/drawing/2014/main" id="{E1B28758-F224-35ED-219F-453649993751}"/>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97288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0" presetClass="path" presetSubtype="0" accel="50000" decel="50000" fill="hold" nodeType="afterEffect">
                                  <p:stCondLst>
                                    <p:cond delay="0"/>
                                  </p:stCondLst>
                                  <p:childTnLst>
                                    <p:animMotion origin="layout" path="M -0.00261 0.00555 C -0.00274 -0.04098 -0.00352 -0.21667 -0.00365 -0.275 " pathEditMode="relative" rAng="0" ptsTypes="AA">
                                      <p:cBhvr>
                                        <p:cTn id="13" dur="2000" fill="hold"/>
                                        <p:tgtEl>
                                          <p:spTgt spid="42"/>
                                        </p:tgtEl>
                                        <p:attrNameLst>
                                          <p:attrName>ppt_x</p:attrName>
                                          <p:attrName>ppt_y</p:attrName>
                                        </p:attrNameLst>
                                      </p:cBhvr>
                                      <p:rCtr x="-52" y="-14028"/>
                                    </p:animMotion>
                                  </p:childTnLst>
                                </p:cTn>
                              </p:par>
                              <p:par>
                                <p:cTn id="14" presetID="0" presetClass="path" presetSubtype="0" accel="50000" decel="50000" fill="hold" nodeType="withEffect">
                                  <p:stCondLst>
                                    <p:cond delay="0"/>
                                  </p:stCondLst>
                                  <p:childTnLst>
                                    <p:animMotion origin="layout" path="M 2.66997E-6 -4.81481E-6 C 2.66997E-6 -0.04629 -0.00039 -0.21967 -0.00039 -0.27754 " pathEditMode="relative" rAng="0" ptsTypes="AA">
                                      <p:cBhvr>
                                        <p:cTn id="15" dur="2000" fill="hold"/>
                                        <p:tgtEl>
                                          <p:spTgt spid="43"/>
                                        </p:tgtEl>
                                        <p:attrNameLst>
                                          <p:attrName>ppt_x</p:attrName>
                                          <p:attrName>ppt_y</p:attrName>
                                        </p:attrNameLst>
                                      </p:cBhvr>
                                      <p:rCtr x="-26" y="-13889"/>
                                    </p:animMotion>
                                  </p:childTnLst>
                                </p:cTn>
                              </p:par>
                              <p:par>
                                <p:cTn id="16" presetID="0" presetClass="path" presetSubtype="0" accel="50000" decel="50000" fill="hold" nodeType="withEffect">
                                  <p:stCondLst>
                                    <p:cond delay="0"/>
                                  </p:stCondLst>
                                  <p:childTnLst>
                                    <p:animMotion origin="layout" path="M 0.00208 0.00024 C 0.00248 -0.04606 0.00326 -0.22083 0.00365 -0.27893 " pathEditMode="relative" rAng="0" ptsTypes="AA">
                                      <p:cBhvr>
                                        <p:cTn id="17" dur="2000" fill="hold"/>
                                        <p:tgtEl>
                                          <p:spTgt spid="44"/>
                                        </p:tgtEl>
                                        <p:attrNameLst>
                                          <p:attrName>ppt_x</p:attrName>
                                          <p:attrName>ppt_y</p:attrName>
                                        </p:attrNameLst>
                                      </p:cBhvr>
                                      <p:rCtr x="78" y="-13958"/>
                                    </p:animMotion>
                                  </p:childTnLst>
                                </p:cTn>
                              </p:par>
                            </p:childTnLst>
                          </p:cTn>
                        </p:par>
                        <p:par>
                          <p:cTn id="18" fill="hold">
                            <p:stCondLst>
                              <p:cond delay="2500"/>
                            </p:stCondLst>
                            <p:childTnLst>
                              <p:par>
                                <p:cTn id="19" presetID="9" presetClass="exit" presetSubtype="0" fill="hold" grpId="0" nodeType="afterEffect">
                                  <p:stCondLst>
                                    <p:cond delay="0"/>
                                  </p:stCondLst>
                                  <p:childTnLst>
                                    <p:animEffect transition="out" filter="dissolve">
                                      <p:cBhvr>
                                        <p:cTn id="20" dur="500"/>
                                        <p:tgtEl>
                                          <p:spTgt spid="51"/>
                                        </p:tgtEl>
                                      </p:cBhvr>
                                    </p:animEffect>
                                    <p:set>
                                      <p:cBhvr>
                                        <p:cTn id="21" dur="1" fill="hold">
                                          <p:stCondLst>
                                            <p:cond delay="499"/>
                                          </p:stCondLst>
                                        </p:cTn>
                                        <p:tgtEl>
                                          <p:spTgt spid="51"/>
                                        </p:tgtEl>
                                        <p:attrNameLst>
                                          <p:attrName>style.visibility</p:attrName>
                                        </p:attrNameLst>
                                      </p:cBhvr>
                                      <p:to>
                                        <p:strVal val="hidden"/>
                                      </p:to>
                                    </p:set>
                                  </p:childTnLst>
                                </p:cTn>
                              </p:par>
                            </p:childTnLst>
                          </p:cTn>
                        </p:par>
                        <p:par>
                          <p:cTn id="22" fill="hold">
                            <p:stCondLst>
                              <p:cond delay="3000"/>
                            </p:stCondLst>
                            <p:childTnLst>
                              <p:par>
                                <p:cTn id="23" presetID="42" presetClass="path" presetSubtype="0" accel="50000" decel="50000" fill="hold" nodeType="afterEffect">
                                  <p:stCondLst>
                                    <p:cond delay="0"/>
                                  </p:stCondLst>
                                  <p:childTnLst>
                                    <p:animMotion origin="layout" path="M -1.40141E-6 -1.11111E-6 L -1.40141E-6 0.18287 " pathEditMode="relative" rAng="0" ptsTypes="AA">
                                      <p:cBhvr>
                                        <p:cTn id="24" dur="2000" fill="hold"/>
                                        <p:tgtEl>
                                          <p:spTgt spid="6"/>
                                        </p:tgtEl>
                                        <p:attrNameLst>
                                          <p:attrName>ppt_x</p:attrName>
                                          <p:attrName>ppt_y</p:attrName>
                                        </p:attrNameLst>
                                      </p:cBhvr>
                                      <p:rCtr x="0" y="9144"/>
                                    </p:animMotion>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nodeType="clickEffect">
                                  <p:stCondLst>
                                    <p:cond delay="0"/>
                                  </p:stCondLst>
                                  <p:childTnLst>
                                    <p:animEffect transition="out" filter="dissolve">
                                      <p:cBhvr>
                                        <p:cTn id="28" dur="500"/>
                                        <p:tgtEl>
                                          <p:spTgt spid="36"/>
                                        </p:tgtEl>
                                      </p:cBhvr>
                                    </p:animEffect>
                                    <p:set>
                                      <p:cBhvr>
                                        <p:cTn id="29" dur="1" fill="hold">
                                          <p:stCondLst>
                                            <p:cond delay="499"/>
                                          </p:stCondLst>
                                        </p:cTn>
                                        <p:tgtEl>
                                          <p:spTgt spid="36"/>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
                                        <p:tgtEl>
                                          <p:spTgt spid="50"/>
                                        </p:tgtEl>
                                      </p:cBhvr>
                                    </p:animEffect>
                                    <p:set>
                                      <p:cBhvr>
                                        <p:cTn id="32" dur="1" fill="hold">
                                          <p:stCondLst>
                                            <p:cond delay="199"/>
                                          </p:stCondLst>
                                        </p:cTn>
                                        <p:tgtEl>
                                          <p:spTgt spid="50"/>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
                                        <p:tgtEl>
                                          <p:spTgt spid="52"/>
                                        </p:tgtEl>
                                      </p:cBhvr>
                                    </p:animEffect>
                                    <p:set>
                                      <p:cBhvr>
                                        <p:cTn id="35" dur="1" fill="hold">
                                          <p:stCondLst>
                                            <p:cond delay="199"/>
                                          </p:stCondLst>
                                        </p:cTn>
                                        <p:tgtEl>
                                          <p:spTgt spid="5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8"/>
                                        </p:tgtEl>
                                      </p:cBhvr>
                                    </p:animEffect>
                                    <p:set>
                                      <p:cBhvr>
                                        <p:cTn id="38" dur="1" fill="hold">
                                          <p:stCondLst>
                                            <p:cond delay="499"/>
                                          </p:stCondLst>
                                        </p:cTn>
                                        <p:tgtEl>
                                          <p:spTgt spid="38"/>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500"/>
                            </p:stCondLst>
                            <p:childTnLst>
                              <p:par>
                                <p:cTn id="46" presetID="0" presetClass="path" presetSubtype="0" accel="50000" decel="50000" fill="hold" nodeType="afterEffect">
                                  <p:stCondLst>
                                    <p:cond delay="0"/>
                                  </p:stCondLst>
                                  <p:childTnLst>
                                    <p:animMotion origin="layout" path="M -0.00456 0.00255 C -0.00222 -0.06458 0.00013 -0.13148 -0.00626 -0.1743 C -0.01264 -0.21689 -0.02605 -0.23865 -0.04324 -0.25509 C -0.06057 -0.27129 -0.0857 -0.26828 -0.09951 -0.27176 " pathEditMode="relative" rAng="0" ptsTypes="AAAA">
                                      <p:cBhvr>
                                        <p:cTn id="47" dur="2000" fill="hold"/>
                                        <p:tgtEl>
                                          <p:spTgt spid="45"/>
                                        </p:tgtEl>
                                        <p:attrNameLst>
                                          <p:attrName>ppt_x</p:attrName>
                                          <p:attrName>ppt_y</p:attrName>
                                        </p:attrNameLst>
                                      </p:cBhvr>
                                      <p:rCtr x="-4637" y="-13727"/>
                                    </p:animMotion>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dissolve">
                                      <p:cBhvr>
                                        <p:cTn id="52" dur="500"/>
                                        <p:tgtEl>
                                          <p:spTgt spid="35"/>
                                        </p:tgtEl>
                                      </p:cBhvr>
                                    </p:animEffect>
                                  </p:childTnLst>
                                </p:cTn>
                              </p:par>
                              <p:par>
                                <p:cTn id="53" presetID="10"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500"/>
                                        <p:tgtEl>
                                          <p:spTgt spid="60"/>
                                        </p:tgtEl>
                                      </p:cBhvr>
                                    </p:animEffect>
                                  </p:childTnLst>
                                </p:cTn>
                              </p:par>
                              <p:par>
                                <p:cTn id="56" presetID="0" presetClass="path" presetSubtype="0" accel="50000" decel="50000" fill="hold" nodeType="withEffect">
                                  <p:stCondLst>
                                    <p:cond delay="500"/>
                                  </p:stCondLst>
                                  <p:childTnLst>
                                    <p:animMotion origin="layout" path="M -0.00365 -0.275 C -0.00131 -0.3088 -0.00964 -0.43264 0.01094 -0.47801 C 0.03151 -0.52338 0.04493 -0.53704 0.12034 -0.54769 C 0.19588 -0.55834 0.39189 -0.54352 0.46379 -0.5426 " pathEditMode="relative" rAng="0" ptsTypes="AAAA">
                                      <p:cBhvr>
                                        <p:cTn id="57" dur="2000" fill="hold"/>
                                        <p:tgtEl>
                                          <p:spTgt spid="42"/>
                                        </p:tgtEl>
                                        <p:attrNameLst>
                                          <p:attrName>ppt_x</p:attrName>
                                          <p:attrName>ppt_y</p:attrName>
                                        </p:attrNameLst>
                                      </p:cBhvr>
                                      <p:rCtr x="23365" y="-13843"/>
                                    </p:animMotion>
                                  </p:childTnLst>
                                </p:cTn>
                              </p:par>
                            </p:childTnLst>
                          </p:cTn>
                        </p:par>
                        <p:par>
                          <p:cTn id="58" fill="hold">
                            <p:stCondLst>
                              <p:cond delay="2500"/>
                            </p:stCondLst>
                            <p:childTnLst>
                              <p:par>
                                <p:cTn id="59" presetID="10" presetClass="exit" presetSubtype="0" fill="hold" nodeType="after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2000"/>
                                        <p:tgtEl>
                                          <p:spTgt spid="22"/>
                                        </p:tgtEl>
                                      </p:cBhvr>
                                    </p:animEffect>
                                    <p:set>
                                      <p:cBhvr>
                                        <p:cTn id="64" dur="1" fill="hold">
                                          <p:stCondLst>
                                            <p:cond delay="1999"/>
                                          </p:stCondLst>
                                        </p:cTn>
                                        <p:tgtEl>
                                          <p:spTgt spid="2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00078 -3.33333E-6 C 0.00312 -0.06689 0.00534 -0.13379 -0.00078 -0.17662 C -0.0069 -0.21944 -0.02045 -0.2412 -0.03647 -0.2574 C -0.05249 -0.27361 -0.08401 -0.27014 -0.09651 -0.27361 " pathEditMode="relative" rAng="0" ptsTypes="AAAA">
                                      <p:cBhvr>
                                        <p:cTn id="68" dur="2000" fill="hold"/>
                                        <p:tgtEl>
                                          <p:spTgt spid="46"/>
                                        </p:tgtEl>
                                        <p:attrNameLst>
                                          <p:attrName>ppt_x</p:attrName>
                                          <p:attrName>ppt_y</p:attrName>
                                        </p:attrNameLst>
                                      </p:cBhvr>
                                      <p:rCtr x="-4754" y="-13681"/>
                                    </p:animMotion>
                                  </p:childTnLst>
                                </p:cTn>
                              </p:par>
                              <p:par>
                                <p:cTn id="69" presetID="0" presetClass="path" presetSubtype="0" accel="50000" decel="50000" fill="hold" nodeType="withEffect">
                                  <p:stCondLst>
                                    <p:cond delay="2000"/>
                                  </p:stCondLst>
                                  <p:childTnLst>
                                    <p:animMotion origin="layout" path="M -0.00899 -0.27638 C -0.00782 -0.31273 -0.00782 -0.43148 -0.00704 -0.49027 C -0.00704 -0.5493 0.04402 -0.55856 0.06733 -0.55949 C 0.09052 -0.56064 0.32261 -0.56064 0.45155 -0.56111 " pathEditMode="relative" rAng="0" ptsTypes="AAAA">
                                      <p:cBhvr>
                                        <p:cTn id="70" dur="2000" fill="hold"/>
                                        <p:tgtEl>
                                          <p:spTgt spid="43"/>
                                        </p:tgtEl>
                                        <p:attrNameLst>
                                          <p:attrName>ppt_x</p:attrName>
                                          <p:attrName>ppt_y</p:attrName>
                                        </p:attrNameLst>
                                      </p:cBhvr>
                                      <p:rCtr x="23027" y="-14236"/>
                                    </p:animMotion>
                                  </p:childTnLst>
                                </p:cTn>
                              </p:par>
                            </p:childTnLst>
                          </p:cTn>
                        </p:par>
                        <p:par>
                          <p:cTn id="71" fill="hold">
                            <p:stCondLst>
                              <p:cond delay="4000"/>
                            </p:stCondLst>
                            <p:childTnLst>
                              <p:par>
                                <p:cTn id="72" presetID="10" presetClass="exit" presetSubtype="0" fill="hold" nodeType="afterEffect">
                                  <p:stCondLst>
                                    <p:cond delay="0"/>
                                  </p:stCondLst>
                                  <p:childTnLst>
                                    <p:animEffect transition="out" filter="fade">
                                      <p:cBhvr>
                                        <p:cTn id="73" dur="500"/>
                                        <p:tgtEl>
                                          <p:spTgt spid="43"/>
                                        </p:tgtEl>
                                      </p:cBhvr>
                                    </p:animEffect>
                                    <p:set>
                                      <p:cBhvr>
                                        <p:cTn id="74" dur="1" fill="hold">
                                          <p:stCondLst>
                                            <p:cond delay="499"/>
                                          </p:stCondLst>
                                        </p:cTn>
                                        <p:tgtEl>
                                          <p:spTgt spid="43"/>
                                        </p:tgtEl>
                                        <p:attrNameLst>
                                          <p:attrName>style.visibility</p:attrName>
                                        </p:attrNameLst>
                                      </p:cBhvr>
                                      <p:to>
                                        <p:strVal val="hidden"/>
                                      </p:to>
                                    </p:set>
                                  </p:childTnLst>
                                </p:cTn>
                              </p:par>
                              <p:par>
                                <p:cTn id="75" presetID="10" presetClass="exit" presetSubtype="0" fill="hold" grpId="0" nodeType="withEffect">
                                  <p:stCondLst>
                                    <p:cond delay="0"/>
                                  </p:stCondLst>
                                  <p:childTnLst>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0" presetClass="path" presetSubtype="0" accel="50000" decel="50000" fill="hold" nodeType="clickEffect">
                                  <p:stCondLst>
                                    <p:cond delay="0"/>
                                  </p:stCondLst>
                                  <p:childTnLst>
                                    <p:animMotion origin="layout" path="M 0.00091 -3.33333E-6 C 0.00313 -0.06689 0.00534 -0.13379 -0.00052 -0.17662 C -0.00651 -0.21944 -0.01993 -0.24143 -0.03464 -0.2574 C -0.04949 -0.27338 -0.07815 -0.26921 -0.08948 -0.27222 " pathEditMode="relative" rAng="0" ptsTypes="AAAA">
                                      <p:cBhvr>
                                        <p:cTn id="81" dur="2000" fill="hold"/>
                                        <p:tgtEl>
                                          <p:spTgt spid="47"/>
                                        </p:tgtEl>
                                        <p:attrNameLst>
                                          <p:attrName>ppt_x</p:attrName>
                                          <p:attrName>ppt_y</p:attrName>
                                        </p:attrNameLst>
                                      </p:cBhvr>
                                      <p:rCtr x="-4415" y="-13611"/>
                                    </p:animMotion>
                                  </p:childTnLst>
                                </p:cTn>
                              </p:par>
                              <p:par>
                                <p:cTn id="82" presetID="0" presetClass="path" presetSubtype="0" accel="50000" decel="50000" fill="hold" nodeType="withEffect">
                                  <p:stCondLst>
                                    <p:cond delay="2000"/>
                                  </p:stCondLst>
                                  <p:childTnLst>
                                    <p:animMotion origin="layout" path="M 0.00365 -0.27893 C 0.00547 -0.31226 -0.00104 -0.43449 0.01602 -0.47916 C 0.03295 -0.52384 0.03295 -0.53703 0.10576 -0.54768 C 0.17869 -0.55833 0.38122 -0.54375 0.45376 -0.54282 " pathEditMode="relative" rAng="0" ptsTypes="AAAA">
                                      <p:cBhvr>
                                        <p:cTn id="83" dur="2000" fill="hold"/>
                                        <p:tgtEl>
                                          <p:spTgt spid="44"/>
                                        </p:tgtEl>
                                        <p:attrNameLst>
                                          <p:attrName>ppt_x</p:attrName>
                                          <p:attrName>ppt_y</p:attrName>
                                        </p:attrNameLst>
                                      </p:cBhvr>
                                      <p:rCtr x="22506" y="-13634"/>
                                    </p:animMotion>
                                  </p:childTnLst>
                                </p:cTn>
                              </p:par>
                            </p:childTnLst>
                          </p:cTn>
                        </p:par>
                        <p:par>
                          <p:cTn id="84" fill="hold">
                            <p:stCondLst>
                              <p:cond delay="4000"/>
                            </p:stCondLst>
                            <p:childTnLst>
                              <p:par>
                                <p:cTn id="85" presetID="10" presetClass="exit" presetSubtype="0" fill="hold" nodeType="afterEffect">
                                  <p:stCondLst>
                                    <p:cond delay="0"/>
                                  </p:stCondLst>
                                  <p:childTnLst>
                                    <p:animEffect transition="out" filter="fade">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2000"/>
                                        <p:tgtEl>
                                          <p:spTgt spid="20"/>
                                        </p:tgtEl>
                                      </p:cBhvr>
                                    </p:animEffect>
                                    <p:set>
                                      <p:cBhvr>
                                        <p:cTn id="90" dur="1" fill="hold">
                                          <p:stCondLst>
                                            <p:cond delay="1999"/>
                                          </p:stCondLst>
                                        </p:cTn>
                                        <p:tgtEl>
                                          <p:spTgt spid="2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500"/>
                                        <p:tgtEl>
                                          <p:spTgt spid="60"/>
                                        </p:tgtEl>
                                      </p:cBhvr>
                                    </p:animEffect>
                                    <p:set>
                                      <p:cBhvr>
                                        <p:cTn id="98" dur="1" fill="hold">
                                          <p:stCondLst>
                                            <p:cond delay="499"/>
                                          </p:stCondLst>
                                        </p:cTn>
                                        <p:tgtEl>
                                          <p:spTgt spid="60"/>
                                        </p:tgtEl>
                                        <p:attrNameLst>
                                          <p:attrName>style.visibility</p:attrName>
                                        </p:attrNameLst>
                                      </p:cBhvr>
                                      <p:to>
                                        <p:strVal val="hidden"/>
                                      </p:to>
                                    </p:set>
                                  </p:childTnLst>
                                </p:cTn>
                              </p:par>
                              <p:par>
                                <p:cTn id="99" presetID="9" presetClass="exit" presetSubtype="0" fill="hold" nodeType="withEffect">
                                  <p:stCondLst>
                                    <p:cond delay="0"/>
                                  </p:stCondLst>
                                  <p:childTnLst>
                                    <p:animEffect transition="out" filter="dissolve">
                                      <p:cBhvr>
                                        <p:cTn id="100" dur="500"/>
                                        <p:tgtEl>
                                          <p:spTgt spid="35"/>
                                        </p:tgtEl>
                                      </p:cBhvr>
                                    </p:animEffect>
                                    <p:set>
                                      <p:cBhvr>
                                        <p:cTn id="101" dur="1" fill="hold">
                                          <p:stCondLst>
                                            <p:cond delay="499"/>
                                          </p:stCondLst>
                                        </p:cTn>
                                        <p:tgtEl>
                                          <p:spTgt spid="35"/>
                                        </p:tgtEl>
                                        <p:attrNameLst>
                                          <p:attrName>style.visibility</p:attrName>
                                        </p:attrNameLst>
                                      </p:cBhvr>
                                      <p:to>
                                        <p:strVal val="hidden"/>
                                      </p:to>
                                    </p:set>
                                  </p:childTnLst>
                                </p:cTn>
                              </p:par>
                              <p:par>
                                <p:cTn id="102" presetID="9" presetClass="entr" presetSubtype="0" fill="hold" nodeType="with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dissolve">
                                      <p:cBhvr>
                                        <p:cTn id="104" dur="500"/>
                                        <p:tgtEl>
                                          <p:spTgt spid="7"/>
                                        </p:tgtEl>
                                      </p:cBhvr>
                                    </p:animEffect>
                                  </p:childTnLst>
                                </p:cTn>
                              </p:par>
                            </p:childTnLst>
                          </p:cTn>
                        </p:par>
                        <p:par>
                          <p:cTn id="105" fill="hold">
                            <p:stCondLst>
                              <p:cond delay="2000"/>
                            </p:stCondLst>
                            <p:childTnLst>
                              <p:par>
                                <p:cTn id="106" presetID="0" presetClass="path" presetSubtype="0" accel="50000" decel="50000" fill="hold" nodeType="afterEffect">
                                  <p:stCondLst>
                                    <p:cond delay="500"/>
                                  </p:stCondLst>
                                  <p:childTnLst>
                                    <p:animMotion origin="layout" path="M -2.54754E-6 -3.7037E-6 C -0.00013 -0.05902 -0.00273 -0.26759 -0.00078 -0.35208 C 0.00104 -0.43657 -0.00208 -0.4743 0.01094 -0.5074 C 0.02384 -0.54051 0.05874 -0.54328 0.07645 -0.55023 C 0.09456 -0.5574 0.09169 -0.55069 0.11878 -0.55023 C 0.14587 -0.54976 0.21412 -0.54791 0.23965 -0.54722 " pathEditMode="relative" rAng="0" ptsTypes="AAAAAA">
                                      <p:cBhvr>
                                        <p:cTn id="107" dur="2000" fill="hold"/>
                                        <p:tgtEl>
                                          <p:spTgt spid="48"/>
                                        </p:tgtEl>
                                        <p:attrNameLst>
                                          <p:attrName>ppt_x</p:attrName>
                                          <p:attrName>ppt_y</p:attrName>
                                        </p:attrNameLst>
                                      </p:cBhvr>
                                      <p:rCtr x="11904" y="-27685"/>
                                    </p:animMotion>
                                  </p:childTnLst>
                                </p:cTn>
                              </p:par>
                            </p:childTnLst>
                          </p:cTn>
                        </p:par>
                        <p:par>
                          <p:cTn id="108" fill="hold">
                            <p:stCondLst>
                              <p:cond delay="4500"/>
                            </p:stCondLst>
                            <p:childTnLst>
                              <p:par>
                                <p:cTn id="109" presetID="10" presetClass="exit" presetSubtype="0" fill="hold" nodeType="afterEffect">
                                  <p:stCondLst>
                                    <p:cond delay="0"/>
                                  </p:stCondLst>
                                  <p:childTnLst>
                                    <p:animEffect transition="out" filter="fade">
                                      <p:cBhvr>
                                        <p:cTn id="110" dur="500"/>
                                        <p:tgtEl>
                                          <p:spTgt spid="48"/>
                                        </p:tgtEl>
                                      </p:cBhvr>
                                    </p:animEffect>
                                    <p:set>
                                      <p:cBhvr>
                                        <p:cTn id="111" dur="1" fill="hold">
                                          <p:stCondLst>
                                            <p:cond delay="499"/>
                                          </p:stCondLst>
                                        </p:cTn>
                                        <p:tgtEl>
                                          <p:spTgt spid="48"/>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9" presetClass="exit" presetSubtype="0" fill="hold" grpId="0" nodeType="clickEffect">
                                  <p:stCondLst>
                                    <p:cond delay="0"/>
                                  </p:stCondLst>
                                  <p:childTnLst>
                                    <p:animEffect transition="out" filter="dissolve">
                                      <p:cBhvr>
                                        <p:cTn id="118" dur="500"/>
                                        <p:tgtEl>
                                          <p:spTgt spid="88"/>
                                        </p:tgtEl>
                                      </p:cBhvr>
                                    </p:animEffect>
                                    <p:set>
                                      <p:cBhvr>
                                        <p:cTn id="119" dur="1" fill="hold">
                                          <p:stCondLst>
                                            <p:cond delay="499"/>
                                          </p:stCondLst>
                                        </p:cTn>
                                        <p:tgtEl>
                                          <p:spTgt spid="88"/>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13"/>
                                        </p:tgtEl>
                                      </p:cBhvr>
                                    </p:animEffect>
                                    <p:set>
                                      <p:cBhvr>
                                        <p:cTn id="122" dur="1" fill="hold">
                                          <p:stCondLst>
                                            <p:cond delay="499"/>
                                          </p:stCondLst>
                                        </p:cTn>
                                        <p:tgtEl>
                                          <p:spTgt spid="13"/>
                                        </p:tgtEl>
                                        <p:attrNameLst>
                                          <p:attrName>style.visibility</p:attrName>
                                        </p:attrNameLst>
                                      </p:cBhvr>
                                      <p:to>
                                        <p:strVal val="hidden"/>
                                      </p:to>
                                    </p:set>
                                  </p:childTnLst>
                                </p:cTn>
                              </p:par>
                              <p:par>
                                <p:cTn id="123" presetID="9" presetClass="exit" presetSubtype="0" fill="hold" nodeType="withEffect">
                                  <p:stCondLst>
                                    <p:cond delay="0"/>
                                  </p:stCondLst>
                                  <p:childTnLst>
                                    <p:animEffect transition="out" filter="dissolve">
                                      <p:cBhvr>
                                        <p:cTn id="124" dur="500"/>
                                        <p:tgtEl>
                                          <p:spTgt spid="7"/>
                                        </p:tgtEl>
                                      </p:cBhvr>
                                    </p:animEffect>
                                    <p:set>
                                      <p:cBhvr>
                                        <p:cTn id="125" dur="1" fill="hold">
                                          <p:stCondLst>
                                            <p:cond delay="499"/>
                                          </p:stCondLst>
                                        </p:cTn>
                                        <p:tgtEl>
                                          <p:spTgt spid="7"/>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9" presetClass="exit" presetSubtype="0" fill="hold" grpId="0" nodeType="clickEffect">
                                  <p:stCondLst>
                                    <p:cond delay="0"/>
                                  </p:stCondLst>
                                  <p:childTnLst>
                                    <p:animEffect transition="out" filter="dissolve">
                                      <p:cBhvr>
                                        <p:cTn id="129" dur="500"/>
                                        <p:tgtEl>
                                          <p:spTgt spid="5"/>
                                        </p:tgtEl>
                                      </p:cBhvr>
                                    </p:animEffect>
                                    <p:set>
                                      <p:cBhvr>
                                        <p:cTn id="130" dur="1" fill="hold">
                                          <p:stCondLst>
                                            <p:cond delay="499"/>
                                          </p:stCondLst>
                                        </p:cTn>
                                        <p:tgtEl>
                                          <p:spTgt spid="5"/>
                                        </p:tgtEl>
                                        <p:attrNameLst>
                                          <p:attrName>style.visibility</p:attrName>
                                        </p:attrNameLst>
                                      </p:cBhvr>
                                      <p:to>
                                        <p:strVal val="hidden"/>
                                      </p:to>
                                    </p:set>
                                  </p:childTnLst>
                                </p:cTn>
                              </p:par>
                            </p:childTnLst>
                          </p:cTn>
                        </p:par>
                        <p:par>
                          <p:cTn id="131" fill="hold">
                            <p:stCondLst>
                              <p:cond delay="500"/>
                            </p:stCondLst>
                            <p:childTnLst>
                              <p:par>
                                <p:cTn id="132" presetID="42" presetClass="path" presetSubtype="0" accel="50000" decel="50000" fill="hold" nodeType="afterEffect">
                                  <p:stCondLst>
                                    <p:cond delay="0"/>
                                  </p:stCondLst>
                                  <p:childTnLst>
                                    <p:animMotion origin="layout" path="M -7.29357E-8 3.7037E-7 L -0.22037 -0.00093 " pathEditMode="relative" rAng="0" ptsTypes="AA">
                                      <p:cBhvr>
                                        <p:cTn id="133" dur="2000" fill="hold"/>
                                        <p:tgtEl>
                                          <p:spTgt spid="54"/>
                                        </p:tgtEl>
                                        <p:attrNameLst>
                                          <p:attrName>ppt_x</p:attrName>
                                          <p:attrName>ppt_y</p:attrName>
                                        </p:attrNameLst>
                                      </p:cBhvr>
                                      <p:rCtr x="-11018" y="-46"/>
                                    </p:animMotion>
                                  </p:childTnLst>
                                </p:cTn>
                              </p:par>
                            </p:childTnLst>
                          </p:cTn>
                        </p:par>
                        <p:par>
                          <p:cTn id="134" fill="hold">
                            <p:stCondLst>
                              <p:cond delay="2500"/>
                            </p:stCondLst>
                            <p:childTnLst>
                              <p:par>
                                <p:cTn id="135" presetID="9" presetClass="entr" presetSubtype="0" fill="hold" grpId="0" nodeType="afterEffect">
                                  <p:stCondLst>
                                    <p:cond delay="0"/>
                                  </p:stCondLst>
                                  <p:childTnLst>
                                    <p:set>
                                      <p:cBhvr>
                                        <p:cTn id="136" dur="1" fill="hold">
                                          <p:stCondLst>
                                            <p:cond delay="0"/>
                                          </p:stCondLst>
                                        </p:cTn>
                                        <p:tgtEl>
                                          <p:spTgt spid="41"/>
                                        </p:tgtEl>
                                        <p:attrNameLst>
                                          <p:attrName>style.visibility</p:attrName>
                                        </p:attrNameLst>
                                      </p:cBhvr>
                                      <p:to>
                                        <p:strVal val="visible"/>
                                      </p:to>
                                    </p:set>
                                    <p:animEffect transition="in" filter="dissolve">
                                      <p:cBhvr>
                                        <p:cTn id="137" dur="500"/>
                                        <p:tgtEl>
                                          <p:spTgt spid="41"/>
                                        </p:tgtEl>
                                      </p:cBhvr>
                                    </p:animEffect>
                                  </p:childTnLst>
                                </p:cTn>
                              </p:par>
                              <p:par>
                                <p:cTn id="138" presetID="9" presetClass="entr" presetSubtype="0"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animEffect transition="in" filter="dissolve">
                                      <p:cBhvr>
                                        <p:cTn id="140" dur="500"/>
                                        <p:tgtEl>
                                          <p:spTgt spid="84"/>
                                        </p:tgtEl>
                                      </p:cBhvr>
                                    </p:animEffect>
                                  </p:childTnLst>
                                </p:cTn>
                              </p:par>
                            </p:childTnLst>
                          </p:cTn>
                        </p:par>
                        <p:par>
                          <p:cTn id="141" fill="hold">
                            <p:stCondLst>
                              <p:cond delay="3000"/>
                            </p:stCondLst>
                            <p:childTnLst>
                              <p:par>
                                <p:cTn id="142" presetID="50" presetClass="path" presetSubtype="0" accel="50000" decel="50000" fill="hold" nodeType="afterEffect">
                                  <p:stCondLst>
                                    <p:cond delay="0"/>
                                  </p:stCondLst>
                                  <p:childTnLst>
                                    <p:animMotion origin="layout" path="M -0.09951 -0.27176 L -0.04337 -0.27176 C -0.01824 -0.27176 0.01289 -0.19676 0.01289 -0.13564 L 0.01289 0.00047 " pathEditMode="relative" rAng="0" ptsTypes="AAAA">
                                      <p:cBhvr>
                                        <p:cTn id="143" dur="2000" fill="hold"/>
                                        <p:tgtEl>
                                          <p:spTgt spid="45"/>
                                        </p:tgtEl>
                                        <p:attrNameLst>
                                          <p:attrName>ppt_x</p:attrName>
                                          <p:attrName>ppt_y</p:attrName>
                                        </p:attrNameLst>
                                      </p:cBhvr>
                                      <p:rCtr x="5613" y="13611"/>
                                    </p:animMotion>
                                  </p:childTnLst>
                                </p:cTn>
                              </p:par>
                              <p:par>
                                <p:cTn id="144" presetID="50" presetClass="path" presetSubtype="0" accel="50000" decel="50000" fill="hold" nodeType="withEffect">
                                  <p:stCondLst>
                                    <p:cond delay="0"/>
                                  </p:stCondLst>
                                  <p:childTnLst>
                                    <p:animMotion origin="layout" path="M -0.10107 -0.27176 L -0.04077 -0.27176 C -0.01381 -0.27176 0.01966 -0.19629 0.01966 -0.13495 L 0.01966 0.00186 " pathEditMode="relative" rAng="0" ptsTypes="AAAA">
                                      <p:cBhvr>
                                        <p:cTn id="145" dur="2000" fill="hold"/>
                                        <p:tgtEl>
                                          <p:spTgt spid="46"/>
                                        </p:tgtEl>
                                        <p:attrNameLst>
                                          <p:attrName>ppt_x</p:attrName>
                                          <p:attrName>ppt_y</p:attrName>
                                        </p:attrNameLst>
                                      </p:cBhvr>
                                      <p:rCtr x="6030" y="13681"/>
                                    </p:animMotion>
                                  </p:childTnLst>
                                </p:cTn>
                              </p:par>
                              <p:par>
                                <p:cTn id="146" presetID="50" presetClass="path" presetSubtype="0" accel="50000" decel="50000" fill="hold" nodeType="withEffect">
                                  <p:stCondLst>
                                    <p:cond delay="0"/>
                                  </p:stCondLst>
                                  <p:childTnLst>
                                    <p:animMotion origin="layout" path="M -0.11201 -0.27176 L -0.04155 -0.27176 C -0.01003 -0.27176 0.02891 -0.19629 0.02891 -0.13495 L 0.02891 0.00186 " pathEditMode="relative" rAng="0" ptsTypes="AAAA">
                                      <p:cBhvr>
                                        <p:cTn id="147" dur="2000" fill="hold"/>
                                        <p:tgtEl>
                                          <p:spTgt spid="47"/>
                                        </p:tgtEl>
                                        <p:attrNameLst>
                                          <p:attrName>ppt_x</p:attrName>
                                          <p:attrName>ppt_y</p:attrName>
                                        </p:attrNameLst>
                                      </p:cBhvr>
                                      <p:rCtr x="7046" y="13681"/>
                                    </p:animMotion>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500"/>
                                        <p:tgtEl>
                                          <p:spTgt spid="45"/>
                                        </p:tgtEl>
                                      </p:cBhvr>
                                    </p:animEffect>
                                    <p:set>
                                      <p:cBhvr>
                                        <p:cTn id="152" dur="1" fill="hold">
                                          <p:stCondLst>
                                            <p:cond delay="499"/>
                                          </p:stCondLst>
                                        </p:cTn>
                                        <p:tgtEl>
                                          <p:spTgt spid="45"/>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46"/>
                                        </p:tgtEl>
                                      </p:cBhvr>
                                    </p:animEffect>
                                    <p:set>
                                      <p:cBhvr>
                                        <p:cTn id="155" dur="1" fill="hold">
                                          <p:stCondLst>
                                            <p:cond delay="499"/>
                                          </p:stCondLst>
                                        </p:cTn>
                                        <p:tgtEl>
                                          <p:spTgt spid="46"/>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500"/>
                                        <p:tgtEl>
                                          <p:spTgt spid="47"/>
                                        </p:tgtEl>
                                      </p:cBhvr>
                                    </p:animEffect>
                                    <p:set>
                                      <p:cBhvr>
                                        <p:cTn id="158" dur="1" fill="hold">
                                          <p:stCondLst>
                                            <p:cond delay="499"/>
                                          </p:stCondLst>
                                        </p:cTn>
                                        <p:tgtEl>
                                          <p:spTgt spid="47"/>
                                        </p:tgtEl>
                                        <p:attrNameLst>
                                          <p:attrName>style.visibility</p:attrName>
                                        </p:attrNameLst>
                                      </p:cBhvr>
                                      <p:to>
                                        <p:strVal val="hidden"/>
                                      </p:to>
                                    </p:set>
                                  </p:childTnLst>
                                </p:cTn>
                              </p:par>
                              <p:par>
                                <p:cTn id="159" presetID="9" presetClass="exit" presetSubtype="0" fill="hold" nodeType="withEffect">
                                  <p:stCondLst>
                                    <p:cond delay="0"/>
                                  </p:stCondLst>
                                  <p:childTnLst>
                                    <p:animEffect transition="out" filter="dissolve">
                                      <p:cBhvr>
                                        <p:cTn id="160" dur="500"/>
                                        <p:tgtEl>
                                          <p:spTgt spid="84"/>
                                        </p:tgtEl>
                                      </p:cBhvr>
                                    </p:animEffect>
                                    <p:set>
                                      <p:cBhvr>
                                        <p:cTn id="161" dur="1" fill="hold">
                                          <p:stCondLst>
                                            <p:cond delay="499"/>
                                          </p:stCondLst>
                                        </p:cTn>
                                        <p:tgtEl>
                                          <p:spTgt spid="84"/>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1"/>
                                        </p:tgtEl>
                                      </p:cBhvr>
                                    </p:animEffect>
                                    <p:set>
                                      <p:cBhvr>
                                        <p:cTn id="164" dur="1" fill="hold">
                                          <p:stCondLst>
                                            <p:cond delay="499"/>
                                          </p:stCondLst>
                                        </p:cTn>
                                        <p:tgtEl>
                                          <p:spTgt spid="41"/>
                                        </p:tgtEl>
                                        <p:attrNameLst>
                                          <p:attrName>style.visibility</p:attrName>
                                        </p:attrNameLst>
                                      </p:cBhvr>
                                      <p:to>
                                        <p:strVal val="hidden"/>
                                      </p:to>
                                    </p:set>
                                  </p:childTnLst>
                                </p:cTn>
                              </p:par>
                              <p:par>
                                <p:cTn id="165" presetID="9" presetClass="exit" presetSubtype="0" fill="hold" grpId="0" nodeType="withEffect">
                                  <p:stCondLst>
                                    <p:cond delay="0"/>
                                  </p:stCondLst>
                                  <p:childTnLst>
                                    <p:animEffect transition="out" filter="dissolve">
                                      <p:cBhvr>
                                        <p:cTn id="166" dur="500"/>
                                        <p:tgtEl>
                                          <p:spTgt spid="4"/>
                                        </p:tgtEl>
                                      </p:cBhvr>
                                    </p:animEffect>
                                    <p:set>
                                      <p:cBhvr>
                                        <p:cTn id="167" dur="1" fill="hold">
                                          <p:stCondLst>
                                            <p:cond delay="499"/>
                                          </p:stCondLst>
                                        </p:cTn>
                                        <p:tgtEl>
                                          <p:spTgt spid="4"/>
                                        </p:tgtEl>
                                        <p:attrNameLst>
                                          <p:attrName>style.visibility</p:attrName>
                                        </p:attrNameLst>
                                      </p:cBhvr>
                                      <p:to>
                                        <p:strVal val="hidden"/>
                                      </p:to>
                                    </p:set>
                                  </p:childTnLst>
                                </p:cTn>
                              </p:par>
                              <p:par>
                                <p:cTn id="168" presetID="9" presetClass="exit" presetSubtype="0" fill="hold" nodeType="withEffect">
                                  <p:stCondLst>
                                    <p:cond delay="0"/>
                                  </p:stCondLst>
                                  <p:childTnLst>
                                    <p:animEffect transition="out" filter="dissolve">
                                      <p:cBhvr>
                                        <p:cTn id="169" dur="500"/>
                                        <p:tgtEl>
                                          <p:spTgt spid="55"/>
                                        </p:tgtEl>
                                      </p:cBhvr>
                                    </p:animEffect>
                                    <p:set>
                                      <p:cBhvr>
                                        <p:cTn id="170" dur="1" fill="hold">
                                          <p:stCondLst>
                                            <p:cond delay="499"/>
                                          </p:stCondLst>
                                        </p:cTn>
                                        <p:tgtEl>
                                          <p:spTgt spid="55"/>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54"/>
                                        </p:tgtEl>
                                      </p:cBhvr>
                                    </p:animEffect>
                                    <p:set>
                                      <p:cBhvr>
                                        <p:cTn id="173" dur="1" fill="hold">
                                          <p:stCondLst>
                                            <p:cond delay="499"/>
                                          </p:stCondLst>
                                        </p:cTn>
                                        <p:tgtEl>
                                          <p:spTgt spid="54"/>
                                        </p:tgtEl>
                                        <p:attrNameLst>
                                          <p:attrName>style.visibility</p:attrName>
                                        </p:attrNameLst>
                                      </p:cBhvr>
                                      <p:to>
                                        <p:strVal val="hidden"/>
                                      </p:to>
                                    </p:set>
                                  </p:childTnLst>
                                </p:cTn>
                              </p:par>
                              <p:par>
                                <p:cTn id="174" presetID="9" presetClass="exit" presetSubtype="0" fill="hold" grpId="0" nodeType="withEffect">
                                  <p:stCondLst>
                                    <p:cond delay="0"/>
                                  </p:stCondLst>
                                  <p:childTnLst>
                                    <p:animEffect transition="out" filter="dissolve">
                                      <p:cBhvr>
                                        <p:cTn id="175" dur="500"/>
                                        <p:tgtEl>
                                          <p:spTgt spid="8"/>
                                        </p:tgtEl>
                                      </p:cBhvr>
                                    </p:animEffect>
                                    <p:set>
                                      <p:cBhvr>
                                        <p:cTn id="176" dur="1" fill="hold">
                                          <p:stCondLst>
                                            <p:cond delay="499"/>
                                          </p:stCondLst>
                                        </p:cTn>
                                        <p:tgtEl>
                                          <p:spTgt spid="8"/>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17"/>
                                        </p:tgtEl>
                                      </p:cBhvr>
                                    </p:animEffect>
                                    <p:set>
                                      <p:cBhvr>
                                        <p:cTn id="179" dur="1" fill="hold">
                                          <p:stCondLst>
                                            <p:cond delay="499"/>
                                          </p:stCondLst>
                                        </p:cTn>
                                        <p:tgtEl>
                                          <p:spTgt spid="17"/>
                                        </p:tgtEl>
                                        <p:attrNameLst>
                                          <p:attrName>style.visibility</p:attrName>
                                        </p:attrNameLst>
                                      </p:cBhvr>
                                      <p:to>
                                        <p:strVal val="hidden"/>
                                      </p:to>
                                    </p:set>
                                  </p:childTnLst>
                                </p:cTn>
                              </p:par>
                              <p:par>
                                <p:cTn id="180" presetID="9" presetClass="exit" presetSubtype="0" fill="hold" grpId="1" nodeType="withEffect">
                                  <p:stCondLst>
                                    <p:cond delay="0"/>
                                  </p:stCondLst>
                                  <p:childTnLst>
                                    <p:animEffect transition="out" filter="dissolve">
                                      <p:cBhvr>
                                        <p:cTn id="181" dur="200"/>
                                        <p:tgtEl>
                                          <p:spTgt spid="51"/>
                                        </p:tgtEl>
                                      </p:cBhvr>
                                    </p:animEffect>
                                    <p:set>
                                      <p:cBhvr>
                                        <p:cTn id="182" dur="1" fill="hold">
                                          <p:stCondLst>
                                            <p:cond delay="199"/>
                                          </p:stCondLst>
                                        </p:cTn>
                                        <p:tgtEl>
                                          <p:spTgt spid="51"/>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3"/>
                                        </p:tgtEl>
                                        <p:attrNameLst>
                                          <p:attrName>style.visibility</p:attrName>
                                        </p:attrNameLst>
                                      </p:cBhvr>
                                      <p:to>
                                        <p:strVal val="visible"/>
                                      </p:to>
                                    </p:set>
                                    <p:animEffect transition="in" filter="fade">
                                      <p:cBhvr>
                                        <p:cTn id="187" dur="500"/>
                                        <p:tgtEl>
                                          <p:spTgt spid="53"/>
                                        </p:tgtEl>
                                      </p:cBhvr>
                                    </p:animEffect>
                                  </p:childTnLst>
                                </p:cTn>
                              </p:par>
                            </p:childTnLst>
                          </p:cTn>
                        </p:par>
                        <p:par>
                          <p:cTn id="188" fill="hold">
                            <p:stCondLst>
                              <p:cond delay="500"/>
                            </p:stCondLst>
                            <p:childTnLst>
                              <p:par>
                                <p:cTn id="189" presetID="1" presetClass="entr" presetSubtype="0" fill="hold" nodeType="afterEffect">
                                  <p:stCondLst>
                                    <p:cond delay="0"/>
                                  </p:stCondLst>
                                  <p:childTnLst>
                                    <p:set>
                                      <p:cBhvr>
                                        <p:cTn id="190" dur="1" fill="hold">
                                          <p:stCondLst>
                                            <p:cond delay="0"/>
                                          </p:stCondLst>
                                        </p:cTn>
                                        <p:tgtEl>
                                          <p:spTgt spid="10"/>
                                        </p:tgtEl>
                                        <p:attrNameLst>
                                          <p:attrName>style.visibility</p:attrName>
                                        </p:attrNameLst>
                                      </p:cBhvr>
                                      <p:to>
                                        <p:strVal val="visible"/>
                                      </p:to>
                                    </p:set>
                                  </p:childTnLst>
                                </p:cTn>
                              </p:par>
                              <p:par>
                                <p:cTn id="191" presetID="10" presetClass="entr" presetSubtype="0" fill="hold" grpId="0" nodeType="withEffect">
                                  <p:stCondLst>
                                    <p:cond delay="0"/>
                                  </p:stCondLst>
                                  <p:childTnLst>
                                    <p:set>
                                      <p:cBhvr>
                                        <p:cTn id="192" dur="1" fill="hold">
                                          <p:stCondLst>
                                            <p:cond delay="0"/>
                                          </p:stCondLst>
                                        </p:cTn>
                                        <p:tgtEl>
                                          <p:spTgt spid="59"/>
                                        </p:tgtEl>
                                        <p:attrNameLst>
                                          <p:attrName>style.visibility</p:attrName>
                                        </p:attrNameLst>
                                      </p:cBhvr>
                                      <p:to>
                                        <p:strVal val="visible"/>
                                      </p:to>
                                    </p:set>
                                    <p:animEffect transition="in" filter="fade">
                                      <p:cBhvr>
                                        <p:cTn id="193" dur="500"/>
                                        <p:tgtEl>
                                          <p:spTgt spid="59"/>
                                        </p:tgtEl>
                                      </p:cBhvr>
                                    </p:animEffect>
                                  </p:childTnLst>
                                </p:cTn>
                              </p:par>
                              <p:par>
                                <p:cTn id="194" presetID="10" presetClass="entr" presetSubtype="0" fill="hold" nodeType="withEffect">
                                  <p:stCondLst>
                                    <p:cond delay="0"/>
                                  </p:stCondLst>
                                  <p:childTnLst>
                                    <p:set>
                                      <p:cBhvr>
                                        <p:cTn id="195" dur="1" fill="hold">
                                          <p:stCondLst>
                                            <p:cond delay="0"/>
                                          </p:stCondLst>
                                        </p:cTn>
                                        <p:tgtEl>
                                          <p:spTgt spid="28"/>
                                        </p:tgtEl>
                                        <p:attrNameLst>
                                          <p:attrName>style.visibility</p:attrName>
                                        </p:attrNameLst>
                                      </p:cBhvr>
                                      <p:to>
                                        <p:strVal val="visible"/>
                                      </p:to>
                                    </p:set>
                                    <p:animEffect transition="in" filter="fade">
                                      <p:cBhvr>
                                        <p:cTn id="196" dur="500"/>
                                        <p:tgtEl>
                                          <p:spTgt spid="28"/>
                                        </p:tgtEl>
                                      </p:cBhvr>
                                    </p:animEffect>
                                  </p:childTnLst>
                                </p:cTn>
                              </p:par>
                            </p:childTnLst>
                          </p:cTn>
                        </p:par>
                        <p:par>
                          <p:cTn id="197" fill="hold">
                            <p:stCondLst>
                              <p:cond delay="1000"/>
                            </p:stCondLst>
                            <p:childTnLst>
                              <p:par>
                                <p:cTn id="198" presetID="57" presetClass="path" presetSubtype="0" accel="50000" decel="50000" fill="hold" nodeType="afterEffect">
                                  <p:stCondLst>
                                    <p:cond delay="0"/>
                                  </p:stCondLst>
                                  <p:childTnLst>
                                    <p:animMotion origin="layout" path="M 4.92316E-6 3.7037E-7 L 4.92316E-6 -0.17315 C 4.92316E-6 -0.25069 -0.04872 -0.34607 -0.08792 -0.34607 L -0.17531 -0.34607 " pathEditMode="relative" rAng="0" ptsTypes="AAAA">
                                      <p:cBhvr>
                                        <p:cTn id="199" dur="2000" fill="hold"/>
                                        <p:tgtEl>
                                          <p:spTgt spid="10"/>
                                        </p:tgtEl>
                                        <p:attrNameLst>
                                          <p:attrName>ppt_x</p:attrName>
                                          <p:attrName>ppt_y</p:attrName>
                                        </p:attrNameLst>
                                      </p:cBhvr>
                                      <p:rCtr x="-8765" y="-17315"/>
                                    </p:animMotion>
                                  </p:childTnLst>
                                </p:cTn>
                              </p:par>
                            </p:childTnLst>
                          </p:cTn>
                        </p:par>
                        <p:par>
                          <p:cTn id="200" fill="hold">
                            <p:stCondLst>
                              <p:cond delay="3000"/>
                            </p:stCondLst>
                            <p:childTnLst>
                              <p:par>
                                <p:cTn id="201" presetID="9" presetClass="exit" presetSubtype="0" fill="hold" grpId="1" nodeType="afterEffect">
                                  <p:stCondLst>
                                    <p:cond delay="0"/>
                                  </p:stCondLst>
                                  <p:childTnLst>
                                    <p:animEffect transition="out" filter="dissolve">
                                      <p:cBhvr>
                                        <p:cTn id="202" dur="200"/>
                                        <p:tgtEl>
                                          <p:spTgt spid="52"/>
                                        </p:tgtEl>
                                      </p:cBhvr>
                                    </p:animEffect>
                                    <p:set>
                                      <p:cBhvr>
                                        <p:cTn id="203" dur="1" fill="hold">
                                          <p:stCondLst>
                                            <p:cond delay="199"/>
                                          </p:stCondLst>
                                        </p:cTn>
                                        <p:tgtEl>
                                          <p:spTgt spid="52"/>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500"/>
                                        <p:tgtEl>
                                          <p:spTgt spid="28"/>
                                        </p:tgtEl>
                                      </p:cBhvr>
                                    </p:animEffect>
                                    <p:set>
                                      <p:cBhvr>
                                        <p:cTn id="206" dur="1" fill="hold">
                                          <p:stCondLst>
                                            <p:cond delay="499"/>
                                          </p:stCondLst>
                                        </p:cTn>
                                        <p:tgtEl>
                                          <p:spTgt spid="28"/>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59"/>
                                        </p:tgtEl>
                                      </p:cBhvr>
                                    </p:animEffect>
                                    <p:set>
                                      <p:cBhvr>
                                        <p:cTn id="209" dur="1" fill="hold">
                                          <p:stCondLst>
                                            <p:cond delay="499"/>
                                          </p:stCondLst>
                                        </p:cTn>
                                        <p:tgtEl>
                                          <p:spTgt spid="59"/>
                                        </p:tgtEl>
                                        <p:attrNameLst>
                                          <p:attrName>style.visibility</p:attrName>
                                        </p:attrNameLst>
                                      </p:cBhvr>
                                      <p:to>
                                        <p:strVal val="hidden"/>
                                      </p:to>
                                    </p:set>
                                  </p:childTnLst>
                                </p:cTn>
                              </p:par>
                            </p:childTnLst>
                          </p:cTn>
                        </p:par>
                        <p:par>
                          <p:cTn id="210" fill="hold">
                            <p:stCondLst>
                              <p:cond delay="3500"/>
                            </p:stCondLst>
                            <p:childTnLst>
                              <p:par>
                                <p:cTn id="211" presetID="10" presetClass="exit" presetSubtype="0" fill="hold" grpId="0" nodeType="afterEffect">
                                  <p:stCondLst>
                                    <p:cond delay="0"/>
                                  </p:stCondLst>
                                  <p:childTnLst>
                                    <p:animEffect transition="out" filter="fade">
                                      <p:cBhvr>
                                        <p:cTn id="212" dur="500"/>
                                        <p:tgtEl>
                                          <p:spTgt spid="2"/>
                                        </p:tgtEl>
                                      </p:cBhvr>
                                    </p:animEffect>
                                    <p:set>
                                      <p:cBhvr>
                                        <p:cTn id="213" dur="1" fill="hold">
                                          <p:stCondLst>
                                            <p:cond delay="499"/>
                                          </p:stCondLst>
                                        </p:cTn>
                                        <p:tgtEl>
                                          <p:spTgt spid="2"/>
                                        </p:tgtEl>
                                        <p:attrNameLst>
                                          <p:attrName>style.visibility</p:attrName>
                                        </p:attrNameLst>
                                      </p:cBhvr>
                                      <p:to>
                                        <p:strVal val="hidden"/>
                                      </p:to>
                                    </p:se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nodeType="clickEffect">
                                  <p:stCondLst>
                                    <p:cond delay="0"/>
                                  </p:stCondLst>
                                  <p:childTnLst>
                                    <p:set>
                                      <p:cBhvr>
                                        <p:cTn id="217" dur="1" fill="hold">
                                          <p:stCondLst>
                                            <p:cond delay="0"/>
                                          </p:stCondLst>
                                        </p:cTn>
                                        <p:tgtEl>
                                          <p:spTgt spid="105"/>
                                        </p:tgtEl>
                                        <p:attrNameLst>
                                          <p:attrName>style.visibility</p:attrName>
                                        </p:attrNameLst>
                                      </p:cBhvr>
                                      <p:to>
                                        <p:strVal val="visible"/>
                                      </p:to>
                                    </p:set>
                                    <p:animEffect transition="in" filter="fade">
                                      <p:cBhvr>
                                        <p:cTn id="218" dur="500"/>
                                        <p:tgtEl>
                                          <p:spTgt spid="105"/>
                                        </p:tgtEl>
                                      </p:cBhvr>
                                    </p:animEffect>
                                  </p:childTnLst>
                                </p:cTn>
                              </p:par>
                            </p:childTnLst>
                          </p:cTn>
                        </p:par>
                        <p:par>
                          <p:cTn id="219" fill="hold">
                            <p:stCondLst>
                              <p:cond delay="500"/>
                            </p:stCondLst>
                            <p:childTnLst>
                              <p:par>
                                <p:cTn id="220" presetID="9" presetClass="entr" presetSubtype="0" fill="hold" nodeType="afterEffect">
                                  <p:stCondLst>
                                    <p:cond delay="0"/>
                                  </p:stCondLst>
                                  <p:childTnLst>
                                    <p:set>
                                      <p:cBhvr>
                                        <p:cTn id="221" dur="1" fill="hold">
                                          <p:stCondLst>
                                            <p:cond delay="0"/>
                                          </p:stCondLst>
                                        </p:cTn>
                                        <p:tgtEl>
                                          <p:spTgt spid="62"/>
                                        </p:tgtEl>
                                        <p:attrNameLst>
                                          <p:attrName>style.visibility</p:attrName>
                                        </p:attrNameLst>
                                      </p:cBhvr>
                                      <p:to>
                                        <p:strVal val="visible"/>
                                      </p:to>
                                    </p:set>
                                    <p:animEffect transition="in" filter="dissolve">
                                      <p:cBhvr>
                                        <p:cTn id="222" dur="500"/>
                                        <p:tgtEl>
                                          <p:spTgt spid="62"/>
                                        </p:tgtEl>
                                      </p:cBhvr>
                                    </p:animEffect>
                                  </p:childTnLst>
                                </p:cTn>
                              </p:par>
                              <p:par>
                                <p:cTn id="223" presetID="3" presetClass="emph" presetSubtype="2" fill="hold" grpId="0" nodeType="withEffect">
                                  <p:stCondLst>
                                    <p:cond delay="0"/>
                                  </p:stCondLst>
                                  <p:childTnLst>
                                    <p:animClr clrSpc="rgb" dir="cw">
                                      <p:cBhvr override="childStyle">
                                        <p:cTn id="224" dur="100" fill="hold"/>
                                        <p:tgtEl>
                                          <p:spTgt spid="23"/>
                                        </p:tgtEl>
                                        <p:attrNameLst>
                                          <p:attrName>style.color</p:attrName>
                                        </p:attrNameLst>
                                      </p:cBhvr>
                                      <p:to>
                                        <a:srgbClr val="000000"/>
                                      </p:to>
                                    </p:animClr>
                                  </p:childTnLst>
                                </p:cTn>
                              </p:par>
                            </p:childTnLst>
                          </p:cTn>
                        </p:par>
                        <p:par>
                          <p:cTn id="225" fill="hold">
                            <p:stCondLst>
                              <p:cond delay="1000"/>
                            </p:stCondLst>
                            <p:childTnLst>
                              <p:par>
                                <p:cTn id="226" presetID="57" presetClass="path" presetSubtype="0" accel="50000" decel="50000" fill="hold" nodeType="afterEffect">
                                  <p:stCondLst>
                                    <p:cond delay="0"/>
                                  </p:stCondLst>
                                  <p:childTnLst>
                                    <p:animMotion origin="layout" path="M 4.56369E-6 3.7037E-7 L 4.56369E-6 -0.125 C 4.56369E-6 -0.18102 -0.04481 -0.25 -0.08115 -0.25 L -0.16229 -0.25 " pathEditMode="relative" rAng="0" ptsTypes="AAAA">
                                      <p:cBhvr>
                                        <p:cTn id="227" dur="2000" fill="hold"/>
                                        <p:tgtEl>
                                          <p:spTgt spid="105"/>
                                        </p:tgtEl>
                                        <p:attrNameLst>
                                          <p:attrName>ppt_x</p:attrName>
                                          <p:attrName>ppt_y</p:attrName>
                                        </p:attrNameLst>
                                      </p:cBhvr>
                                      <p:rCtr x="-8114" y="-12500"/>
                                    </p:animMotion>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grpId="0" nodeType="clickEffect">
                                  <p:stCondLst>
                                    <p:cond delay="0"/>
                                  </p:stCondLst>
                                  <p:childTnLst>
                                    <p:set>
                                      <p:cBhvr>
                                        <p:cTn id="231" dur="1" fill="hold">
                                          <p:stCondLst>
                                            <p:cond delay="0"/>
                                          </p:stCondLst>
                                        </p:cTn>
                                        <p:tgtEl>
                                          <p:spTgt spid="12"/>
                                        </p:tgtEl>
                                        <p:attrNameLst>
                                          <p:attrName>style.visibility</p:attrName>
                                        </p:attrNameLst>
                                      </p:cBhvr>
                                      <p:to>
                                        <p:strVal val="visible"/>
                                      </p:to>
                                    </p:set>
                                    <p:animEffect transition="in" filter="fade">
                                      <p:cBhvr>
                                        <p:cTn id="232" dur="500"/>
                                        <p:tgtEl>
                                          <p:spTgt spid="12"/>
                                        </p:tgtEl>
                                      </p:cBhvr>
                                    </p:animEffect>
                                  </p:childTnLst>
                                </p:cTn>
                              </p:par>
                              <p:par>
                                <p:cTn id="233" presetID="10" presetClass="entr" presetSubtype="0" fill="hold" nodeType="withEffect">
                                  <p:stCondLst>
                                    <p:cond delay="0"/>
                                  </p:stCondLst>
                                  <p:childTnLst>
                                    <p:set>
                                      <p:cBhvr>
                                        <p:cTn id="234" dur="1" fill="hold">
                                          <p:stCondLst>
                                            <p:cond delay="0"/>
                                          </p:stCondLst>
                                        </p:cTn>
                                        <p:tgtEl>
                                          <p:spTgt spid="11"/>
                                        </p:tgtEl>
                                        <p:attrNameLst>
                                          <p:attrName>style.visibility</p:attrName>
                                        </p:attrNameLst>
                                      </p:cBhvr>
                                      <p:to>
                                        <p:strVal val="visible"/>
                                      </p:to>
                                    </p:set>
                                    <p:animEffect transition="in" filter="fade">
                                      <p:cBhvr>
                                        <p:cTn id="235" dur="500"/>
                                        <p:tgtEl>
                                          <p:spTgt spid="11"/>
                                        </p:tgtEl>
                                      </p:cBhvr>
                                    </p:animEffect>
                                  </p:childTnLst>
                                </p:cTn>
                              </p:par>
                            </p:childTnLst>
                          </p:cTn>
                        </p:par>
                        <p:par>
                          <p:cTn id="236" fill="hold">
                            <p:stCondLst>
                              <p:cond delay="500"/>
                            </p:stCondLst>
                            <p:childTnLst>
                              <p:par>
                                <p:cTn id="237" presetID="50" presetClass="path" presetSubtype="0" accel="50000" decel="50000" fill="hold" nodeType="afterEffect">
                                  <p:stCondLst>
                                    <p:cond delay="0"/>
                                  </p:stCondLst>
                                  <p:childTnLst>
                                    <p:animMotion origin="layout" path="M 4.85022E-6 -7.40741E-7 L -0.09391 -7.40741E-7 C -0.13598 -7.40741E-7 -0.18768 0.14167 -0.18768 0.25695 L -0.18768 0.51412 " pathEditMode="relative" rAng="0" ptsTypes="AAAA">
                                      <p:cBhvr>
                                        <p:cTn id="238" dur="2000" fill="hold"/>
                                        <p:tgtEl>
                                          <p:spTgt spid="14"/>
                                        </p:tgtEl>
                                        <p:attrNameLst>
                                          <p:attrName>ppt_x</p:attrName>
                                          <p:attrName>ppt_y</p:attrName>
                                        </p:attrNameLst>
                                      </p:cBhvr>
                                      <p:rCtr x="-9390" y="25694"/>
                                    </p:animMotion>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nodeType="clickEffect">
                                  <p:stCondLst>
                                    <p:cond delay="0"/>
                                  </p:stCondLst>
                                  <p:childTnLst>
                                    <p:set>
                                      <p:cBhvr>
                                        <p:cTn id="242" dur="1" fill="hold">
                                          <p:stCondLst>
                                            <p:cond delay="0"/>
                                          </p:stCondLst>
                                        </p:cTn>
                                        <p:tgtEl>
                                          <p:spTgt spid="111"/>
                                        </p:tgtEl>
                                        <p:attrNameLst>
                                          <p:attrName>style.visibility</p:attrName>
                                        </p:attrNameLst>
                                      </p:cBhvr>
                                      <p:to>
                                        <p:strVal val="visible"/>
                                      </p:to>
                                    </p:set>
                                    <p:animEffect transition="in" filter="fade">
                                      <p:cBhvr>
                                        <p:cTn id="243" dur="500"/>
                                        <p:tgtEl>
                                          <p:spTgt spid="111"/>
                                        </p:tgtEl>
                                      </p:cBhvr>
                                    </p:animEffect>
                                  </p:childTnLst>
                                </p:cTn>
                              </p:par>
                            </p:childTnLst>
                          </p:cTn>
                        </p:par>
                        <p:par>
                          <p:cTn id="244" fill="hold">
                            <p:stCondLst>
                              <p:cond delay="500"/>
                            </p:stCondLst>
                            <p:childTnLst>
                              <p:par>
                                <p:cTn id="245" presetID="57" presetClass="path" presetSubtype="0" accel="50000" decel="50000" fill="hold" nodeType="afterEffect">
                                  <p:stCondLst>
                                    <p:cond delay="0"/>
                                  </p:stCondLst>
                                  <p:childTnLst>
                                    <p:animMotion origin="layout" path="M 3.3863E-7 4.44444E-6 L 3.3863E-7 -0.125 C 3.3863E-7 -0.18102 -0.0448 -0.25 -0.08114 -0.25 L -0.16228 -0.25 " pathEditMode="relative" rAng="0" ptsTypes="AAAA">
                                      <p:cBhvr>
                                        <p:cTn id="246" dur="500" fill="hold"/>
                                        <p:tgtEl>
                                          <p:spTgt spid="111"/>
                                        </p:tgtEl>
                                        <p:attrNameLst>
                                          <p:attrName>ppt_x</p:attrName>
                                          <p:attrName>ppt_y</p:attrName>
                                        </p:attrNameLst>
                                      </p:cBhvr>
                                      <p:rCtr x="-8114" y="-12500"/>
                                    </p:animMotion>
                                  </p:childTnLst>
                                </p:cTn>
                              </p:par>
                            </p:childTnLst>
                          </p:cTn>
                        </p:par>
                        <p:par>
                          <p:cTn id="247" fill="hold">
                            <p:stCondLst>
                              <p:cond delay="1000"/>
                            </p:stCondLst>
                            <p:childTnLst>
                              <p:par>
                                <p:cTn id="248" presetID="50" presetClass="path" presetSubtype="0" accel="50000" decel="50000" fill="hold" nodeType="afterEffect">
                                  <p:stCondLst>
                                    <p:cond delay="0"/>
                                  </p:stCondLst>
                                  <p:childTnLst>
                                    <p:animMotion origin="layout" path="M -3.04767E-6 -1.85185E-6 L -0.0939 -1.85185E-6 C -0.13597 -1.85185E-6 -0.18768 0.14167 -0.18768 0.25695 L -0.18768 0.51412 " pathEditMode="relative" rAng="0" ptsTypes="AAAA">
                                      <p:cBhvr>
                                        <p:cTn id="249" dur="500" fill="hold"/>
                                        <p:tgtEl>
                                          <p:spTgt spid="15"/>
                                        </p:tgtEl>
                                        <p:attrNameLst>
                                          <p:attrName>ppt_x</p:attrName>
                                          <p:attrName>ppt_y</p:attrName>
                                        </p:attrNameLst>
                                      </p:cBhvr>
                                      <p:rCtr x="-9390" y="25694"/>
                                    </p:animMotion>
                                  </p:childTnLst>
                                </p:cTn>
                              </p:par>
                              <p:par>
                                <p:cTn id="250" presetID="10" presetClass="entr" presetSubtype="0" fill="hold" nodeType="withEffect">
                                  <p:stCondLst>
                                    <p:cond delay="0"/>
                                  </p:stCondLst>
                                  <p:childTnLst>
                                    <p:set>
                                      <p:cBhvr>
                                        <p:cTn id="251" dur="1" fill="hold">
                                          <p:stCondLst>
                                            <p:cond delay="0"/>
                                          </p:stCondLst>
                                        </p:cTn>
                                        <p:tgtEl>
                                          <p:spTgt spid="112"/>
                                        </p:tgtEl>
                                        <p:attrNameLst>
                                          <p:attrName>style.visibility</p:attrName>
                                        </p:attrNameLst>
                                      </p:cBhvr>
                                      <p:to>
                                        <p:strVal val="visible"/>
                                      </p:to>
                                    </p:set>
                                    <p:animEffect transition="in" filter="fade">
                                      <p:cBhvr>
                                        <p:cTn id="252" dur="500"/>
                                        <p:tgtEl>
                                          <p:spTgt spid="112"/>
                                        </p:tgtEl>
                                      </p:cBhvr>
                                    </p:animEffect>
                                  </p:childTnLst>
                                </p:cTn>
                              </p:par>
                            </p:childTnLst>
                          </p:cTn>
                        </p:par>
                        <p:par>
                          <p:cTn id="253" fill="hold">
                            <p:stCondLst>
                              <p:cond delay="1500"/>
                            </p:stCondLst>
                            <p:childTnLst>
                              <p:par>
                                <p:cTn id="254" presetID="57" presetClass="path" presetSubtype="0" accel="50000" decel="50000" fill="hold" nodeType="afterEffect">
                                  <p:stCondLst>
                                    <p:cond delay="0"/>
                                  </p:stCondLst>
                                  <p:childTnLst>
                                    <p:animMotion origin="layout" path="M -2.91743E-6 2.96296E-6 L -2.91743E-6 -0.125 C -2.91743E-6 -0.18102 -0.0448 -0.25 -0.08114 -0.25 L -0.16228 -0.25 " pathEditMode="relative" rAng="0" ptsTypes="AAAA">
                                      <p:cBhvr>
                                        <p:cTn id="255" dur="500" fill="hold"/>
                                        <p:tgtEl>
                                          <p:spTgt spid="112"/>
                                        </p:tgtEl>
                                        <p:attrNameLst>
                                          <p:attrName>ppt_x</p:attrName>
                                          <p:attrName>ppt_y</p:attrName>
                                        </p:attrNameLst>
                                      </p:cBhvr>
                                      <p:rCtr x="-8114" y="-12500"/>
                                    </p:animMotion>
                                  </p:childTnLst>
                                </p:cTn>
                              </p:par>
                            </p:childTnLst>
                          </p:cTn>
                        </p:par>
                        <p:par>
                          <p:cTn id="256" fill="hold">
                            <p:stCondLst>
                              <p:cond delay="2000"/>
                            </p:stCondLst>
                            <p:childTnLst>
                              <p:par>
                                <p:cTn id="257" presetID="50" presetClass="path" presetSubtype="0" accel="50000" decel="50000" fill="hold" nodeType="afterEffect">
                                  <p:stCondLst>
                                    <p:cond delay="0"/>
                                  </p:stCondLst>
                                  <p:childTnLst>
                                    <p:animMotion origin="layout" path="M 2.65955E-6 -1.85185E-6 L -0.09391 -1.85185E-6 C -0.13598 -1.85185E-6 -0.18768 0.14167 -0.18768 0.25695 L -0.18768 0.51412 " pathEditMode="relative" rAng="0" ptsTypes="AAAA">
                                      <p:cBhvr>
                                        <p:cTn id="258" dur="500" fill="hold"/>
                                        <p:tgtEl>
                                          <p:spTgt spid="16"/>
                                        </p:tgtEl>
                                        <p:attrNameLst>
                                          <p:attrName>ppt_x</p:attrName>
                                          <p:attrName>ppt_y</p:attrName>
                                        </p:attrNameLst>
                                      </p:cBhvr>
                                      <p:rCtr x="-9390" y="25694"/>
                                    </p:animMotion>
                                  </p:childTnLst>
                                </p:cTn>
                              </p:par>
                              <p:par>
                                <p:cTn id="259" presetID="10" presetClass="entr" presetSubtype="0" fill="hold" nodeType="withEffect">
                                  <p:stCondLst>
                                    <p:cond delay="0"/>
                                  </p:stCondLst>
                                  <p:childTnLst>
                                    <p:set>
                                      <p:cBhvr>
                                        <p:cTn id="260" dur="1" fill="hold">
                                          <p:stCondLst>
                                            <p:cond delay="0"/>
                                          </p:stCondLst>
                                        </p:cTn>
                                        <p:tgtEl>
                                          <p:spTgt spid="113"/>
                                        </p:tgtEl>
                                        <p:attrNameLst>
                                          <p:attrName>style.visibility</p:attrName>
                                        </p:attrNameLst>
                                      </p:cBhvr>
                                      <p:to>
                                        <p:strVal val="visible"/>
                                      </p:to>
                                    </p:set>
                                    <p:animEffect transition="in" filter="fade">
                                      <p:cBhvr>
                                        <p:cTn id="261" dur="500"/>
                                        <p:tgtEl>
                                          <p:spTgt spid="113"/>
                                        </p:tgtEl>
                                      </p:cBhvr>
                                    </p:animEffect>
                                  </p:childTnLst>
                                </p:cTn>
                              </p:par>
                            </p:childTnLst>
                          </p:cTn>
                        </p:par>
                        <p:par>
                          <p:cTn id="262" fill="hold">
                            <p:stCondLst>
                              <p:cond delay="2500"/>
                            </p:stCondLst>
                            <p:childTnLst>
                              <p:par>
                                <p:cTn id="263" presetID="57" presetClass="path" presetSubtype="0" accel="50000" decel="50000" fill="hold" nodeType="afterEffect">
                                  <p:stCondLst>
                                    <p:cond delay="0"/>
                                  </p:stCondLst>
                                  <p:childTnLst>
                                    <p:animMotion origin="layout" path="M 3.59469E-6 7.40741E-7 L 3.59469E-6 -0.125 C 3.59469E-6 -0.18102 -0.04481 -0.25 -0.08114 -0.25 L -0.16229 -0.25 " pathEditMode="relative" rAng="0" ptsTypes="AAAA">
                                      <p:cBhvr>
                                        <p:cTn id="264" dur="500" fill="hold"/>
                                        <p:tgtEl>
                                          <p:spTgt spid="113"/>
                                        </p:tgtEl>
                                        <p:attrNameLst>
                                          <p:attrName>ppt_x</p:attrName>
                                          <p:attrName>ppt_y</p:attrName>
                                        </p:attrNameLst>
                                      </p:cBhvr>
                                      <p:rCtr x="-8114" y="-12500"/>
                                    </p:animMotion>
                                  </p:childTnLst>
                                </p:cTn>
                              </p:par>
                            </p:childTnLst>
                          </p:cTn>
                        </p:par>
                        <p:par>
                          <p:cTn id="265" fill="hold">
                            <p:stCondLst>
                              <p:cond delay="3000"/>
                            </p:stCondLst>
                            <p:childTnLst>
                              <p:par>
                                <p:cTn id="266" presetID="50" presetClass="path" presetSubtype="0" accel="50000" decel="50000" fill="hold" nodeType="afterEffect">
                                  <p:stCondLst>
                                    <p:cond delay="0"/>
                                  </p:stCondLst>
                                  <p:childTnLst>
                                    <p:animMotion origin="layout" path="M 2.45637E-6 3.33333E-6 L -0.09391 3.33333E-6 C -0.13598 3.33333E-6 -0.18768 0.14166 -0.18768 0.25694 L -0.18768 0.51412 " pathEditMode="relative" rAng="0" ptsTypes="AAAA">
                                      <p:cBhvr>
                                        <p:cTn id="267" dur="500" fill="hold"/>
                                        <p:tgtEl>
                                          <p:spTgt spid="49"/>
                                        </p:tgtEl>
                                        <p:attrNameLst>
                                          <p:attrName>ppt_x</p:attrName>
                                          <p:attrName>ppt_y</p:attrName>
                                        </p:attrNameLst>
                                      </p:cBhvr>
                                      <p:rCtr x="-9390" y="25694"/>
                                    </p:animMotion>
                                  </p:childTnLst>
                                </p:cTn>
                              </p:par>
                              <p:par>
                                <p:cTn id="268" presetID="10" presetClass="entr" presetSubtype="0" fill="hold" nodeType="withEffect">
                                  <p:stCondLst>
                                    <p:cond delay="0"/>
                                  </p:stCondLst>
                                  <p:childTnLst>
                                    <p:set>
                                      <p:cBhvr>
                                        <p:cTn id="269" dur="1" fill="hold">
                                          <p:stCondLst>
                                            <p:cond delay="0"/>
                                          </p:stCondLst>
                                        </p:cTn>
                                        <p:tgtEl>
                                          <p:spTgt spid="114"/>
                                        </p:tgtEl>
                                        <p:attrNameLst>
                                          <p:attrName>style.visibility</p:attrName>
                                        </p:attrNameLst>
                                      </p:cBhvr>
                                      <p:to>
                                        <p:strVal val="visible"/>
                                      </p:to>
                                    </p:set>
                                    <p:animEffect transition="in" filter="fade">
                                      <p:cBhvr>
                                        <p:cTn id="270" dur="500"/>
                                        <p:tgtEl>
                                          <p:spTgt spid="114"/>
                                        </p:tgtEl>
                                      </p:cBhvr>
                                    </p:animEffect>
                                  </p:childTnLst>
                                </p:cTn>
                              </p:par>
                            </p:childTnLst>
                          </p:cTn>
                        </p:par>
                        <p:par>
                          <p:cTn id="271" fill="hold">
                            <p:stCondLst>
                              <p:cond delay="3500"/>
                            </p:stCondLst>
                            <p:childTnLst>
                              <p:par>
                                <p:cTn id="272" presetID="57" presetClass="path" presetSubtype="0" accel="50000" decel="50000" fill="hold" nodeType="afterEffect">
                                  <p:stCondLst>
                                    <p:cond delay="0"/>
                                  </p:stCondLst>
                                  <p:childTnLst>
                                    <p:animMotion origin="layout" path="M 3.3863E-7 7.40741E-7 L 3.3863E-7 -0.125 C 3.3863E-7 -0.18102 -0.0448 -0.25 -0.08114 -0.25 L -0.16228 -0.25 " pathEditMode="relative" rAng="0" ptsTypes="AAAA">
                                      <p:cBhvr>
                                        <p:cTn id="273" dur="500" fill="hold"/>
                                        <p:tgtEl>
                                          <p:spTgt spid="114"/>
                                        </p:tgtEl>
                                        <p:attrNameLst>
                                          <p:attrName>ppt_x</p:attrName>
                                          <p:attrName>ppt_y</p:attrName>
                                        </p:attrNameLst>
                                      </p:cBhvr>
                                      <p:rCtr x="-8114" y="-12500"/>
                                    </p:animMotion>
                                  </p:childTnLst>
                                </p:cTn>
                              </p:par>
                            </p:childTnLst>
                          </p:cTn>
                        </p:par>
                        <p:par>
                          <p:cTn id="274" fill="hold">
                            <p:stCondLst>
                              <p:cond delay="4000"/>
                            </p:stCondLst>
                            <p:childTnLst>
                              <p:par>
                                <p:cTn id="275" presetID="50" presetClass="path" presetSubtype="0" accel="50000" decel="50000" fill="hold" nodeType="afterEffect">
                                  <p:stCondLst>
                                    <p:cond delay="0"/>
                                  </p:stCondLst>
                                  <p:childTnLst>
                                    <p:animMotion origin="layout" path="M -3.04767E-6 3.33333E-6 L -0.0939 3.33333E-6 C -0.13597 3.33333E-6 -0.18768 0.14166 -0.18768 0.25694 L -0.18768 0.51412 " pathEditMode="relative" rAng="0" ptsTypes="AAAA">
                                      <p:cBhvr>
                                        <p:cTn id="276" dur="500" fill="hold"/>
                                        <p:tgtEl>
                                          <p:spTgt spid="58"/>
                                        </p:tgtEl>
                                        <p:attrNameLst>
                                          <p:attrName>ppt_x</p:attrName>
                                          <p:attrName>ppt_y</p:attrName>
                                        </p:attrNameLst>
                                      </p:cBhvr>
                                      <p:rCtr x="-9390" y="25694"/>
                                    </p:animMotion>
                                  </p:childTnLst>
                                </p:cTn>
                              </p:par>
                              <p:par>
                                <p:cTn id="277" presetID="10" presetClass="entr" presetSubtype="0" fill="hold" nodeType="withEffect">
                                  <p:stCondLst>
                                    <p:cond delay="0"/>
                                  </p:stCondLst>
                                  <p:childTnLst>
                                    <p:set>
                                      <p:cBhvr>
                                        <p:cTn id="278" dur="1" fill="hold">
                                          <p:stCondLst>
                                            <p:cond delay="0"/>
                                          </p:stCondLst>
                                        </p:cTn>
                                        <p:tgtEl>
                                          <p:spTgt spid="115"/>
                                        </p:tgtEl>
                                        <p:attrNameLst>
                                          <p:attrName>style.visibility</p:attrName>
                                        </p:attrNameLst>
                                      </p:cBhvr>
                                      <p:to>
                                        <p:strVal val="visible"/>
                                      </p:to>
                                    </p:set>
                                    <p:animEffect transition="in" filter="fade">
                                      <p:cBhvr>
                                        <p:cTn id="279" dur="500"/>
                                        <p:tgtEl>
                                          <p:spTgt spid="115"/>
                                        </p:tgtEl>
                                      </p:cBhvr>
                                    </p:animEffect>
                                  </p:childTnLst>
                                </p:cTn>
                              </p:par>
                            </p:childTnLst>
                          </p:cTn>
                        </p:par>
                        <p:par>
                          <p:cTn id="280" fill="hold">
                            <p:stCondLst>
                              <p:cond delay="4500"/>
                            </p:stCondLst>
                            <p:childTnLst>
                              <p:par>
                                <p:cTn id="281" presetID="57" presetClass="path" presetSubtype="0" accel="50000" decel="50000" fill="hold" nodeType="afterEffect">
                                  <p:stCondLst>
                                    <p:cond delay="0"/>
                                  </p:stCondLst>
                                  <p:childTnLst>
                                    <p:animMotion origin="layout" path="M -2.91743E-6 7.40741E-7 L -2.91743E-6 -0.125 C -2.91743E-6 -0.18102 -0.0448 -0.25 -0.08114 -0.25 L -0.16228 -0.25 " pathEditMode="relative" rAng="0" ptsTypes="AAAA">
                                      <p:cBhvr>
                                        <p:cTn id="282" dur="500" fill="hold"/>
                                        <p:tgtEl>
                                          <p:spTgt spid="115"/>
                                        </p:tgtEl>
                                        <p:attrNameLst>
                                          <p:attrName>ppt_x</p:attrName>
                                          <p:attrName>ppt_y</p:attrName>
                                        </p:attrNameLst>
                                      </p:cBhvr>
                                      <p:rCtr x="-8114" y="-12500"/>
                                    </p:animMotion>
                                  </p:childTnLst>
                                </p:cTn>
                              </p:par>
                            </p:childTnLst>
                          </p:cTn>
                        </p:par>
                        <p:par>
                          <p:cTn id="283" fill="hold">
                            <p:stCondLst>
                              <p:cond delay="5000"/>
                            </p:stCondLst>
                            <p:childTnLst>
                              <p:par>
                                <p:cTn id="284" presetID="50" presetClass="path" presetSubtype="0" accel="50000" decel="50000" fill="hold" nodeType="afterEffect">
                                  <p:stCondLst>
                                    <p:cond delay="0"/>
                                  </p:stCondLst>
                                  <p:childTnLst>
                                    <p:animMotion origin="layout" path="M 2.65955E-6 2.22222E-6 L -0.09391 2.22222E-6 C -0.13598 2.22222E-6 -0.18768 0.14166 -0.18768 0.25694 L -0.18768 0.51412 " pathEditMode="relative" rAng="0" ptsTypes="AAAA">
                                      <p:cBhvr>
                                        <p:cTn id="285" dur="500" fill="hold"/>
                                        <p:tgtEl>
                                          <p:spTgt spid="61"/>
                                        </p:tgtEl>
                                        <p:attrNameLst>
                                          <p:attrName>ppt_x</p:attrName>
                                          <p:attrName>ppt_y</p:attrName>
                                        </p:attrNameLst>
                                      </p:cBhvr>
                                      <p:rCtr x="-9390" y="25694"/>
                                    </p:animMotion>
                                  </p:childTnLst>
                                </p:cTn>
                              </p:par>
                            </p:childTnLst>
                          </p:cTn>
                        </p:par>
                      </p:childTnLst>
                    </p:cTn>
                  </p:par>
                  <p:par>
                    <p:cTn id="286" fill="hold">
                      <p:stCondLst>
                        <p:cond delay="indefinite"/>
                      </p:stCondLst>
                      <p:childTnLst>
                        <p:par>
                          <p:cTn id="287" fill="hold">
                            <p:stCondLst>
                              <p:cond delay="0"/>
                            </p:stCondLst>
                            <p:childTnLst>
                              <p:par>
                                <p:cTn id="288" presetID="3" presetClass="emph" presetSubtype="2" fill="hold" grpId="0" nodeType="clickEffect">
                                  <p:stCondLst>
                                    <p:cond delay="0"/>
                                  </p:stCondLst>
                                  <p:childTnLst>
                                    <p:animClr clrSpc="rgb" dir="cw">
                                      <p:cBhvr override="childStyle">
                                        <p:cTn id="289" dur="100" fill="hold"/>
                                        <p:tgtEl>
                                          <p:spTgt spid="37"/>
                                        </p:tgtEl>
                                        <p:attrNameLst>
                                          <p:attrName>style.color</p:attrName>
                                        </p:attrNameLst>
                                      </p:cBhvr>
                                      <p:to>
                                        <a:srgbClr val="000000"/>
                                      </p:to>
                                    </p:animClr>
                                  </p:childTnLst>
                                </p:cTn>
                              </p:par>
                              <p:par>
                                <p:cTn id="290" presetID="7" presetClass="emph" presetSubtype="2" fill="hold" nodeType="withEffect">
                                  <p:stCondLst>
                                    <p:cond delay="0"/>
                                  </p:stCondLst>
                                  <p:childTnLst>
                                    <p:animClr clrSpc="rgb" dir="cw">
                                      <p:cBhvr>
                                        <p:cTn id="291" dur="100" fill="hold"/>
                                        <p:tgtEl>
                                          <p:spTgt spid="98"/>
                                        </p:tgtEl>
                                        <p:attrNameLst>
                                          <p:attrName>stroke.color</p:attrName>
                                        </p:attrNameLst>
                                      </p:cBhvr>
                                      <p:to>
                                        <a:srgbClr val="4A66AC"/>
                                      </p:to>
                                    </p:animClr>
                                    <p:set>
                                      <p:cBhvr>
                                        <p:cTn id="292" dur="100" fill="hold"/>
                                        <p:tgtEl>
                                          <p:spTgt spid="98"/>
                                        </p:tgtEl>
                                        <p:attrNameLst>
                                          <p:attrName>stroke.on</p:attrName>
                                        </p:attrNameLst>
                                      </p:cBhvr>
                                      <p:to>
                                        <p:strVal val="true"/>
                                      </p:to>
                                    </p:set>
                                  </p:childTnLst>
                                </p:cTn>
                              </p:par>
                            </p:childTnLst>
                          </p:cTn>
                        </p:par>
                        <p:par>
                          <p:cTn id="293" fill="hold">
                            <p:stCondLst>
                              <p:cond delay="100"/>
                            </p:stCondLst>
                            <p:childTnLst>
                              <p:par>
                                <p:cTn id="294" presetID="10" presetClass="exit" presetSubtype="0" fill="hold" nodeType="afterEffect">
                                  <p:stCondLst>
                                    <p:cond delay="0"/>
                                  </p:stCondLst>
                                  <p:childTnLst>
                                    <p:animEffect transition="out" filter="fade">
                                      <p:cBhvr>
                                        <p:cTn id="295" dur="500"/>
                                        <p:tgtEl>
                                          <p:spTgt spid="105"/>
                                        </p:tgtEl>
                                      </p:cBhvr>
                                    </p:animEffect>
                                    <p:set>
                                      <p:cBhvr>
                                        <p:cTn id="296" dur="1" fill="hold">
                                          <p:stCondLst>
                                            <p:cond delay="499"/>
                                          </p:stCondLst>
                                        </p:cTn>
                                        <p:tgtEl>
                                          <p:spTgt spid="105"/>
                                        </p:tgtEl>
                                        <p:attrNameLst>
                                          <p:attrName>style.visibility</p:attrName>
                                        </p:attrNameLst>
                                      </p:cBhvr>
                                      <p:to>
                                        <p:strVal val="hidden"/>
                                      </p:to>
                                    </p:set>
                                  </p:childTnLst>
                                </p:cTn>
                              </p:par>
                              <p:par>
                                <p:cTn id="297" presetID="10" presetClass="exit" presetSubtype="0" fill="hold" nodeType="withEffect">
                                  <p:stCondLst>
                                    <p:cond delay="0"/>
                                  </p:stCondLst>
                                  <p:childTnLst>
                                    <p:animEffect transition="out" filter="fade">
                                      <p:cBhvr>
                                        <p:cTn id="298" dur="500"/>
                                        <p:tgtEl>
                                          <p:spTgt spid="111"/>
                                        </p:tgtEl>
                                      </p:cBhvr>
                                    </p:animEffect>
                                    <p:set>
                                      <p:cBhvr>
                                        <p:cTn id="299" dur="1" fill="hold">
                                          <p:stCondLst>
                                            <p:cond delay="499"/>
                                          </p:stCondLst>
                                        </p:cTn>
                                        <p:tgtEl>
                                          <p:spTgt spid="111"/>
                                        </p:tgtEl>
                                        <p:attrNameLst>
                                          <p:attrName>style.visibility</p:attrName>
                                        </p:attrNameLst>
                                      </p:cBhvr>
                                      <p:to>
                                        <p:strVal val="hidden"/>
                                      </p:to>
                                    </p:set>
                                  </p:childTnLst>
                                </p:cTn>
                              </p:par>
                              <p:par>
                                <p:cTn id="300" presetID="10" presetClass="exit" presetSubtype="0" fill="hold" nodeType="withEffect">
                                  <p:stCondLst>
                                    <p:cond delay="0"/>
                                  </p:stCondLst>
                                  <p:childTnLst>
                                    <p:animEffect transition="out" filter="fade">
                                      <p:cBhvr>
                                        <p:cTn id="301" dur="500"/>
                                        <p:tgtEl>
                                          <p:spTgt spid="112"/>
                                        </p:tgtEl>
                                      </p:cBhvr>
                                    </p:animEffect>
                                    <p:set>
                                      <p:cBhvr>
                                        <p:cTn id="302" dur="1" fill="hold">
                                          <p:stCondLst>
                                            <p:cond delay="499"/>
                                          </p:stCondLst>
                                        </p:cTn>
                                        <p:tgtEl>
                                          <p:spTgt spid="112"/>
                                        </p:tgtEl>
                                        <p:attrNameLst>
                                          <p:attrName>style.visibility</p:attrName>
                                        </p:attrNameLst>
                                      </p:cBhvr>
                                      <p:to>
                                        <p:strVal val="hidden"/>
                                      </p:to>
                                    </p:set>
                                  </p:childTnLst>
                                </p:cTn>
                              </p:par>
                              <p:par>
                                <p:cTn id="303" presetID="10" presetClass="exit" presetSubtype="0" fill="hold" nodeType="withEffect">
                                  <p:stCondLst>
                                    <p:cond delay="0"/>
                                  </p:stCondLst>
                                  <p:childTnLst>
                                    <p:animEffect transition="out" filter="fade">
                                      <p:cBhvr>
                                        <p:cTn id="304" dur="500"/>
                                        <p:tgtEl>
                                          <p:spTgt spid="113"/>
                                        </p:tgtEl>
                                      </p:cBhvr>
                                    </p:animEffect>
                                    <p:set>
                                      <p:cBhvr>
                                        <p:cTn id="305" dur="1" fill="hold">
                                          <p:stCondLst>
                                            <p:cond delay="499"/>
                                          </p:stCondLst>
                                        </p:cTn>
                                        <p:tgtEl>
                                          <p:spTgt spid="113"/>
                                        </p:tgtEl>
                                        <p:attrNameLst>
                                          <p:attrName>style.visibility</p:attrName>
                                        </p:attrNameLst>
                                      </p:cBhvr>
                                      <p:to>
                                        <p:strVal val="hidden"/>
                                      </p:to>
                                    </p:set>
                                  </p:childTnLst>
                                </p:cTn>
                              </p:par>
                              <p:par>
                                <p:cTn id="306" presetID="10" presetClass="exit" presetSubtype="0" fill="hold" nodeType="withEffect">
                                  <p:stCondLst>
                                    <p:cond delay="0"/>
                                  </p:stCondLst>
                                  <p:childTnLst>
                                    <p:animEffect transition="out" filter="fade">
                                      <p:cBhvr>
                                        <p:cTn id="307" dur="500"/>
                                        <p:tgtEl>
                                          <p:spTgt spid="114"/>
                                        </p:tgtEl>
                                      </p:cBhvr>
                                    </p:animEffect>
                                    <p:set>
                                      <p:cBhvr>
                                        <p:cTn id="308" dur="1" fill="hold">
                                          <p:stCondLst>
                                            <p:cond delay="499"/>
                                          </p:stCondLst>
                                        </p:cTn>
                                        <p:tgtEl>
                                          <p:spTgt spid="114"/>
                                        </p:tgtEl>
                                        <p:attrNameLst>
                                          <p:attrName>style.visibility</p:attrName>
                                        </p:attrNameLst>
                                      </p:cBhvr>
                                      <p:to>
                                        <p:strVal val="hidden"/>
                                      </p:to>
                                    </p:set>
                                  </p:childTnLst>
                                </p:cTn>
                              </p:par>
                              <p:par>
                                <p:cTn id="309" presetID="10" presetClass="exit" presetSubtype="0" fill="hold" nodeType="withEffect">
                                  <p:stCondLst>
                                    <p:cond delay="0"/>
                                  </p:stCondLst>
                                  <p:childTnLst>
                                    <p:animEffect transition="out" filter="fade">
                                      <p:cBhvr>
                                        <p:cTn id="310" dur="500"/>
                                        <p:tgtEl>
                                          <p:spTgt spid="115"/>
                                        </p:tgtEl>
                                      </p:cBhvr>
                                    </p:animEffect>
                                    <p:set>
                                      <p:cBhvr>
                                        <p:cTn id="311" dur="1" fill="hold">
                                          <p:stCondLst>
                                            <p:cond delay="499"/>
                                          </p:stCondLst>
                                        </p:cTn>
                                        <p:tgtEl>
                                          <p:spTgt spid="115"/>
                                        </p:tgtEl>
                                        <p:attrNameLst>
                                          <p:attrName>style.visibility</p:attrName>
                                        </p:attrNameLst>
                                      </p:cBhvr>
                                      <p:to>
                                        <p:strVal val="hidden"/>
                                      </p:to>
                                    </p:set>
                                  </p:childTnLst>
                                </p:cTn>
                              </p:par>
                              <p:par>
                                <p:cTn id="312" presetID="10" presetClass="entr" presetSubtype="0" fill="hold" nodeType="withEffect">
                                  <p:stCondLst>
                                    <p:cond delay="0"/>
                                  </p:stCondLst>
                                  <p:childTnLst>
                                    <p:set>
                                      <p:cBhvr>
                                        <p:cTn id="313" dur="1" fill="hold">
                                          <p:stCondLst>
                                            <p:cond delay="0"/>
                                          </p:stCondLst>
                                        </p:cTn>
                                        <p:tgtEl>
                                          <p:spTgt spid="70"/>
                                        </p:tgtEl>
                                        <p:attrNameLst>
                                          <p:attrName>style.visibility</p:attrName>
                                        </p:attrNameLst>
                                      </p:cBhvr>
                                      <p:to>
                                        <p:strVal val="visible"/>
                                      </p:to>
                                    </p:set>
                                    <p:animEffect transition="in" filter="fade">
                                      <p:cBhvr>
                                        <p:cTn id="314" dur="500"/>
                                        <p:tgtEl>
                                          <p:spTgt spid="70"/>
                                        </p:tgtEl>
                                      </p:cBhvr>
                                    </p:animEffect>
                                  </p:childTnLst>
                                </p:cTn>
                              </p:par>
                            </p:childTnLst>
                          </p:cTn>
                        </p:par>
                        <p:par>
                          <p:cTn id="315" fill="hold">
                            <p:stCondLst>
                              <p:cond delay="600"/>
                            </p:stCondLst>
                            <p:childTnLst>
                              <p:par>
                                <p:cTn id="316" presetID="42" presetClass="path" presetSubtype="0" accel="50000" decel="50000" fill="hold" nodeType="afterEffect">
                                  <p:stCondLst>
                                    <p:cond delay="0"/>
                                  </p:stCondLst>
                                  <p:childTnLst>
                                    <p:animMotion origin="layout" path="M -4.00886E-6 -1.85185E-6 L -0.00338 0.30787 " pathEditMode="relative" rAng="0" ptsTypes="AA">
                                      <p:cBhvr>
                                        <p:cTn id="317" dur="2000" fill="hold"/>
                                        <p:tgtEl>
                                          <p:spTgt spid="70"/>
                                        </p:tgtEl>
                                        <p:attrNameLst>
                                          <p:attrName>ppt_x</p:attrName>
                                          <p:attrName>ppt_y</p:attrName>
                                        </p:attrNameLst>
                                      </p:cBhvr>
                                      <p:rCtr x="-169" y="15394"/>
                                    </p:animMotion>
                                  </p:childTnLst>
                                </p:cTn>
                              </p:par>
                            </p:childTnLst>
                          </p:cTn>
                        </p:par>
                        <p:par>
                          <p:cTn id="318" fill="hold">
                            <p:stCondLst>
                              <p:cond delay="2600"/>
                            </p:stCondLst>
                            <p:childTnLst>
                              <p:par>
                                <p:cTn id="319" presetID="10" presetClass="exit" presetSubtype="0" fill="hold" nodeType="afterEffect">
                                  <p:stCondLst>
                                    <p:cond delay="0"/>
                                  </p:stCondLst>
                                  <p:childTnLst>
                                    <p:animEffect transition="out" filter="fade">
                                      <p:cBhvr>
                                        <p:cTn id="320" dur="500"/>
                                        <p:tgtEl>
                                          <p:spTgt spid="14"/>
                                        </p:tgtEl>
                                      </p:cBhvr>
                                    </p:animEffect>
                                    <p:set>
                                      <p:cBhvr>
                                        <p:cTn id="321" dur="1" fill="hold">
                                          <p:stCondLst>
                                            <p:cond delay="499"/>
                                          </p:stCondLst>
                                        </p:cTn>
                                        <p:tgtEl>
                                          <p:spTgt spid="14"/>
                                        </p:tgtEl>
                                        <p:attrNameLst>
                                          <p:attrName>style.visibility</p:attrName>
                                        </p:attrNameLst>
                                      </p:cBhvr>
                                      <p:to>
                                        <p:strVal val="hidden"/>
                                      </p:to>
                                    </p:set>
                                  </p:childTnLst>
                                </p:cTn>
                              </p:par>
                              <p:par>
                                <p:cTn id="322" presetID="10" presetClass="exit" presetSubtype="0" fill="hold" nodeType="withEffect">
                                  <p:stCondLst>
                                    <p:cond delay="0"/>
                                  </p:stCondLst>
                                  <p:childTnLst>
                                    <p:animEffect transition="out" filter="fade">
                                      <p:cBhvr>
                                        <p:cTn id="323" dur="500"/>
                                        <p:tgtEl>
                                          <p:spTgt spid="15"/>
                                        </p:tgtEl>
                                      </p:cBhvr>
                                    </p:animEffect>
                                    <p:set>
                                      <p:cBhvr>
                                        <p:cTn id="324" dur="1" fill="hold">
                                          <p:stCondLst>
                                            <p:cond delay="499"/>
                                          </p:stCondLst>
                                        </p:cTn>
                                        <p:tgtEl>
                                          <p:spTgt spid="15"/>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500"/>
                                        <p:tgtEl>
                                          <p:spTgt spid="16"/>
                                        </p:tgtEl>
                                      </p:cBhvr>
                                    </p:animEffect>
                                    <p:set>
                                      <p:cBhvr>
                                        <p:cTn id="327" dur="1" fill="hold">
                                          <p:stCondLst>
                                            <p:cond delay="499"/>
                                          </p:stCondLst>
                                        </p:cTn>
                                        <p:tgtEl>
                                          <p:spTgt spid="16"/>
                                        </p:tgtEl>
                                        <p:attrNameLst>
                                          <p:attrName>style.visibility</p:attrName>
                                        </p:attrNameLst>
                                      </p:cBhvr>
                                      <p:to>
                                        <p:strVal val="hidden"/>
                                      </p:to>
                                    </p:set>
                                  </p:childTnLst>
                                </p:cTn>
                              </p:par>
                              <p:par>
                                <p:cTn id="328" presetID="10" presetClass="exit" presetSubtype="0" fill="hold" nodeType="withEffect">
                                  <p:stCondLst>
                                    <p:cond delay="0"/>
                                  </p:stCondLst>
                                  <p:childTnLst>
                                    <p:animEffect transition="out" filter="fade">
                                      <p:cBhvr>
                                        <p:cTn id="329" dur="500"/>
                                        <p:tgtEl>
                                          <p:spTgt spid="49"/>
                                        </p:tgtEl>
                                      </p:cBhvr>
                                    </p:animEffect>
                                    <p:set>
                                      <p:cBhvr>
                                        <p:cTn id="330" dur="1" fill="hold">
                                          <p:stCondLst>
                                            <p:cond delay="499"/>
                                          </p:stCondLst>
                                        </p:cTn>
                                        <p:tgtEl>
                                          <p:spTgt spid="49"/>
                                        </p:tgtEl>
                                        <p:attrNameLst>
                                          <p:attrName>style.visibility</p:attrName>
                                        </p:attrNameLst>
                                      </p:cBhvr>
                                      <p:to>
                                        <p:strVal val="hidden"/>
                                      </p:to>
                                    </p:set>
                                  </p:childTnLst>
                                </p:cTn>
                              </p:par>
                              <p:par>
                                <p:cTn id="331" presetID="10" presetClass="exit" presetSubtype="0" fill="hold" nodeType="withEffect">
                                  <p:stCondLst>
                                    <p:cond delay="0"/>
                                  </p:stCondLst>
                                  <p:childTnLst>
                                    <p:animEffect transition="out" filter="fade">
                                      <p:cBhvr>
                                        <p:cTn id="332" dur="500"/>
                                        <p:tgtEl>
                                          <p:spTgt spid="58"/>
                                        </p:tgtEl>
                                      </p:cBhvr>
                                    </p:animEffect>
                                    <p:set>
                                      <p:cBhvr>
                                        <p:cTn id="333" dur="1" fill="hold">
                                          <p:stCondLst>
                                            <p:cond delay="499"/>
                                          </p:stCondLst>
                                        </p:cTn>
                                        <p:tgtEl>
                                          <p:spTgt spid="58"/>
                                        </p:tgtEl>
                                        <p:attrNameLst>
                                          <p:attrName>style.visibility</p:attrName>
                                        </p:attrNameLst>
                                      </p:cBhvr>
                                      <p:to>
                                        <p:strVal val="hidden"/>
                                      </p:to>
                                    </p:set>
                                  </p:childTnLst>
                                </p:cTn>
                              </p:par>
                              <p:par>
                                <p:cTn id="334" presetID="10" presetClass="exit" presetSubtype="0" fill="hold" nodeType="withEffect">
                                  <p:stCondLst>
                                    <p:cond delay="0"/>
                                  </p:stCondLst>
                                  <p:childTnLst>
                                    <p:animEffect transition="out" filter="fade">
                                      <p:cBhvr>
                                        <p:cTn id="335" dur="500"/>
                                        <p:tgtEl>
                                          <p:spTgt spid="61"/>
                                        </p:tgtEl>
                                      </p:cBhvr>
                                    </p:animEffect>
                                    <p:set>
                                      <p:cBhvr>
                                        <p:cTn id="336" dur="1" fill="hold">
                                          <p:stCondLst>
                                            <p:cond delay="499"/>
                                          </p:stCondLst>
                                        </p:cTn>
                                        <p:tgtEl>
                                          <p:spTgt spid="61"/>
                                        </p:tgtEl>
                                        <p:attrNameLst>
                                          <p:attrName>style.visibility</p:attrName>
                                        </p:attrNameLst>
                                      </p:cBhvr>
                                      <p:to>
                                        <p:strVal val="hidden"/>
                                      </p:to>
                                    </p:set>
                                  </p:childTnLst>
                                </p:cTn>
                              </p:par>
                            </p:childTnLst>
                          </p:cTn>
                        </p:par>
                      </p:childTnLst>
                    </p:cTn>
                  </p:par>
                  <p:par>
                    <p:cTn id="337" fill="hold">
                      <p:stCondLst>
                        <p:cond delay="indefinite"/>
                      </p:stCondLst>
                      <p:childTnLst>
                        <p:par>
                          <p:cTn id="338" fill="hold">
                            <p:stCondLst>
                              <p:cond delay="0"/>
                            </p:stCondLst>
                            <p:childTnLst>
                              <p:par>
                                <p:cTn id="339" presetID="10" presetClass="entr" presetSubtype="0" fill="hold" nodeType="clickEffect">
                                  <p:stCondLst>
                                    <p:cond delay="0"/>
                                  </p:stCondLst>
                                  <p:childTnLst>
                                    <p:set>
                                      <p:cBhvr>
                                        <p:cTn id="340" dur="1" fill="hold">
                                          <p:stCondLst>
                                            <p:cond delay="0"/>
                                          </p:stCondLst>
                                        </p:cTn>
                                        <p:tgtEl>
                                          <p:spTgt spid="57"/>
                                        </p:tgtEl>
                                        <p:attrNameLst>
                                          <p:attrName>style.visibility</p:attrName>
                                        </p:attrNameLst>
                                      </p:cBhvr>
                                      <p:to>
                                        <p:strVal val="visible"/>
                                      </p:to>
                                    </p:set>
                                    <p:animEffect transition="in" filter="fade">
                                      <p:cBhvr>
                                        <p:cTn id="341" dur="300"/>
                                        <p:tgtEl>
                                          <p:spTgt spid="57"/>
                                        </p:tgtEl>
                                      </p:cBhvr>
                                    </p:animEffect>
                                  </p:childTnLst>
                                </p:cTn>
                              </p:par>
                            </p:childTnLst>
                          </p:cTn>
                        </p:par>
                        <p:par>
                          <p:cTn id="342" fill="hold">
                            <p:stCondLst>
                              <p:cond delay="300"/>
                            </p:stCondLst>
                            <p:childTnLst>
                              <p:par>
                                <p:cTn id="343" presetID="57" presetClass="path" presetSubtype="0" accel="50000" decel="50000" fill="hold" nodeType="afterEffect">
                                  <p:stCondLst>
                                    <p:cond delay="0"/>
                                  </p:stCondLst>
                                  <p:childTnLst>
                                    <p:animMotion origin="layout" path="M 3.59469E-6 -4.07407E-6 L 3.59469E-6 -0.125 C 3.59469E-6 -0.18101 -0.04481 -0.25 -0.08114 -0.25 L -0.16229 -0.25 " pathEditMode="relative" rAng="0" ptsTypes="AAAA">
                                      <p:cBhvr>
                                        <p:cTn id="344" dur="300" fill="hold"/>
                                        <p:tgtEl>
                                          <p:spTgt spid="57"/>
                                        </p:tgtEl>
                                        <p:attrNameLst>
                                          <p:attrName>ppt_x</p:attrName>
                                          <p:attrName>ppt_y</p:attrName>
                                        </p:attrNameLst>
                                      </p:cBhvr>
                                      <p:rCtr x="-8114" y="-12500"/>
                                    </p:animMotion>
                                  </p:childTnLst>
                                </p:cTn>
                              </p:par>
                            </p:childTnLst>
                          </p:cTn>
                        </p:par>
                        <p:par>
                          <p:cTn id="345" fill="hold">
                            <p:stCondLst>
                              <p:cond delay="600"/>
                            </p:stCondLst>
                            <p:childTnLst>
                              <p:par>
                                <p:cTn id="346" presetID="50" presetClass="path" presetSubtype="0" accel="50000" decel="50000" fill="hold" nodeType="afterEffect">
                                  <p:stCondLst>
                                    <p:cond delay="0"/>
                                  </p:stCondLst>
                                  <p:childTnLst>
                                    <p:animMotion origin="layout" path="M 2.45637E-6 -4.44444E-6 L -0.09391 -4.44444E-6 C -0.13598 -4.44444E-6 -0.18768 0.14167 -0.18768 0.25695 L -0.18768 0.51412 " pathEditMode="relative" rAng="0" ptsTypes="AAAA">
                                      <p:cBhvr>
                                        <p:cTn id="347" dur="300" fill="hold"/>
                                        <p:tgtEl>
                                          <p:spTgt spid="72"/>
                                        </p:tgtEl>
                                        <p:attrNameLst>
                                          <p:attrName>ppt_x</p:attrName>
                                          <p:attrName>ppt_y</p:attrName>
                                        </p:attrNameLst>
                                      </p:cBhvr>
                                      <p:rCtr x="-9390" y="25694"/>
                                    </p:animMotion>
                                  </p:childTnLst>
                                </p:cTn>
                              </p:par>
                              <p:par>
                                <p:cTn id="348" presetID="10" presetClass="entr" presetSubtype="0" fill="hold" nodeType="withEffect">
                                  <p:stCondLst>
                                    <p:cond delay="0"/>
                                  </p:stCondLst>
                                  <p:childTnLst>
                                    <p:set>
                                      <p:cBhvr>
                                        <p:cTn id="349" dur="1" fill="hold">
                                          <p:stCondLst>
                                            <p:cond delay="0"/>
                                          </p:stCondLst>
                                        </p:cTn>
                                        <p:tgtEl>
                                          <p:spTgt spid="63"/>
                                        </p:tgtEl>
                                        <p:attrNameLst>
                                          <p:attrName>style.visibility</p:attrName>
                                        </p:attrNameLst>
                                      </p:cBhvr>
                                      <p:to>
                                        <p:strVal val="visible"/>
                                      </p:to>
                                    </p:set>
                                    <p:animEffect transition="in" filter="fade">
                                      <p:cBhvr>
                                        <p:cTn id="350" dur="300"/>
                                        <p:tgtEl>
                                          <p:spTgt spid="63"/>
                                        </p:tgtEl>
                                      </p:cBhvr>
                                    </p:animEffect>
                                  </p:childTnLst>
                                </p:cTn>
                              </p:par>
                            </p:childTnLst>
                          </p:cTn>
                        </p:par>
                        <p:par>
                          <p:cTn id="351" fill="hold">
                            <p:stCondLst>
                              <p:cond delay="900"/>
                            </p:stCondLst>
                            <p:childTnLst>
                              <p:par>
                                <p:cTn id="352" presetID="57" presetClass="path" presetSubtype="0" accel="50000" decel="50000" fill="hold" nodeType="afterEffect">
                                  <p:stCondLst>
                                    <p:cond delay="0"/>
                                  </p:stCondLst>
                                  <p:childTnLst>
                                    <p:animMotion origin="layout" path="M 3.3863E-7 4.44444E-6 L 3.3863E-7 -0.125 C 3.3863E-7 -0.18102 -0.0448 -0.25 -0.08114 -0.25 L -0.16228 -0.25 " pathEditMode="relative" rAng="0" ptsTypes="AAAA">
                                      <p:cBhvr>
                                        <p:cTn id="353" dur="300" fill="hold"/>
                                        <p:tgtEl>
                                          <p:spTgt spid="63"/>
                                        </p:tgtEl>
                                        <p:attrNameLst>
                                          <p:attrName>ppt_x</p:attrName>
                                          <p:attrName>ppt_y</p:attrName>
                                        </p:attrNameLst>
                                      </p:cBhvr>
                                      <p:rCtr x="-8114" y="-12500"/>
                                    </p:animMotion>
                                  </p:childTnLst>
                                </p:cTn>
                              </p:par>
                            </p:childTnLst>
                          </p:cTn>
                        </p:par>
                        <p:par>
                          <p:cTn id="354" fill="hold">
                            <p:stCondLst>
                              <p:cond delay="1200"/>
                            </p:stCondLst>
                            <p:childTnLst>
                              <p:par>
                                <p:cTn id="355" presetID="50" presetClass="path" presetSubtype="0" accel="50000" decel="50000" fill="hold" nodeType="afterEffect">
                                  <p:stCondLst>
                                    <p:cond delay="0"/>
                                  </p:stCondLst>
                                  <p:childTnLst>
                                    <p:animMotion origin="layout" path="M -3.04767E-6 -4.44444E-6 L -0.0939 -4.44444E-6 C -0.13597 -4.44444E-6 -0.18768 0.14167 -0.18768 0.25695 L -0.18768 0.51412 " pathEditMode="relative" rAng="0" ptsTypes="AAAA">
                                      <p:cBhvr>
                                        <p:cTn id="356" dur="300" fill="hold"/>
                                        <p:tgtEl>
                                          <p:spTgt spid="99"/>
                                        </p:tgtEl>
                                        <p:attrNameLst>
                                          <p:attrName>ppt_x</p:attrName>
                                          <p:attrName>ppt_y</p:attrName>
                                        </p:attrNameLst>
                                      </p:cBhvr>
                                      <p:rCtr x="-9390" y="25694"/>
                                    </p:animMotion>
                                  </p:childTnLst>
                                </p:cTn>
                              </p:par>
                              <p:par>
                                <p:cTn id="357" presetID="10" presetClass="entr" presetSubtype="0" fill="hold" nodeType="withEffect">
                                  <p:stCondLst>
                                    <p:cond delay="0"/>
                                  </p:stCondLst>
                                  <p:childTnLst>
                                    <p:set>
                                      <p:cBhvr>
                                        <p:cTn id="358" dur="1" fill="hold">
                                          <p:stCondLst>
                                            <p:cond delay="0"/>
                                          </p:stCondLst>
                                        </p:cTn>
                                        <p:tgtEl>
                                          <p:spTgt spid="73"/>
                                        </p:tgtEl>
                                        <p:attrNameLst>
                                          <p:attrName>style.visibility</p:attrName>
                                        </p:attrNameLst>
                                      </p:cBhvr>
                                      <p:to>
                                        <p:strVal val="visible"/>
                                      </p:to>
                                    </p:set>
                                    <p:animEffect transition="in" filter="fade">
                                      <p:cBhvr>
                                        <p:cTn id="359" dur="300"/>
                                        <p:tgtEl>
                                          <p:spTgt spid="73"/>
                                        </p:tgtEl>
                                      </p:cBhvr>
                                    </p:animEffect>
                                  </p:childTnLst>
                                </p:cTn>
                              </p:par>
                            </p:childTnLst>
                          </p:cTn>
                        </p:par>
                        <p:par>
                          <p:cTn id="360" fill="hold">
                            <p:stCondLst>
                              <p:cond delay="1500"/>
                            </p:stCondLst>
                            <p:childTnLst>
                              <p:par>
                                <p:cTn id="361" presetID="57" presetClass="path" presetSubtype="0" accel="50000" decel="50000" fill="hold" nodeType="afterEffect">
                                  <p:stCondLst>
                                    <p:cond delay="0"/>
                                  </p:stCondLst>
                                  <p:childTnLst>
                                    <p:animMotion origin="layout" path="M -2.91743E-6 2.96296E-6 L -2.91743E-6 -0.125 C -2.91743E-6 -0.18102 -0.0448 -0.25 -0.08114 -0.25 L -0.16228 -0.25 " pathEditMode="relative" rAng="0" ptsTypes="AAAA">
                                      <p:cBhvr>
                                        <p:cTn id="362" dur="300" fill="hold"/>
                                        <p:tgtEl>
                                          <p:spTgt spid="73"/>
                                        </p:tgtEl>
                                        <p:attrNameLst>
                                          <p:attrName>ppt_x</p:attrName>
                                          <p:attrName>ppt_y</p:attrName>
                                        </p:attrNameLst>
                                      </p:cBhvr>
                                      <p:rCtr x="-8114" y="-12500"/>
                                    </p:animMotion>
                                  </p:childTnLst>
                                </p:cTn>
                              </p:par>
                            </p:childTnLst>
                          </p:cTn>
                        </p:par>
                        <p:par>
                          <p:cTn id="363" fill="hold">
                            <p:stCondLst>
                              <p:cond delay="1800"/>
                            </p:stCondLst>
                            <p:childTnLst>
                              <p:par>
                                <p:cTn id="364" presetID="50" presetClass="path" presetSubtype="0" accel="50000" decel="50000" fill="hold" nodeType="afterEffect">
                                  <p:stCondLst>
                                    <p:cond delay="0"/>
                                  </p:stCondLst>
                                  <p:childTnLst>
                                    <p:animMotion origin="layout" path="M 2.65955E-6 -4.44444E-6 L -0.09391 -4.44444E-6 C -0.13598 -4.44444E-6 -0.18768 0.14167 -0.18768 0.25695 L -0.18768 0.51412 " pathEditMode="relative" rAng="0" ptsTypes="AAAA">
                                      <p:cBhvr>
                                        <p:cTn id="365" dur="300" fill="hold"/>
                                        <p:tgtEl>
                                          <p:spTgt spid="100"/>
                                        </p:tgtEl>
                                        <p:attrNameLst>
                                          <p:attrName>ppt_x</p:attrName>
                                          <p:attrName>ppt_y</p:attrName>
                                        </p:attrNameLst>
                                      </p:cBhvr>
                                      <p:rCtr x="-9390" y="25694"/>
                                    </p:animMotion>
                                  </p:childTnLst>
                                </p:cTn>
                              </p:par>
                              <p:par>
                                <p:cTn id="366" presetID="10" presetClass="entr" presetSubtype="0" fill="hold" nodeType="withEffect">
                                  <p:stCondLst>
                                    <p:cond delay="0"/>
                                  </p:stCondLst>
                                  <p:childTnLst>
                                    <p:set>
                                      <p:cBhvr>
                                        <p:cTn id="367" dur="1" fill="hold">
                                          <p:stCondLst>
                                            <p:cond delay="0"/>
                                          </p:stCondLst>
                                        </p:cTn>
                                        <p:tgtEl>
                                          <p:spTgt spid="74"/>
                                        </p:tgtEl>
                                        <p:attrNameLst>
                                          <p:attrName>style.visibility</p:attrName>
                                        </p:attrNameLst>
                                      </p:cBhvr>
                                      <p:to>
                                        <p:strVal val="visible"/>
                                      </p:to>
                                    </p:set>
                                    <p:animEffect transition="in" filter="fade">
                                      <p:cBhvr>
                                        <p:cTn id="368" dur="300"/>
                                        <p:tgtEl>
                                          <p:spTgt spid="74"/>
                                        </p:tgtEl>
                                      </p:cBhvr>
                                    </p:animEffect>
                                  </p:childTnLst>
                                </p:cTn>
                              </p:par>
                            </p:childTnLst>
                          </p:cTn>
                        </p:par>
                        <p:par>
                          <p:cTn id="369" fill="hold">
                            <p:stCondLst>
                              <p:cond delay="2100"/>
                            </p:stCondLst>
                            <p:childTnLst>
                              <p:par>
                                <p:cTn id="370" presetID="57" presetClass="path" presetSubtype="0" accel="50000" decel="50000" fill="hold" nodeType="afterEffect">
                                  <p:stCondLst>
                                    <p:cond delay="0"/>
                                  </p:stCondLst>
                                  <p:childTnLst>
                                    <p:animMotion origin="layout" path="M 3.59469E-6 7.40741E-7 L 3.59469E-6 -0.125 C 3.59469E-6 -0.18102 -0.04481 -0.25 -0.08114 -0.25 L -0.16229 -0.25 " pathEditMode="relative" rAng="0" ptsTypes="AAAA">
                                      <p:cBhvr>
                                        <p:cTn id="371" dur="300" fill="hold"/>
                                        <p:tgtEl>
                                          <p:spTgt spid="74"/>
                                        </p:tgtEl>
                                        <p:attrNameLst>
                                          <p:attrName>ppt_x</p:attrName>
                                          <p:attrName>ppt_y</p:attrName>
                                        </p:attrNameLst>
                                      </p:cBhvr>
                                      <p:rCtr x="-8114" y="-12500"/>
                                    </p:animMotion>
                                  </p:childTnLst>
                                </p:cTn>
                              </p:par>
                            </p:childTnLst>
                          </p:cTn>
                        </p:par>
                        <p:par>
                          <p:cTn id="372" fill="hold">
                            <p:stCondLst>
                              <p:cond delay="2400"/>
                            </p:stCondLst>
                            <p:childTnLst>
                              <p:par>
                                <p:cTn id="373" presetID="50" presetClass="path" presetSubtype="0" accel="50000" decel="50000" fill="hold" nodeType="afterEffect">
                                  <p:stCondLst>
                                    <p:cond delay="0"/>
                                  </p:stCondLst>
                                  <p:childTnLst>
                                    <p:animMotion origin="layout" path="M 2.45637E-6 -7.40741E-7 L -0.09391 -7.40741E-7 C -0.13598 -7.40741E-7 -0.18768 0.14167 -0.18768 0.25695 L -0.18768 0.51412 " pathEditMode="relative" rAng="0" ptsTypes="AAAA">
                                      <p:cBhvr>
                                        <p:cTn id="374" dur="300" fill="hold"/>
                                        <p:tgtEl>
                                          <p:spTgt spid="101"/>
                                        </p:tgtEl>
                                        <p:attrNameLst>
                                          <p:attrName>ppt_x</p:attrName>
                                          <p:attrName>ppt_y</p:attrName>
                                        </p:attrNameLst>
                                      </p:cBhvr>
                                      <p:rCtr x="-9390" y="25694"/>
                                    </p:animMotion>
                                  </p:childTnLst>
                                </p:cTn>
                              </p:par>
                              <p:par>
                                <p:cTn id="375" presetID="10" presetClass="entr" presetSubtype="0" fill="hold" nodeType="withEffect">
                                  <p:stCondLst>
                                    <p:cond delay="0"/>
                                  </p:stCondLst>
                                  <p:childTnLst>
                                    <p:set>
                                      <p:cBhvr>
                                        <p:cTn id="376" dur="1" fill="hold">
                                          <p:stCondLst>
                                            <p:cond delay="0"/>
                                          </p:stCondLst>
                                        </p:cTn>
                                        <p:tgtEl>
                                          <p:spTgt spid="75"/>
                                        </p:tgtEl>
                                        <p:attrNameLst>
                                          <p:attrName>style.visibility</p:attrName>
                                        </p:attrNameLst>
                                      </p:cBhvr>
                                      <p:to>
                                        <p:strVal val="visible"/>
                                      </p:to>
                                    </p:set>
                                    <p:animEffect transition="in" filter="fade">
                                      <p:cBhvr>
                                        <p:cTn id="377" dur="300"/>
                                        <p:tgtEl>
                                          <p:spTgt spid="75"/>
                                        </p:tgtEl>
                                      </p:cBhvr>
                                    </p:animEffect>
                                  </p:childTnLst>
                                </p:cTn>
                              </p:par>
                            </p:childTnLst>
                          </p:cTn>
                        </p:par>
                        <p:par>
                          <p:cTn id="378" fill="hold">
                            <p:stCondLst>
                              <p:cond delay="2700"/>
                            </p:stCondLst>
                            <p:childTnLst>
                              <p:par>
                                <p:cTn id="379" presetID="57" presetClass="path" presetSubtype="0" accel="50000" decel="50000" fill="hold" nodeType="afterEffect">
                                  <p:stCondLst>
                                    <p:cond delay="0"/>
                                  </p:stCondLst>
                                  <p:childTnLst>
                                    <p:animMotion origin="layout" path="M 3.3863E-7 7.40741E-7 L 3.3863E-7 -0.125 C 3.3863E-7 -0.18102 -0.0448 -0.25 -0.08114 -0.25 L -0.16228 -0.25 " pathEditMode="relative" rAng="0" ptsTypes="AAAA">
                                      <p:cBhvr>
                                        <p:cTn id="380" dur="300" fill="hold"/>
                                        <p:tgtEl>
                                          <p:spTgt spid="75"/>
                                        </p:tgtEl>
                                        <p:attrNameLst>
                                          <p:attrName>ppt_x</p:attrName>
                                          <p:attrName>ppt_y</p:attrName>
                                        </p:attrNameLst>
                                      </p:cBhvr>
                                      <p:rCtr x="-8114" y="-12500"/>
                                    </p:animMotion>
                                  </p:childTnLst>
                                </p:cTn>
                              </p:par>
                            </p:childTnLst>
                          </p:cTn>
                        </p:par>
                        <p:par>
                          <p:cTn id="381" fill="hold">
                            <p:stCondLst>
                              <p:cond delay="3000"/>
                            </p:stCondLst>
                            <p:childTnLst>
                              <p:par>
                                <p:cTn id="382" presetID="50" presetClass="path" presetSubtype="0" accel="50000" decel="50000" fill="hold" nodeType="afterEffect">
                                  <p:stCondLst>
                                    <p:cond delay="0"/>
                                  </p:stCondLst>
                                  <p:childTnLst>
                                    <p:animMotion origin="layout" path="M -3.04767E-6 -7.40741E-7 L -0.0939 -7.40741E-7 C -0.13597 -7.40741E-7 -0.18768 0.14167 -0.18768 0.25695 L -0.18768 0.51412 " pathEditMode="relative" rAng="0" ptsTypes="AAAA">
                                      <p:cBhvr>
                                        <p:cTn id="383" dur="300" fill="hold"/>
                                        <p:tgtEl>
                                          <p:spTgt spid="102"/>
                                        </p:tgtEl>
                                        <p:attrNameLst>
                                          <p:attrName>ppt_x</p:attrName>
                                          <p:attrName>ppt_y</p:attrName>
                                        </p:attrNameLst>
                                      </p:cBhvr>
                                      <p:rCtr x="-9390" y="25694"/>
                                    </p:animMotion>
                                  </p:childTnLst>
                                </p:cTn>
                              </p:par>
                              <p:par>
                                <p:cTn id="384" presetID="10" presetClass="entr" presetSubtype="0" fill="hold" nodeType="withEffect">
                                  <p:stCondLst>
                                    <p:cond delay="0"/>
                                  </p:stCondLst>
                                  <p:childTnLst>
                                    <p:set>
                                      <p:cBhvr>
                                        <p:cTn id="385" dur="1" fill="hold">
                                          <p:stCondLst>
                                            <p:cond delay="0"/>
                                          </p:stCondLst>
                                        </p:cTn>
                                        <p:tgtEl>
                                          <p:spTgt spid="76"/>
                                        </p:tgtEl>
                                        <p:attrNameLst>
                                          <p:attrName>style.visibility</p:attrName>
                                        </p:attrNameLst>
                                      </p:cBhvr>
                                      <p:to>
                                        <p:strVal val="visible"/>
                                      </p:to>
                                    </p:set>
                                    <p:animEffect transition="in" filter="fade">
                                      <p:cBhvr>
                                        <p:cTn id="386" dur="300"/>
                                        <p:tgtEl>
                                          <p:spTgt spid="76"/>
                                        </p:tgtEl>
                                      </p:cBhvr>
                                    </p:animEffect>
                                  </p:childTnLst>
                                </p:cTn>
                              </p:par>
                            </p:childTnLst>
                          </p:cTn>
                        </p:par>
                        <p:par>
                          <p:cTn id="387" fill="hold">
                            <p:stCondLst>
                              <p:cond delay="3300"/>
                            </p:stCondLst>
                            <p:childTnLst>
                              <p:par>
                                <p:cTn id="388" presetID="57" presetClass="path" presetSubtype="0" accel="50000" decel="50000" fill="hold" nodeType="afterEffect">
                                  <p:stCondLst>
                                    <p:cond delay="0"/>
                                  </p:stCondLst>
                                  <p:childTnLst>
                                    <p:animMotion origin="layout" path="M -2.91743E-6 7.40741E-7 L -2.91743E-6 -0.125 C -2.91743E-6 -0.18102 -0.0448 -0.25 -0.08114 -0.25 L -0.16228 -0.25 " pathEditMode="relative" rAng="0" ptsTypes="AAAA">
                                      <p:cBhvr>
                                        <p:cTn id="389" dur="300" fill="hold"/>
                                        <p:tgtEl>
                                          <p:spTgt spid="76"/>
                                        </p:tgtEl>
                                        <p:attrNameLst>
                                          <p:attrName>ppt_x</p:attrName>
                                          <p:attrName>ppt_y</p:attrName>
                                        </p:attrNameLst>
                                      </p:cBhvr>
                                      <p:rCtr x="-8114" y="-12500"/>
                                    </p:animMotion>
                                  </p:childTnLst>
                                </p:cTn>
                              </p:par>
                            </p:childTnLst>
                          </p:cTn>
                        </p:par>
                        <p:par>
                          <p:cTn id="390" fill="hold">
                            <p:stCondLst>
                              <p:cond delay="3600"/>
                            </p:stCondLst>
                            <p:childTnLst>
                              <p:par>
                                <p:cTn id="391" presetID="50" presetClass="path" presetSubtype="0" accel="50000" decel="50000" fill="hold" nodeType="afterEffect">
                                  <p:stCondLst>
                                    <p:cond delay="0"/>
                                  </p:stCondLst>
                                  <p:childTnLst>
                                    <p:animMotion origin="layout" path="M 2.65955E-6 -1.85185E-6 L -0.09391 -1.85185E-6 C -0.13598 -1.85185E-6 -0.18768 0.14167 -0.18768 0.25695 L -0.18768 0.51412 " pathEditMode="relative" rAng="0" ptsTypes="AAAA">
                                      <p:cBhvr>
                                        <p:cTn id="392" dur="300" fill="hold"/>
                                        <p:tgtEl>
                                          <p:spTgt spid="103"/>
                                        </p:tgtEl>
                                        <p:attrNameLst>
                                          <p:attrName>ppt_x</p:attrName>
                                          <p:attrName>ppt_y</p:attrName>
                                        </p:attrNameLst>
                                      </p:cBhvr>
                                      <p:rCtr x="-9390" y="25694"/>
                                    </p:animMotion>
                                  </p:childTnLst>
                                </p:cTn>
                              </p:par>
                            </p:childTnLst>
                          </p:cTn>
                        </p:par>
                        <p:par>
                          <p:cTn id="393" fill="hold">
                            <p:stCondLst>
                              <p:cond delay="3900"/>
                            </p:stCondLst>
                            <p:childTnLst>
                              <p:par>
                                <p:cTn id="394" presetID="10" presetClass="exit" presetSubtype="0" fill="hold" nodeType="afterEffect">
                                  <p:stCondLst>
                                    <p:cond delay="0"/>
                                  </p:stCondLst>
                                  <p:childTnLst>
                                    <p:animEffect transition="out" filter="fade">
                                      <p:cBhvr>
                                        <p:cTn id="395" dur="500"/>
                                        <p:tgtEl>
                                          <p:spTgt spid="57"/>
                                        </p:tgtEl>
                                      </p:cBhvr>
                                    </p:animEffect>
                                    <p:set>
                                      <p:cBhvr>
                                        <p:cTn id="396" dur="1" fill="hold">
                                          <p:stCondLst>
                                            <p:cond delay="499"/>
                                          </p:stCondLst>
                                        </p:cTn>
                                        <p:tgtEl>
                                          <p:spTgt spid="57"/>
                                        </p:tgtEl>
                                        <p:attrNameLst>
                                          <p:attrName>style.visibility</p:attrName>
                                        </p:attrNameLst>
                                      </p:cBhvr>
                                      <p:to>
                                        <p:strVal val="hidden"/>
                                      </p:to>
                                    </p:set>
                                  </p:childTnLst>
                                </p:cTn>
                              </p:par>
                              <p:par>
                                <p:cTn id="397" presetID="10" presetClass="exit" presetSubtype="0" fill="hold" nodeType="withEffect">
                                  <p:stCondLst>
                                    <p:cond delay="0"/>
                                  </p:stCondLst>
                                  <p:childTnLst>
                                    <p:animEffect transition="out" filter="fade">
                                      <p:cBhvr>
                                        <p:cTn id="398" dur="500"/>
                                        <p:tgtEl>
                                          <p:spTgt spid="63"/>
                                        </p:tgtEl>
                                      </p:cBhvr>
                                    </p:animEffect>
                                    <p:set>
                                      <p:cBhvr>
                                        <p:cTn id="399" dur="1" fill="hold">
                                          <p:stCondLst>
                                            <p:cond delay="499"/>
                                          </p:stCondLst>
                                        </p:cTn>
                                        <p:tgtEl>
                                          <p:spTgt spid="63"/>
                                        </p:tgtEl>
                                        <p:attrNameLst>
                                          <p:attrName>style.visibility</p:attrName>
                                        </p:attrNameLst>
                                      </p:cBhvr>
                                      <p:to>
                                        <p:strVal val="hidden"/>
                                      </p:to>
                                    </p:set>
                                  </p:childTnLst>
                                </p:cTn>
                              </p:par>
                              <p:par>
                                <p:cTn id="400" presetID="10" presetClass="exit" presetSubtype="0" fill="hold" nodeType="withEffect">
                                  <p:stCondLst>
                                    <p:cond delay="0"/>
                                  </p:stCondLst>
                                  <p:childTnLst>
                                    <p:animEffect transition="out" filter="fade">
                                      <p:cBhvr>
                                        <p:cTn id="401" dur="500"/>
                                        <p:tgtEl>
                                          <p:spTgt spid="73"/>
                                        </p:tgtEl>
                                      </p:cBhvr>
                                    </p:animEffect>
                                    <p:set>
                                      <p:cBhvr>
                                        <p:cTn id="402" dur="1" fill="hold">
                                          <p:stCondLst>
                                            <p:cond delay="499"/>
                                          </p:stCondLst>
                                        </p:cTn>
                                        <p:tgtEl>
                                          <p:spTgt spid="73"/>
                                        </p:tgtEl>
                                        <p:attrNameLst>
                                          <p:attrName>style.visibility</p:attrName>
                                        </p:attrNameLst>
                                      </p:cBhvr>
                                      <p:to>
                                        <p:strVal val="hidden"/>
                                      </p:to>
                                    </p:set>
                                  </p:childTnLst>
                                </p:cTn>
                              </p:par>
                              <p:par>
                                <p:cTn id="403" presetID="10" presetClass="exit" presetSubtype="0" fill="hold" nodeType="withEffect">
                                  <p:stCondLst>
                                    <p:cond delay="0"/>
                                  </p:stCondLst>
                                  <p:childTnLst>
                                    <p:animEffect transition="out" filter="fade">
                                      <p:cBhvr>
                                        <p:cTn id="404" dur="500"/>
                                        <p:tgtEl>
                                          <p:spTgt spid="74"/>
                                        </p:tgtEl>
                                      </p:cBhvr>
                                    </p:animEffect>
                                    <p:set>
                                      <p:cBhvr>
                                        <p:cTn id="405" dur="1" fill="hold">
                                          <p:stCondLst>
                                            <p:cond delay="499"/>
                                          </p:stCondLst>
                                        </p:cTn>
                                        <p:tgtEl>
                                          <p:spTgt spid="74"/>
                                        </p:tgtEl>
                                        <p:attrNameLst>
                                          <p:attrName>style.visibility</p:attrName>
                                        </p:attrNameLst>
                                      </p:cBhvr>
                                      <p:to>
                                        <p:strVal val="hidden"/>
                                      </p:to>
                                    </p:set>
                                  </p:childTnLst>
                                </p:cTn>
                              </p:par>
                              <p:par>
                                <p:cTn id="406" presetID="10" presetClass="exit" presetSubtype="0" fill="hold" nodeType="withEffect">
                                  <p:stCondLst>
                                    <p:cond delay="0"/>
                                  </p:stCondLst>
                                  <p:childTnLst>
                                    <p:animEffect transition="out" filter="fade">
                                      <p:cBhvr>
                                        <p:cTn id="407" dur="500"/>
                                        <p:tgtEl>
                                          <p:spTgt spid="75"/>
                                        </p:tgtEl>
                                      </p:cBhvr>
                                    </p:animEffect>
                                    <p:set>
                                      <p:cBhvr>
                                        <p:cTn id="408" dur="1" fill="hold">
                                          <p:stCondLst>
                                            <p:cond delay="499"/>
                                          </p:stCondLst>
                                        </p:cTn>
                                        <p:tgtEl>
                                          <p:spTgt spid="75"/>
                                        </p:tgtEl>
                                        <p:attrNameLst>
                                          <p:attrName>style.visibility</p:attrName>
                                        </p:attrNameLst>
                                      </p:cBhvr>
                                      <p:to>
                                        <p:strVal val="hidden"/>
                                      </p:to>
                                    </p:set>
                                  </p:childTnLst>
                                </p:cTn>
                              </p:par>
                              <p:par>
                                <p:cTn id="409" presetID="10" presetClass="exit" presetSubtype="0" fill="hold" nodeType="withEffect">
                                  <p:stCondLst>
                                    <p:cond delay="0"/>
                                  </p:stCondLst>
                                  <p:childTnLst>
                                    <p:animEffect transition="out" filter="fade">
                                      <p:cBhvr>
                                        <p:cTn id="410" dur="500"/>
                                        <p:tgtEl>
                                          <p:spTgt spid="76"/>
                                        </p:tgtEl>
                                      </p:cBhvr>
                                    </p:animEffect>
                                    <p:set>
                                      <p:cBhvr>
                                        <p:cTn id="411" dur="1" fill="hold">
                                          <p:stCondLst>
                                            <p:cond delay="499"/>
                                          </p:stCondLst>
                                        </p:cTn>
                                        <p:tgtEl>
                                          <p:spTgt spid="76"/>
                                        </p:tgtEl>
                                        <p:attrNameLst>
                                          <p:attrName>style.visibility</p:attrName>
                                        </p:attrNameLst>
                                      </p:cBhvr>
                                      <p:to>
                                        <p:strVal val="hidden"/>
                                      </p:to>
                                    </p:set>
                                  </p:childTnLst>
                                </p:cTn>
                              </p:par>
                              <p:par>
                                <p:cTn id="412" presetID="10" presetClass="entr" presetSubtype="0" fill="hold" nodeType="withEffect">
                                  <p:stCondLst>
                                    <p:cond delay="0"/>
                                  </p:stCondLst>
                                  <p:childTnLst>
                                    <p:set>
                                      <p:cBhvr>
                                        <p:cTn id="413" dur="1" fill="hold">
                                          <p:stCondLst>
                                            <p:cond delay="0"/>
                                          </p:stCondLst>
                                        </p:cTn>
                                        <p:tgtEl>
                                          <p:spTgt spid="104"/>
                                        </p:tgtEl>
                                        <p:attrNameLst>
                                          <p:attrName>style.visibility</p:attrName>
                                        </p:attrNameLst>
                                      </p:cBhvr>
                                      <p:to>
                                        <p:strVal val="visible"/>
                                      </p:to>
                                    </p:set>
                                    <p:animEffect transition="in" filter="fade">
                                      <p:cBhvr>
                                        <p:cTn id="414" dur="500"/>
                                        <p:tgtEl>
                                          <p:spTgt spid="104"/>
                                        </p:tgtEl>
                                      </p:cBhvr>
                                    </p:animEffect>
                                  </p:childTnLst>
                                </p:cTn>
                              </p:par>
                            </p:childTnLst>
                          </p:cTn>
                        </p:par>
                        <p:par>
                          <p:cTn id="415" fill="hold">
                            <p:stCondLst>
                              <p:cond delay="4400"/>
                            </p:stCondLst>
                            <p:childTnLst>
                              <p:par>
                                <p:cTn id="416" presetID="42" presetClass="path" presetSubtype="0" accel="50000" decel="50000" fill="hold" nodeType="afterEffect">
                                  <p:stCondLst>
                                    <p:cond delay="0"/>
                                  </p:stCondLst>
                                  <p:childTnLst>
                                    <p:animMotion origin="layout" path="M -2.39646E-7 -4.81481E-6 L -0.00339 0.30788 " pathEditMode="relative" rAng="0" ptsTypes="AA">
                                      <p:cBhvr>
                                        <p:cTn id="417" dur="2000" fill="hold"/>
                                        <p:tgtEl>
                                          <p:spTgt spid="104"/>
                                        </p:tgtEl>
                                        <p:attrNameLst>
                                          <p:attrName>ppt_x</p:attrName>
                                          <p:attrName>ppt_y</p:attrName>
                                        </p:attrNameLst>
                                      </p:cBhvr>
                                      <p:rCtr x="-169" y="15394"/>
                                    </p:animMotion>
                                  </p:childTnLst>
                                </p:cTn>
                              </p:par>
                            </p:childTnLst>
                          </p:cTn>
                        </p:par>
                        <p:par>
                          <p:cTn id="418" fill="hold">
                            <p:stCondLst>
                              <p:cond delay="6400"/>
                            </p:stCondLst>
                            <p:childTnLst>
                              <p:par>
                                <p:cTn id="419" presetID="10" presetClass="exit" presetSubtype="0" fill="hold" nodeType="afterEffect">
                                  <p:stCondLst>
                                    <p:cond delay="0"/>
                                  </p:stCondLst>
                                  <p:childTnLst>
                                    <p:animEffect transition="out" filter="fade">
                                      <p:cBhvr>
                                        <p:cTn id="420" dur="500"/>
                                        <p:tgtEl>
                                          <p:spTgt spid="72"/>
                                        </p:tgtEl>
                                      </p:cBhvr>
                                    </p:animEffect>
                                    <p:set>
                                      <p:cBhvr>
                                        <p:cTn id="421" dur="1" fill="hold">
                                          <p:stCondLst>
                                            <p:cond delay="499"/>
                                          </p:stCondLst>
                                        </p:cTn>
                                        <p:tgtEl>
                                          <p:spTgt spid="72"/>
                                        </p:tgtEl>
                                        <p:attrNameLst>
                                          <p:attrName>style.visibility</p:attrName>
                                        </p:attrNameLst>
                                      </p:cBhvr>
                                      <p:to>
                                        <p:strVal val="hidden"/>
                                      </p:to>
                                    </p:set>
                                  </p:childTnLst>
                                </p:cTn>
                              </p:par>
                              <p:par>
                                <p:cTn id="422" presetID="10" presetClass="exit" presetSubtype="0" fill="hold" nodeType="withEffect">
                                  <p:stCondLst>
                                    <p:cond delay="0"/>
                                  </p:stCondLst>
                                  <p:childTnLst>
                                    <p:animEffect transition="out" filter="fade">
                                      <p:cBhvr>
                                        <p:cTn id="423" dur="500"/>
                                        <p:tgtEl>
                                          <p:spTgt spid="99"/>
                                        </p:tgtEl>
                                      </p:cBhvr>
                                    </p:animEffect>
                                    <p:set>
                                      <p:cBhvr>
                                        <p:cTn id="424" dur="1" fill="hold">
                                          <p:stCondLst>
                                            <p:cond delay="499"/>
                                          </p:stCondLst>
                                        </p:cTn>
                                        <p:tgtEl>
                                          <p:spTgt spid="99"/>
                                        </p:tgtEl>
                                        <p:attrNameLst>
                                          <p:attrName>style.visibility</p:attrName>
                                        </p:attrNameLst>
                                      </p:cBhvr>
                                      <p:to>
                                        <p:strVal val="hidden"/>
                                      </p:to>
                                    </p:set>
                                  </p:childTnLst>
                                </p:cTn>
                              </p:par>
                              <p:par>
                                <p:cTn id="425" presetID="10" presetClass="exit" presetSubtype="0" fill="hold" nodeType="withEffect">
                                  <p:stCondLst>
                                    <p:cond delay="0"/>
                                  </p:stCondLst>
                                  <p:childTnLst>
                                    <p:animEffect transition="out" filter="fade">
                                      <p:cBhvr>
                                        <p:cTn id="426" dur="500"/>
                                        <p:tgtEl>
                                          <p:spTgt spid="100"/>
                                        </p:tgtEl>
                                      </p:cBhvr>
                                    </p:animEffect>
                                    <p:set>
                                      <p:cBhvr>
                                        <p:cTn id="427" dur="1" fill="hold">
                                          <p:stCondLst>
                                            <p:cond delay="499"/>
                                          </p:stCondLst>
                                        </p:cTn>
                                        <p:tgtEl>
                                          <p:spTgt spid="100"/>
                                        </p:tgtEl>
                                        <p:attrNameLst>
                                          <p:attrName>style.visibility</p:attrName>
                                        </p:attrNameLst>
                                      </p:cBhvr>
                                      <p:to>
                                        <p:strVal val="hidden"/>
                                      </p:to>
                                    </p:set>
                                  </p:childTnLst>
                                </p:cTn>
                              </p:par>
                              <p:par>
                                <p:cTn id="428" presetID="10" presetClass="exit" presetSubtype="0" fill="hold" nodeType="withEffect">
                                  <p:stCondLst>
                                    <p:cond delay="0"/>
                                  </p:stCondLst>
                                  <p:childTnLst>
                                    <p:animEffect transition="out" filter="fade">
                                      <p:cBhvr>
                                        <p:cTn id="429" dur="500"/>
                                        <p:tgtEl>
                                          <p:spTgt spid="101"/>
                                        </p:tgtEl>
                                      </p:cBhvr>
                                    </p:animEffect>
                                    <p:set>
                                      <p:cBhvr>
                                        <p:cTn id="430" dur="1" fill="hold">
                                          <p:stCondLst>
                                            <p:cond delay="499"/>
                                          </p:stCondLst>
                                        </p:cTn>
                                        <p:tgtEl>
                                          <p:spTgt spid="101"/>
                                        </p:tgtEl>
                                        <p:attrNameLst>
                                          <p:attrName>style.visibility</p:attrName>
                                        </p:attrNameLst>
                                      </p:cBhvr>
                                      <p:to>
                                        <p:strVal val="hidden"/>
                                      </p:to>
                                    </p:set>
                                  </p:childTnLst>
                                </p:cTn>
                              </p:par>
                              <p:par>
                                <p:cTn id="431" presetID="10" presetClass="exit" presetSubtype="0" fill="hold" nodeType="withEffect">
                                  <p:stCondLst>
                                    <p:cond delay="0"/>
                                  </p:stCondLst>
                                  <p:childTnLst>
                                    <p:animEffect transition="out" filter="fade">
                                      <p:cBhvr>
                                        <p:cTn id="432" dur="500"/>
                                        <p:tgtEl>
                                          <p:spTgt spid="102"/>
                                        </p:tgtEl>
                                      </p:cBhvr>
                                    </p:animEffect>
                                    <p:set>
                                      <p:cBhvr>
                                        <p:cTn id="433" dur="1" fill="hold">
                                          <p:stCondLst>
                                            <p:cond delay="499"/>
                                          </p:stCondLst>
                                        </p:cTn>
                                        <p:tgtEl>
                                          <p:spTgt spid="102"/>
                                        </p:tgtEl>
                                        <p:attrNameLst>
                                          <p:attrName>style.visibility</p:attrName>
                                        </p:attrNameLst>
                                      </p:cBhvr>
                                      <p:to>
                                        <p:strVal val="hidden"/>
                                      </p:to>
                                    </p:set>
                                  </p:childTnLst>
                                </p:cTn>
                              </p:par>
                              <p:par>
                                <p:cTn id="434" presetID="10" presetClass="exit" presetSubtype="0" fill="hold" nodeType="withEffect">
                                  <p:stCondLst>
                                    <p:cond delay="0"/>
                                  </p:stCondLst>
                                  <p:childTnLst>
                                    <p:animEffect transition="out" filter="fade">
                                      <p:cBhvr>
                                        <p:cTn id="435" dur="500"/>
                                        <p:tgtEl>
                                          <p:spTgt spid="103"/>
                                        </p:tgtEl>
                                      </p:cBhvr>
                                    </p:animEffect>
                                    <p:set>
                                      <p:cBhvr>
                                        <p:cTn id="436" dur="1" fill="hold">
                                          <p:stCondLst>
                                            <p:cond delay="499"/>
                                          </p:stCondLst>
                                        </p:cTn>
                                        <p:tgtEl>
                                          <p:spTgt spid="103"/>
                                        </p:tgtEl>
                                        <p:attrNameLst>
                                          <p:attrName>style.visibility</p:attrName>
                                        </p:attrNameLst>
                                      </p:cBhvr>
                                      <p:to>
                                        <p:strVal val="hidden"/>
                                      </p:to>
                                    </p:set>
                                  </p:childTnLst>
                                </p:cTn>
                              </p:par>
                            </p:childTnLst>
                          </p:cTn>
                        </p:par>
                      </p:childTnLst>
                    </p:cTn>
                  </p:par>
                  <p:par>
                    <p:cTn id="437" fill="hold">
                      <p:stCondLst>
                        <p:cond delay="indefinite"/>
                      </p:stCondLst>
                      <p:childTnLst>
                        <p:par>
                          <p:cTn id="438" fill="hold">
                            <p:stCondLst>
                              <p:cond delay="0"/>
                            </p:stCondLst>
                            <p:childTnLst>
                              <p:par>
                                <p:cTn id="439" presetID="10" presetClass="entr" presetSubtype="0" fill="hold" nodeType="clickEffect">
                                  <p:stCondLst>
                                    <p:cond delay="0"/>
                                  </p:stCondLst>
                                  <p:childTnLst>
                                    <p:set>
                                      <p:cBhvr>
                                        <p:cTn id="440" dur="1" fill="hold">
                                          <p:stCondLst>
                                            <p:cond delay="0"/>
                                          </p:stCondLst>
                                        </p:cTn>
                                        <p:tgtEl>
                                          <p:spTgt spid="77"/>
                                        </p:tgtEl>
                                        <p:attrNameLst>
                                          <p:attrName>style.visibility</p:attrName>
                                        </p:attrNameLst>
                                      </p:cBhvr>
                                      <p:to>
                                        <p:strVal val="visible"/>
                                      </p:to>
                                    </p:set>
                                    <p:animEffect transition="in" filter="fade">
                                      <p:cBhvr>
                                        <p:cTn id="441" dur="300"/>
                                        <p:tgtEl>
                                          <p:spTgt spid="77"/>
                                        </p:tgtEl>
                                      </p:cBhvr>
                                    </p:animEffect>
                                  </p:childTnLst>
                                </p:cTn>
                              </p:par>
                            </p:childTnLst>
                          </p:cTn>
                        </p:par>
                        <p:par>
                          <p:cTn id="442" fill="hold">
                            <p:stCondLst>
                              <p:cond delay="300"/>
                            </p:stCondLst>
                            <p:childTnLst>
                              <p:par>
                                <p:cTn id="443" presetID="57" presetClass="path" presetSubtype="0" accel="50000" decel="50000" fill="hold" nodeType="afterEffect">
                                  <p:stCondLst>
                                    <p:cond delay="0"/>
                                  </p:stCondLst>
                                  <p:childTnLst>
                                    <p:animMotion origin="layout" path="M 3.59469E-6 -4.07407E-6 L 3.59469E-6 -0.125 C 3.59469E-6 -0.18101 -0.04481 -0.25 -0.08114 -0.25 L -0.16229 -0.25 " pathEditMode="relative" rAng="0" ptsTypes="AAAA">
                                      <p:cBhvr>
                                        <p:cTn id="444" dur="300" fill="hold"/>
                                        <p:tgtEl>
                                          <p:spTgt spid="77"/>
                                        </p:tgtEl>
                                        <p:attrNameLst>
                                          <p:attrName>ppt_x</p:attrName>
                                          <p:attrName>ppt_y</p:attrName>
                                        </p:attrNameLst>
                                      </p:cBhvr>
                                      <p:rCtr x="-8114" y="-12500"/>
                                    </p:animMotion>
                                  </p:childTnLst>
                                </p:cTn>
                              </p:par>
                            </p:childTnLst>
                          </p:cTn>
                        </p:par>
                        <p:par>
                          <p:cTn id="445" fill="hold">
                            <p:stCondLst>
                              <p:cond delay="600"/>
                            </p:stCondLst>
                            <p:childTnLst>
                              <p:par>
                                <p:cTn id="446" presetID="50" presetClass="path" presetSubtype="0" accel="50000" decel="50000" fill="hold" nodeType="afterEffect">
                                  <p:stCondLst>
                                    <p:cond delay="0"/>
                                  </p:stCondLst>
                                  <p:childTnLst>
                                    <p:animMotion origin="layout" path="M 2.45637E-6 2.59259E-6 L -0.09391 2.59259E-6 C -0.13598 2.59259E-6 -0.18768 0.14166 -0.18768 0.25694 L -0.18768 0.51412 " pathEditMode="relative" rAng="0" ptsTypes="AAAA">
                                      <p:cBhvr>
                                        <p:cTn id="447" dur="300" fill="hold"/>
                                        <p:tgtEl>
                                          <p:spTgt spid="119"/>
                                        </p:tgtEl>
                                        <p:attrNameLst>
                                          <p:attrName>ppt_x</p:attrName>
                                          <p:attrName>ppt_y</p:attrName>
                                        </p:attrNameLst>
                                      </p:cBhvr>
                                      <p:rCtr x="-9390" y="25694"/>
                                    </p:animMotion>
                                  </p:childTnLst>
                                </p:cTn>
                              </p:par>
                              <p:par>
                                <p:cTn id="448" presetID="10" presetClass="entr" presetSubtype="0" fill="hold" nodeType="withEffect">
                                  <p:stCondLst>
                                    <p:cond delay="0"/>
                                  </p:stCondLst>
                                  <p:childTnLst>
                                    <p:set>
                                      <p:cBhvr>
                                        <p:cTn id="449" dur="1" fill="hold">
                                          <p:stCondLst>
                                            <p:cond delay="0"/>
                                          </p:stCondLst>
                                        </p:cTn>
                                        <p:tgtEl>
                                          <p:spTgt spid="89"/>
                                        </p:tgtEl>
                                        <p:attrNameLst>
                                          <p:attrName>style.visibility</p:attrName>
                                        </p:attrNameLst>
                                      </p:cBhvr>
                                      <p:to>
                                        <p:strVal val="visible"/>
                                      </p:to>
                                    </p:set>
                                    <p:animEffect transition="in" filter="fade">
                                      <p:cBhvr>
                                        <p:cTn id="450" dur="300"/>
                                        <p:tgtEl>
                                          <p:spTgt spid="89"/>
                                        </p:tgtEl>
                                      </p:cBhvr>
                                    </p:animEffect>
                                  </p:childTnLst>
                                </p:cTn>
                              </p:par>
                            </p:childTnLst>
                          </p:cTn>
                        </p:par>
                        <p:par>
                          <p:cTn id="451" fill="hold">
                            <p:stCondLst>
                              <p:cond delay="900"/>
                            </p:stCondLst>
                            <p:childTnLst>
                              <p:par>
                                <p:cTn id="452" presetID="57" presetClass="path" presetSubtype="0" accel="50000" decel="50000" fill="hold" nodeType="afterEffect">
                                  <p:stCondLst>
                                    <p:cond delay="0"/>
                                  </p:stCondLst>
                                  <p:childTnLst>
                                    <p:animMotion origin="layout" path="M 3.3863E-7 4.44444E-6 L 3.3863E-7 -0.125 C 3.3863E-7 -0.18102 -0.0448 -0.25 -0.08114 -0.25 L -0.16228 -0.25 " pathEditMode="relative" rAng="0" ptsTypes="AAAA">
                                      <p:cBhvr>
                                        <p:cTn id="453" dur="300" fill="hold"/>
                                        <p:tgtEl>
                                          <p:spTgt spid="89"/>
                                        </p:tgtEl>
                                        <p:attrNameLst>
                                          <p:attrName>ppt_x</p:attrName>
                                          <p:attrName>ppt_y</p:attrName>
                                        </p:attrNameLst>
                                      </p:cBhvr>
                                      <p:rCtr x="-8114" y="-12500"/>
                                    </p:animMotion>
                                  </p:childTnLst>
                                </p:cTn>
                              </p:par>
                            </p:childTnLst>
                          </p:cTn>
                        </p:par>
                        <p:par>
                          <p:cTn id="454" fill="hold">
                            <p:stCondLst>
                              <p:cond delay="1200"/>
                            </p:stCondLst>
                            <p:childTnLst>
                              <p:par>
                                <p:cTn id="455" presetID="50" presetClass="path" presetSubtype="0" accel="50000" decel="50000" fill="hold" nodeType="afterEffect">
                                  <p:stCondLst>
                                    <p:cond delay="0"/>
                                  </p:stCondLst>
                                  <p:childTnLst>
                                    <p:animMotion origin="layout" path="M -3.04767E-6 2.59259E-6 L -0.0939 2.59259E-6 C -0.13597 2.59259E-6 -0.18768 0.14166 -0.18768 0.25694 L -0.18768 0.51412 " pathEditMode="relative" rAng="0" ptsTypes="AAAA">
                                      <p:cBhvr>
                                        <p:cTn id="456" dur="300" fill="hold"/>
                                        <p:tgtEl>
                                          <p:spTgt spid="120"/>
                                        </p:tgtEl>
                                        <p:attrNameLst>
                                          <p:attrName>ppt_x</p:attrName>
                                          <p:attrName>ppt_y</p:attrName>
                                        </p:attrNameLst>
                                      </p:cBhvr>
                                      <p:rCtr x="-9390" y="25694"/>
                                    </p:animMotion>
                                  </p:childTnLst>
                                </p:cTn>
                              </p:par>
                              <p:par>
                                <p:cTn id="457" presetID="10" presetClass="entr" presetSubtype="0" fill="hold" nodeType="withEffect">
                                  <p:stCondLst>
                                    <p:cond delay="0"/>
                                  </p:stCondLst>
                                  <p:childTnLst>
                                    <p:set>
                                      <p:cBhvr>
                                        <p:cTn id="458" dur="1" fill="hold">
                                          <p:stCondLst>
                                            <p:cond delay="0"/>
                                          </p:stCondLst>
                                        </p:cTn>
                                        <p:tgtEl>
                                          <p:spTgt spid="106"/>
                                        </p:tgtEl>
                                        <p:attrNameLst>
                                          <p:attrName>style.visibility</p:attrName>
                                        </p:attrNameLst>
                                      </p:cBhvr>
                                      <p:to>
                                        <p:strVal val="visible"/>
                                      </p:to>
                                    </p:set>
                                    <p:animEffect transition="in" filter="fade">
                                      <p:cBhvr>
                                        <p:cTn id="459" dur="300"/>
                                        <p:tgtEl>
                                          <p:spTgt spid="106"/>
                                        </p:tgtEl>
                                      </p:cBhvr>
                                    </p:animEffect>
                                  </p:childTnLst>
                                </p:cTn>
                              </p:par>
                            </p:childTnLst>
                          </p:cTn>
                        </p:par>
                        <p:par>
                          <p:cTn id="460" fill="hold">
                            <p:stCondLst>
                              <p:cond delay="1500"/>
                            </p:stCondLst>
                            <p:childTnLst>
                              <p:par>
                                <p:cTn id="461" presetID="57" presetClass="path" presetSubtype="0" accel="50000" decel="50000" fill="hold" nodeType="afterEffect">
                                  <p:stCondLst>
                                    <p:cond delay="0"/>
                                  </p:stCondLst>
                                  <p:childTnLst>
                                    <p:animMotion origin="layout" path="M -2.91743E-6 2.96296E-6 L -2.91743E-6 -0.125 C -2.91743E-6 -0.18102 -0.0448 -0.25 -0.08114 -0.25 L -0.16228 -0.25 " pathEditMode="relative" rAng="0" ptsTypes="AAAA">
                                      <p:cBhvr>
                                        <p:cTn id="462" dur="300" fill="hold"/>
                                        <p:tgtEl>
                                          <p:spTgt spid="106"/>
                                        </p:tgtEl>
                                        <p:attrNameLst>
                                          <p:attrName>ppt_x</p:attrName>
                                          <p:attrName>ppt_y</p:attrName>
                                        </p:attrNameLst>
                                      </p:cBhvr>
                                      <p:rCtr x="-8114" y="-12500"/>
                                    </p:animMotion>
                                  </p:childTnLst>
                                </p:cTn>
                              </p:par>
                            </p:childTnLst>
                          </p:cTn>
                        </p:par>
                        <p:par>
                          <p:cTn id="463" fill="hold">
                            <p:stCondLst>
                              <p:cond delay="1800"/>
                            </p:stCondLst>
                            <p:childTnLst>
                              <p:par>
                                <p:cTn id="464" presetID="50" presetClass="path" presetSubtype="0" accel="50000" decel="50000" fill="hold" nodeType="afterEffect">
                                  <p:stCondLst>
                                    <p:cond delay="0"/>
                                  </p:stCondLst>
                                  <p:childTnLst>
                                    <p:animMotion origin="layout" path="M 2.65955E-6 2.59259E-6 L -0.09391 2.59259E-6 C -0.13598 2.59259E-6 -0.18768 0.14166 -0.18768 0.25694 L -0.18768 0.51412 " pathEditMode="relative" rAng="0" ptsTypes="AAAA">
                                      <p:cBhvr>
                                        <p:cTn id="465" dur="300" fill="hold"/>
                                        <p:tgtEl>
                                          <p:spTgt spid="121"/>
                                        </p:tgtEl>
                                        <p:attrNameLst>
                                          <p:attrName>ppt_x</p:attrName>
                                          <p:attrName>ppt_y</p:attrName>
                                        </p:attrNameLst>
                                      </p:cBhvr>
                                      <p:rCtr x="-9390" y="25694"/>
                                    </p:animMotion>
                                  </p:childTnLst>
                                </p:cTn>
                              </p:par>
                              <p:par>
                                <p:cTn id="466" presetID="10" presetClass="entr" presetSubtype="0" fill="hold" nodeType="withEffect">
                                  <p:stCondLst>
                                    <p:cond delay="0"/>
                                  </p:stCondLst>
                                  <p:childTnLst>
                                    <p:set>
                                      <p:cBhvr>
                                        <p:cTn id="467" dur="1" fill="hold">
                                          <p:stCondLst>
                                            <p:cond delay="0"/>
                                          </p:stCondLst>
                                        </p:cTn>
                                        <p:tgtEl>
                                          <p:spTgt spid="107"/>
                                        </p:tgtEl>
                                        <p:attrNameLst>
                                          <p:attrName>style.visibility</p:attrName>
                                        </p:attrNameLst>
                                      </p:cBhvr>
                                      <p:to>
                                        <p:strVal val="visible"/>
                                      </p:to>
                                    </p:set>
                                    <p:animEffect transition="in" filter="fade">
                                      <p:cBhvr>
                                        <p:cTn id="468" dur="300"/>
                                        <p:tgtEl>
                                          <p:spTgt spid="107"/>
                                        </p:tgtEl>
                                      </p:cBhvr>
                                    </p:animEffect>
                                  </p:childTnLst>
                                </p:cTn>
                              </p:par>
                            </p:childTnLst>
                          </p:cTn>
                        </p:par>
                        <p:par>
                          <p:cTn id="469" fill="hold">
                            <p:stCondLst>
                              <p:cond delay="2100"/>
                            </p:stCondLst>
                            <p:childTnLst>
                              <p:par>
                                <p:cTn id="470" presetID="57" presetClass="path" presetSubtype="0" accel="50000" decel="50000" fill="hold" nodeType="afterEffect">
                                  <p:stCondLst>
                                    <p:cond delay="0"/>
                                  </p:stCondLst>
                                  <p:childTnLst>
                                    <p:animMotion origin="layout" path="M 3.59469E-6 7.40741E-7 L 3.59469E-6 -0.125 C 3.59469E-6 -0.18102 -0.04481 -0.25 -0.08114 -0.25 L -0.16229 -0.25 " pathEditMode="relative" rAng="0" ptsTypes="AAAA">
                                      <p:cBhvr>
                                        <p:cTn id="471" dur="300" fill="hold"/>
                                        <p:tgtEl>
                                          <p:spTgt spid="107"/>
                                        </p:tgtEl>
                                        <p:attrNameLst>
                                          <p:attrName>ppt_x</p:attrName>
                                          <p:attrName>ppt_y</p:attrName>
                                        </p:attrNameLst>
                                      </p:cBhvr>
                                      <p:rCtr x="-8114" y="-12500"/>
                                    </p:animMotion>
                                  </p:childTnLst>
                                </p:cTn>
                              </p:par>
                            </p:childTnLst>
                          </p:cTn>
                        </p:par>
                        <p:par>
                          <p:cTn id="472" fill="hold">
                            <p:stCondLst>
                              <p:cond delay="2400"/>
                            </p:stCondLst>
                            <p:childTnLst>
                              <p:par>
                                <p:cTn id="473" presetID="50" presetClass="path" presetSubtype="0" accel="50000" decel="50000" fill="hold" nodeType="afterEffect">
                                  <p:stCondLst>
                                    <p:cond delay="0"/>
                                  </p:stCondLst>
                                  <p:childTnLst>
                                    <p:animMotion origin="layout" path="M 2.45637E-6 -3.7037E-6 L -0.09391 -3.7037E-6 C -0.13598 -3.7037E-6 -0.18768 0.14167 -0.18768 0.25695 L -0.18768 0.51412 " pathEditMode="relative" rAng="0" ptsTypes="AAAA">
                                      <p:cBhvr>
                                        <p:cTn id="474" dur="300" fill="hold"/>
                                        <p:tgtEl>
                                          <p:spTgt spid="122"/>
                                        </p:tgtEl>
                                        <p:attrNameLst>
                                          <p:attrName>ppt_x</p:attrName>
                                          <p:attrName>ppt_y</p:attrName>
                                        </p:attrNameLst>
                                      </p:cBhvr>
                                      <p:rCtr x="-9390" y="25694"/>
                                    </p:animMotion>
                                  </p:childTnLst>
                                </p:cTn>
                              </p:par>
                              <p:par>
                                <p:cTn id="475" presetID="10" presetClass="entr" presetSubtype="0" fill="hold" nodeType="withEffect">
                                  <p:stCondLst>
                                    <p:cond delay="0"/>
                                  </p:stCondLst>
                                  <p:childTnLst>
                                    <p:set>
                                      <p:cBhvr>
                                        <p:cTn id="476" dur="1" fill="hold">
                                          <p:stCondLst>
                                            <p:cond delay="0"/>
                                          </p:stCondLst>
                                        </p:cTn>
                                        <p:tgtEl>
                                          <p:spTgt spid="108"/>
                                        </p:tgtEl>
                                        <p:attrNameLst>
                                          <p:attrName>style.visibility</p:attrName>
                                        </p:attrNameLst>
                                      </p:cBhvr>
                                      <p:to>
                                        <p:strVal val="visible"/>
                                      </p:to>
                                    </p:set>
                                    <p:animEffect transition="in" filter="fade">
                                      <p:cBhvr>
                                        <p:cTn id="477" dur="300"/>
                                        <p:tgtEl>
                                          <p:spTgt spid="108"/>
                                        </p:tgtEl>
                                      </p:cBhvr>
                                    </p:animEffect>
                                  </p:childTnLst>
                                </p:cTn>
                              </p:par>
                            </p:childTnLst>
                          </p:cTn>
                        </p:par>
                        <p:par>
                          <p:cTn id="478" fill="hold">
                            <p:stCondLst>
                              <p:cond delay="2700"/>
                            </p:stCondLst>
                            <p:childTnLst>
                              <p:par>
                                <p:cTn id="479" presetID="57" presetClass="path" presetSubtype="0" accel="50000" decel="50000" fill="hold" nodeType="afterEffect">
                                  <p:stCondLst>
                                    <p:cond delay="0"/>
                                  </p:stCondLst>
                                  <p:childTnLst>
                                    <p:animMotion origin="layout" path="M 3.3863E-7 7.40741E-7 L 3.3863E-7 -0.125 C 3.3863E-7 -0.18102 -0.0448 -0.25 -0.08114 -0.25 L -0.16228 -0.25 " pathEditMode="relative" rAng="0" ptsTypes="AAAA">
                                      <p:cBhvr>
                                        <p:cTn id="480" dur="300" fill="hold"/>
                                        <p:tgtEl>
                                          <p:spTgt spid="108"/>
                                        </p:tgtEl>
                                        <p:attrNameLst>
                                          <p:attrName>ppt_x</p:attrName>
                                          <p:attrName>ppt_y</p:attrName>
                                        </p:attrNameLst>
                                      </p:cBhvr>
                                      <p:rCtr x="-8114" y="-12500"/>
                                    </p:animMotion>
                                  </p:childTnLst>
                                </p:cTn>
                              </p:par>
                            </p:childTnLst>
                          </p:cTn>
                        </p:par>
                        <p:par>
                          <p:cTn id="481" fill="hold">
                            <p:stCondLst>
                              <p:cond delay="3000"/>
                            </p:stCondLst>
                            <p:childTnLst>
                              <p:par>
                                <p:cTn id="482" presetID="50" presetClass="path" presetSubtype="0" accel="50000" decel="50000" fill="hold" nodeType="afterEffect">
                                  <p:stCondLst>
                                    <p:cond delay="0"/>
                                  </p:stCondLst>
                                  <p:childTnLst>
                                    <p:animMotion origin="layout" path="M -3.04767E-6 -3.7037E-6 L -0.0939 -3.7037E-6 C -0.13597 -3.7037E-6 -0.18768 0.14167 -0.18768 0.25695 L -0.18768 0.51412 " pathEditMode="relative" rAng="0" ptsTypes="AAAA">
                                      <p:cBhvr>
                                        <p:cTn id="483" dur="300" fill="hold"/>
                                        <p:tgtEl>
                                          <p:spTgt spid="123"/>
                                        </p:tgtEl>
                                        <p:attrNameLst>
                                          <p:attrName>ppt_x</p:attrName>
                                          <p:attrName>ppt_y</p:attrName>
                                        </p:attrNameLst>
                                      </p:cBhvr>
                                      <p:rCtr x="-9390" y="25694"/>
                                    </p:animMotion>
                                  </p:childTnLst>
                                </p:cTn>
                              </p:par>
                              <p:par>
                                <p:cTn id="484" presetID="10" presetClass="entr" presetSubtype="0" fill="hold" nodeType="withEffect">
                                  <p:stCondLst>
                                    <p:cond delay="0"/>
                                  </p:stCondLst>
                                  <p:childTnLst>
                                    <p:set>
                                      <p:cBhvr>
                                        <p:cTn id="485" dur="1" fill="hold">
                                          <p:stCondLst>
                                            <p:cond delay="0"/>
                                          </p:stCondLst>
                                        </p:cTn>
                                        <p:tgtEl>
                                          <p:spTgt spid="109"/>
                                        </p:tgtEl>
                                        <p:attrNameLst>
                                          <p:attrName>style.visibility</p:attrName>
                                        </p:attrNameLst>
                                      </p:cBhvr>
                                      <p:to>
                                        <p:strVal val="visible"/>
                                      </p:to>
                                    </p:set>
                                    <p:animEffect transition="in" filter="fade">
                                      <p:cBhvr>
                                        <p:cTn id="486" dur="300"/>
                                        <p:tgtEl>
                                          <p:spTgt spid="109"/>
                                        </p:tgtEl>
                                      </p:cBhvr>
                                    </p:animEffect>
                                  </p:childTnLst>
                                </p:cTn>
                              </p:par>
                            </p:childTnLst>
                          </p:cTn>
                        </p:par>
                        <p:par>
                          <p:cTn id="487" fill="hold">
                            <p:stCondLst>
                              <p:cond delay="3300"/>
                            </p:stCondLst>
                            <p:childTnLst>
                              <p:par>
                                <p:cTn id="488" presetID="57" presetClass="path" presetSubtype="0" accel="50000" decel="50000" fill="hold" nodeType="afterEffect">
                                  <p:stCondLst>
                                    <p:cond delay="0"/>
                                  </p:stCondLst>
                                  <p:childTnLst>
                                    <p:animMotion origin="layout" path="M -2.91743E-6 7.40741E-7 L -2.91743E-6 -0.125 C -2.91743E-6 -0.18102 -0.0448 -0.25 -0.08114 -0.25 L -0.16228 -0.25 " pathEditMode="relative" rAng="0" ptsTypes="AAAA">
                                      <p:cBhvr>
                                        <p:cTn id="489" dur="300" fill="hold"/>
                                        <p:tgtEl>
                                          <p:spTgt spid="109"/>
                                        </p:tgtEl>
                                        <p:attrNameLst>
                                          <p:attrName>ppt_x</p:attrName>
                                          <p:attrName>ppt_y</p:attrName>
                                        </p:attrNameLst>
                                      </p:cBhvr>
                                      <p:rCtr x="-8114" y="-12500"/>
                                    </p:animMotion>
                                  </p:childTnLst>
                                </p:cTn>
                              </p:par>
                            </p:childTnLst>
                          </p:cTn>
                        </p:par>
                        <p:par>
                          <p:cTn id="490" fill="hold">
                            <p:stCondLst>
                              <p:cond delay="3600"/>
                            </p:stCondLst>
                            <p:childTnLst>
                              <p:par>
                                <p:cTn id="491" presetID="50" presetClass="path" presetSubtype="0" accel="50000" decel="50000" fill="hold" nodeType="afterEffect">
                                  <p:stCondLst>
                                    <p:cond delay="0"/>
                                  </p:stCondLst>
                                  <p:childTnLst>
                                    <p:animMotion origin="layout" path="M 2.65955E-6 -4.81481E-6 L -0.09391 -4.81481E-6 C -0.13598 -4.81481E-6 -0.18768 0.14167 -0.18768 0.25695 L -0.18768 0.51413 " pathEditMode="relative" rAng="0" ptsTypes="AAAA">
                                      <p:cBhvr>
                                        <p:cTn id="492" dur="300" fill="hold"/>
                                        <p:tgtEl>
                                          <p:spTgt spid="124"/>
                                        </p:tgtEl>
                                        <p:attrNameLst>
                                          <p:attrName>ppt_x</p:attrName>
                                          <p:attrName>ppt_y</p:attrName>
                                        </p:attrNameLst>
                                      </p:cBhvr>
                                      <p:rCtr x="-9390" y="25694"/>
                                    </p:animMotion>
                                  </p:childTnLst>
                                </p:cTn>
                              </p:par>
                            </p:childTnLst>
                          </p:cTn>
                        </p:par>
                        <p:par>
                          <p:cTn id="493" fill="hold">
                            <p:stCondLst>
                              <p:cond delay="3900"/>
                            </p:stCondLst>
                            <p:childTnLst>
                              <p:par>
                                <p:cTn id="494" presetID="10" presetClass="exit" presetSubtype="0" fill="hold" nodeType="afterEffect">
                                  <p:stCondLst>
                                    <p:cond delay="0"/>
                                  </p:stCondLst>
                                  <p:childTnLst>
                                    <p:animEffect transition="out" filter="fade">
                                      <p:cBhvr>
                                        <p:cTn id="495" dur="500"/>
                                        <p:tgtEl>
                                          <p:spTgt spid="77"/>
                                        </p:tgtEl>
                                      </p:cBhvr>
                                    </p:animEffect>
                                    <p:set>
                                      <p:cBhvr>
                                        <p:cTn id="496" dur="1" fill="hold">
                                          <p:stCondLst>
                                            <p:cond delay="499"/>
                                          </p:stCondLst>
                                        </p:cTn>
                                        <p:tgtEl>
                                          <p:spTgt spid="77"/>
                                        </p:tgtEl>
                                        <p:attrNameLst>
                                          <p:attrName>style.visibility</p:attrName>
                                        </p:attrNameLst>
                                      </p:cBhvr>
                                      <p:to>
                                        <p:strVal val="hidden"/>
                                      </p:to>
                                    </p:set>
                                  </p:childTnLst>
                                </p:cTn>
                              </p:par>
                              <p:par>
                                <p:cTn id="497" presetID="10" presetClass="exit" presetSubtype="0" fill="hold" nodeType="withEffect">
                                  <p:stCondLst>
                                    <p:cond delay="0"/>
                                  </p:stCondLst>
                                  <p:childTnLst>
                                    <p:animEffect transition="out" filter="fade">
                                      <p:cBhvr>
                                        <p:cTn id="498" dur="500"/>
                                        <p:tgtEl>
                                          <p:spTgt spid="89"/>
                                        </p:tgtEl>
                                      </p:cBhvr>
                                    </p:animEffect>
                                    <p:set>
                                      <p:cBhvr>
                                        <p:cTn id="499" dur="1" fill="hold">
                                          <p:stCondLst>
                                            <p:cond delay="499"/>
                                          </p:stCondLst>
                                        </p:cTn>
                                        <p:tgtEl>
                                          <p:spTgt spid="89"/>
                                        </p:tgtEl>
                                        <p:attrNameLst>
                                          <p:attrName>style.visibility</p:attrName>
                                        </p:attrNameLst>
                                      </p:cBhvr>
                                      <p:to>
                                        <p:strVal val="hidden"/>
                                      </p:to>
                                    </p:set>
                                  </p:childTnLst>
                                </p:cTn>
                              </p:par>
                              <p:par>
                                <p:cTn id="500" presetID="10" presetClass="exit" presetSubtype="0" fill="hold" nodeType="withEffect">
                                  <p:stCondLst>
                                    <p:cond delay="0"/>
                                  </p:stCondLst>
                                  <p:childTnLst>
                                    <p:animEffect transition="out" filter="fade">
                                      <p:cBhvr>
                                        <p:cTn id="501" dur="500"/>
                                        <p:tgtEl>
                                          <p:spTgt spid="106"/>
                                        </p:tgtEl>
                                      </p:cBhvr>
                                    </p:animEffect>
                                    <p:set>
                                      <p:cBhvr>
                                        <p:cTn id="502" dur="1" fill="hold">
                                          <p:stCondLst>
                                            <p:cond delay="499"/>
                                          </p:stCondLst>
                                        </p:cTn>
                                        <p:tgtEl>
                                          <p:spTgt spid="106"/>
                                        </p:tgtEl>
                                        <p:attrNameLst>
                                          <p:attrName>style.visibility</p:attrName>
                                        </p:attrNameLst>
                                      </p:cBhvr>
                                      <p:to>
                                        <p:strVal val="hidden"/>
                                      </p:to>
                                    </p:set>
                                  </p:childTnLst>
                                </p:cTn>
                              </p:par>
                              <p:par>
                                <p:cTn id="503" presetID="10" presetClass="exit" presetSubtype="0" fill="hold" nodeType="withEffect">
                                  <p:stCondLst>
                                    <p:cond delay="0"/>
                                  </p:stCondLst>
                                  <p:childTnLst>
                                    <p:animEffect transition="out" filter="fade">
                                      <p:cBhvr>
                                        <p:cTn id="504" dur="500"/>
                                        <p:tgtEl>
                                          <p:spTgt spid="107"/>
                                        </p:tgtEl>
                                      </p:cBhvr>
                                    </p:animEffect>
                                    <p:set>
                                      <p:cBhvr>
                                        <p:cTn id="505" dur="1" fill="hold">
                                          <p:stCondLst>
                                            <p:cond delay="499"/>
                                          </p:stCondLst>
                                        </p:cTn>
                                        <p:tgtEl>
                                          <p:spTgt spid="107"/>
                                        </p:tgtEl>
                                        <p:attrNameLst>
                                          <p:attrName>style.visibility</p:attrName>
                                        </p:attrNameLst>
                                      </p:cBhvr>
                                      <p:to>
                                        <p:strVal val="hidden"/>
                                      </p:to>
                                    </p:set>
                                  </p:childTnLst>
                                </p:cTn>
                              </p:par>
                              <p:par>
                                <p:cTn id="506" presetID="10" presetClass="exit" presetSubtype="0" fill="hold" nodeType="withEffect">
                                  <p:stCondLst>
                                    <p:cond delay="0"/>
                                  </p:stCondLst>
                                  <p:childTnLst>
                                    <p:animEffect transition="out" filter="fade">
                                      <p:cBhvr>
                                        <p:cTn id="507" dur="500"/>
                                        <p:tgtEl>
                                          <p:spTgt spid="108"/>
                                        </p:tgtEl>
                                      </p:cBhvr>
                                    </p:animEffect>
                                    <p:set>
                                      <p:cBhvr>
                                        <p:cTn id="508" dur="1" fill="hold">
                                          <p:stCondLst>
                                            <p:cond delay="499"/>
                                          </p:stCondLst>
                                        </p:cTn>
                                        <p:tgtEl>
                                          <p:spTgt spid="108"/>
                                        </p:tgtEl>
                                        <p:attrNameLst>
                                          <p:attrName>style.visibility</p:attrName>
                                        </p:attrNameLst>
                                      </p:cBhvr>
                                      <p:to>
                                        <p:strVal val="hidden"/>
                                      </p:to>
                                    </p:set>
                                  </p:childTnLst>
                                </p:cTn>
                              </p:par>
                              <p:par>
                                <p:cTn id="509" presetID="10" presetClass="exit" presetSubtype="0" fill="hold" nodeType="withEffect">
                                  <p:stCondLst>
                                    <p:cond delay="0"/>
                                  </p:stCondLst>
                                  <p:childTnLst>
                                    <p:animEffect transition="out" filter="fade">
                                      <p:cBhvr>
                                        <p:cTn id="510" dur="500"/>
                                        <p:tgtEl>
                                          <p:spTgt spid="109"/>
                                        </p:tgtEl>
                                      </p:cBhvr>
                                    </p:animEffect>
                                    <p:set>
                                      <p:cBhvr>
                                        <p:cTn id="511" dur="1" fill="hold">
                                          <p:stCondLst>
                                            <p:cond delay="499"/>
                                          </p:stCondLst>
                                        </p:cTn>
                                        <p:tgtEl>
                                          <p:spTgt spid="109"/>
                                        </p:tgtEl>
                                        <p:attrNameLst>
                                          <p:attrName>style.visibility</p:attrName>
                                        </p:attrNameLst>
                                      </p:cBhvr>
                                      <p:to>
                                        <p:strVal val="hidden"/>
                                      </p:to>
                                    </p:set>
                                  </p:childTnLst>
                                </p:cTn>
                              </p:par>
                              <p:par>
                                <p:cTn id="512" presetID="10" presetClass="entr" presetSubtype="0" fill="hold" nodeType="withEffect">
                                  <p:stCondLst>
                                    <p:cond delay="0"/>
                                  </p:stCondLst>
                                  <p:childTnLst>
                                    <p:set>
                                      <p:cBhvr>
                                        <p:cTn id="513" dur="1" fill="hold">
                                          <p:stCondLst>
                                            <p:cond delay="0"/>
                                          </p:stCondLst>
                                        </p:cTn>
                                        <p:tgtEl>
                                          <p:spTgt spid="125"/>
                                        </p:tgtEl>
                                        <p:attrNameLst>
                                          <p:attrName>style.visibility</p:attrName>
                                        </p:attrNameLst>
                                      </p:cBhvr>
                                      <p:to>
                                        <p:strVal val="visible"/>
                                      </p:to>
                                    </p:set>
                                    <p:animEffect transition="in" filter="fade">
                                      <p:cBhvr>
                                        <p:cTn id="514" dur="500"/>
                                        <p:tgtEl>
                                          <p:spTgt spid="125"/>
                                        </p:tgtEl>
                                      </p:cBhvr>
                                    </p:animEffect>
                                  </p:childTnLst>
                                </p:cTn>
                              </p:par>
                            </p:childTnLst>
                          </p:cTn>
                        </p:par>
                        <p:par>
                          <p:cTn id="515" fill="hold">
                            <p:stCondLst>
                              <p:cond delay="4400"/>
                            </p:stCondLst>
                            <p:childTnLst>
                              <p:par>
                                <p:cTn id="516" presetID="42" presetClass="path" presetSubtype="0" accel="50000" decel="50000" fill="hold" nodeType="afterEffect">
                                  <p:stCondLst>
                                    <p:cond delay="0"/>
                                  </p:stCondLst>
                                  <p:childTnLst>
                                    <p:animMotion origin="layout" path="M 8.64809E-7 1.11111E-6 L -0.00339 0.30787 " pathEditMode="relative" rAng="0" ptsTypes="AA">
                                      <p:cBhvr>
                                        <p:cTn id="517" dur="2000" fill="hold"/>
                                        <p:tgtEl>
                                          <p:spTgt spid="125"/>
                                        </p:tgtEl>
                                        <p:attrNameLst>
                                          <p:attrName>ppt_x</p:attrName>
                                          <p:attrName>ppt_y</p:attrName>
                                        </p:attrNameLst>
                                      </p:cBhvr>
                                      <p:rCtr x="-169" y="15394"/>
                                    </p:animMotion>
                                  </p:childTnLst>
                                </p:cTn>
                              </p:par>
                            </p:childTnLst>
                          </p:cTn>
                        </p:par>
                        <p:par>
                          <p:cTn id="518" fill="hold">
                            <p:stCondLst>
                              <p:cond delay="6400"/>
                            </p:stCondLst>
                            <p:childTnLst>
                              <p:par>
                                <p:cTn id="519" presetID="10" presetClass="exit" presetSubtype="0" fill="hold" nodeType="afterEffect">
                                  <p:stCondLst>
                                    <p:cond delay="0"/>
                                  </p:stCondLst>
                                  <p:childTnLst>
                                    <p:animEffect transition="out" filter="fade">
                                      <p:cBhvr>
                                        <p:cTn id="520" dur="500"/>
                                        <p:tgtEl>
                                          <p:spTgt spid="119"/>
                                        </p:tgtEl>
                                      </p:cBhvr>
                                    </p:animEffect>
                                    <p:set>
                                      <p:cBhvr>
                                        <p:cTn id="521" dur="1" fill="hold">
                                          <p:stCondLst>
                                            <p:cond delay="499"/>
                                          </p:stCondLst>
                                        </p:cTn>
                                        <p:tgtEl>
                                          <p:spTgt spid="119"/>
                                        </p:tgtEl>
                                        <p:attrNameLst>
                                          <p:attrName>style.visibility</p:attrName>
                                        </p:attrNameLst>
                                      </p:cBhvr>
                                      <p:to>
                                        <p:strVal val="hidden"/>
                                      </p:to>
                                    </p:set>
                                  </p:childTnLst>
                                </p:cTn>
                              </p:par>
                              <p:par>
                                <p:cTn id="522" presetID="10" presetClass="exit" presetSubtype="0" fill="hold" nodeType="withEffect">
                                  <p:stCondLst>
                                    <p:cond delay="0"/>
                                  </p:stCondLst>
                                  <p:childTnLst>
                                    <p:animEffect transition="out" filter="fade">
                                      <p:cBhvr>
                                        <p:cTn id="523" dur="500"/>
                                        <p:tgtEl>
                                          <p:spTgt spid="120"/>
                                        </p:tgtEl>
                                      </p:cBhvr>
                                    </p:animEffect>
                                    <p:set>
                                      <p:cBhvr>
                                        <p:cTn id="524" dur="1" fill="hold">
                                          <p:stCondLst>
                                            <p:cond delay="499"/>
                                          </p:stCondLst>
                                        </p:cTn>
                                        <p:tgtEl>
                                          <p:spTgt spid="120"/>
                                        </p:tgtEl>
                                        <p:attrNameLst>
                                          <p:attrName>style.visibility</p:attrName>
                                        </p:attrNameLst>
                                      </p:cBhvr>
                                      <p:to>
                                        <p:strVal val="hidden"/>
                                      </p:to>
                                    </p:set>
                                  </p:childTnLst>
                                </p:cTn>
                              </p:par>
                              <p:par>
                                <p:cTn id="525" presetID="10" presetClass="exit" presetSubtype="0" fill="hold" nodeType="withEffect">
                                  <p:stCondLst>
                                    <p:cond delay="0"/>
                                  </p:stCondLst>
                                  <p:childTnLst>
                                    <p:animEffect transition="out" filter="fade">
                                      <p:cBhvr>
                                        <p:cTn id="526" dur="500"/>
                                        <p:tgtEl>
                                          <p:spTgt spid="121"/>
                                        </p:tgtEl>
                                      </p:cBhvr>
                                    </p:animEffect>
                                    <p:set>
                                      <p:cBhvr>
                                        <p:cTn id="527" dur="1" fill="hold">
                                          <p:stCondLst>
                                            <p:cond delay="499"/>
                                          </p:stCondLst>
                                        </p:cTn>
                                        <p:tgtEl>
                                          <p:spTgt spid="121"/>
                                        </p:tgtEl>
                                        <p:attrNameLst>
                                          <p:attrName>style.visibility</p:attrName>
                                        </p:attrNameLst>
                                      </p:cBhvr>
                                      <p:to>
                                        <p:strVal val="hidden"/>
                                      </p:to>
                                    </p:set>
                                  </p:childTnLst>
                                </p:cTn>
                              </p:par>
                              <p:par>
                                <p:cTn id="528" presetID="10" presetClass="exit" presetSubtype="0" fill="hold" nodeType="withEffect">
                                  <p:stCondLst>
                                    <p:cond delay="0"/>
                                  </p:stCondLst>
                                  <p:childTnLst>
                                    <p:animEffect transition="out" filter="fade">
                                      <p:cBhvr>
                                        <p:cTn id="529" dur="500"/>
                                        <p:tgtEl>
                                          <p:spTgt spid="122"/>
                                        </p:tgtEl>
                                      </p:cBhvr>
                                    </p:animEffect>
                                    <p:set>
                                      <p:cBhvr>
                                        <p:cTn id="530" dur="1" fill="hold">
                                          <p:stCondLst>
                                            <p:cond delay="499"/>
                                          </p:stCondLst>
                                        </p:cTn>
                                        <p:tgtEl>
                                          <p:spTgt spid="122"/>
                                        </p:tgtEl>
                                        <p:attrNameLst>
                                          <p:attrName>style.visibility</p:attrName>
                                        </p:attrNameLst>
                                      </p:cBhvr>
                                      <p:to>
                                        <p:strVal val="hidden"/>
                                      </p:to>
                                    </p:set>
                                  </p:childTnLst>
                                </p:cTn>
                              </p:par>
                              <p:par>
                                <p:cTn id="531" presetID="10" presetClass="exit" presetSubtype="0" fill="hold" nodeType="withEffect">
                                  <p:stCondLst>
                                    <p:cond delay="0"/>
                                  </p:stCondLst>
                                  <p:childTnLst>
                                    <p:animEffect transition="out" filter="fade">
                                      <p:cBhvr>
                                        <p:cTn id="532" dur="500"/>
                                        <p:tgtEl>
                                          <p:spTgt spid="123"/>
                                        </p:tgtEl>
                                      </p:cBhvr>
                                    </p:animEffect>
                                    <p:set>
                                      <p:cBhvr>
                                        <p:cTn id="533" dur="1" fill="hold">
                                          <p:stCondLst>
                                            <p:cond delay="499"/>
                                          </p:stCondLst>
                                        </p:cTn>
                                        <p:tgtEl>
                                          <p:spTgt spid="123"/>
                                        </p:tgtEl>
                                        <p:attrNameLst>
                                          <p:attrName>style.visibility</p:attrName>
                                        </p:attrNameLst>
                                      </p:cBhvr>
                                      <p:to>
                                        <p:strVal val="hidden"/>
                                      </p:to>
                                    </p:set>
                                  </p:childTnLst>
                                </p:cTn>
                              </p:par>
                              <p:par>
                                <p:cTn id="534" presetID="10" presetClass="exit" presetSubtype="0" fill="hold" nodeType="withEffect">
                                  <p:stCondLst>
                                    <p:cond delay="0"/>
                                  </p:stCondLst>
                                  <p:childTnLst>
                                    <p:animEffect transition="out" filter="fade">
                                      <p:cBhvr>
                                        <p:cTn id="535" dur="500"/>
                                        <p:tgtEl>
                                          <p:spTgt spid="124"/>
                                        </p:tgtEl>
                                      </p:cBhvr>
                                    </p:animEffect>
                                    <p:set>
                                      <p:cBhvr>
                                        <p:cTn id="536" dur="1" fill="hold">
                                          <p:stCondLst>
                                            <p:cond delay="499"/>
                                          </p:stCondLst>
                                        </p:cTn>
                                        <p:tgtEl>
                                          <p:spTgt spid="124"/>
                                        </p:tgtEl>
                                        <p:attrNameLst>
                                          <p:attrName>style.visibility</p:attrName>
                                        </p:attrNameLst>
                                      </p:cBhvr>
                                      <p:to>
                                        <p:strVal val="hidden"/>
                                      </p:to>
                                    </p:set>
                                  </p:childTnLst>
                                </p:cTn>
                              </p:par>
                            </p:childTnLst>
                          </p:cTn>
                        </p:par>
                      </p:childTnLst>
                    </p:cTn>
                  </p:par>
                  <p:par>
                    <p:cTn id="537" fill="hold">
                      <p:stCondLst>
                        <p:cond delay="indefinite"/>
                      </p:stCondLst>
                      <p:childTnLst>
                        <p:par>
                          <p:cTn id="538" fill="hold">
                            <p:stCondLst>
                              <p:cond delay="0"/>
                            </p:stCondLst>
                            <p:childTnLst>
                              <p:par>
                                <p:cTn id="539" presetID="10" presetClass="exit" presetSubtype="0" fill="hold" grpId="1" nodeType="clickEffect">
                                  <p:stCondLst>
                                    <p:cond delay="0"/>
                                  </p:stCondLst>
                                  <p:childTnLst>
                                    <p:animEffect transition="out" filter="fade">
                                      <p:cBhvr>
                                        <p:cTn id="540" dur="500"/>
                                        <p:tgtEl>
                                          <p:spTgt spid="12"/>
                                        </p:tgtEl>
                                      </p:cBhvr>
                                    </p:animEffect>
                                    <p:set>
                                      <p:cBhvr>
                                        <p:cTn id="541" dur="1" fill="hold">
                                          <p:stCondLst>
                                            <p:cond delay="499"/>
                                          </p:stCondLst>
                                        </p:cTn>
                                        <p:tgtEl>
                                          <p:spTgt spid="12"/>
                                        </p:tgtEl>
                                        <p:attrNameLst>
                                          <p:attrName>style.visibility</p:attrName>
                                        </p:attrNameLst>
                                      </p:cBhvr>
                                      <p:to>
                                        <p:strVal val="hidden"/>
                                      </p:to>
                                    </p:set>
                                  </p:childTnLst>
                                </p:cTn>
                              </p:par>
                              <p:par>
                                <p:cTn id="542" presetID="10" presetClass="exit" presetSubtype="0" fill="hold" nodeType="withEffect">
                                  <p:stCondLst>
                                    <p:cond delay="0"/>
                                  </p:stCondLst>
                                  <p:childTnLst>
                                    <p:animEffect transition="out" filter="fade">
                                      <p:cBhvr>
                                        <p:cTn id="543" dur="500"/>
                                        <p:tgtEl>
                                          <p:spTgt spid="11"/>
                                        </p:tgtEl>
                                      </p:cBhvr>
                                    </p:animEffect>
                                    <p:set>
                                      <p:cBhvr>
                                        <p:cTn id="544" dur="1" fill="hold">
                                          <p:stCondLst>
                                            <p:cond delay="499"/>
                                          </p:stCondLst>
                                        </p:cTn>
                                        <p:tgtEl>
                                          <p:spTgt spid="11"/>
                                        </p:tgtEl>
                                        <p:attrNameLst>
                                          <p:attrName>style.visibility</p:attrName>
                                        </p:attrNameLst>
                                      </p:cBhvr>
                                      <p:to>
                                        <p:strVal val="hidden"/>
                                      </p:to>
                                    </p:set>
                                  </p:childTnLst>
                                </p:cTn>
                              </p:par>
                              <p:par>
                                <p:cTn id="545" presetID="10" presetClass="exit" presetSubtype="0" fill="hold" nodeType="withEffect">
                                  <p:stCondLst>
                                    <p:cond delay="0"/>
                                  </p:stCondLst>
                                  <p:childTnLst>
                                    <p:animEffect transition="out" filter="fade">
                                      <p:cBhvr>
                                        <p:cTn id="546" dur="500"/>
                                        <p:tgtEl>
                                          <p:spTgt spid="62"/>
                                        </p:tgtEl>
                                      </p:cBhvr>
                                    </p:animEffect>
                                    <p:set>
                                      <p:cBhvr>
                                        <p:cTn id="547" dur="1" fill="hold">
                                          <p:stCondLst>
                                            <p:cond delay="499"/>
                                          </p:stCondLst>
                                        </p:cTn>
                                        <p:tgtEl>
                                          <p:spTgt spid="62"/>
                                        </p:tgtEl>
                                        <p:attrNameLst>
                                          <p:attrName>style.visibility</p:attrName>
                                        </p:attrNameLst>
                                      </p:cBhvr>
                                      <p:to>
                                        <p:strVal val="hidden"/>
                                      </p:to>
                                    </p:set>
                                  </p:childTnLst>
                                </p:cTn>
                              </p:par>
                              <p:par>
                                <p:cTn id="548" presetID="10" presetClass="exit" presetSubtype="0" fill="hold" grpId="1" nodeType="withEffect">
                                  <p:stCondLst>
                                    <p:cond delay="0"/>
                                  </p:stCondLst>
                                  <p:childTnLst>
                                    <p:animEffect transition="out" filter="fade">
                                      <p:cBhvr>
                                        <p:cTn id="549" dur="500"/>
                                        <p:tgtEl>
                                          <p:spTgt spid="37"/>
                                        </p:tgtEl>
                                      </p:cBhvr>
                                    </p:animEffect>
                                    <p:set>
                                      <p:cBhvr>
                                        <p:cTn id="550" dur="1" fill="hold">
                                          <p:stCondLst>
                                            <p:cond delay="499"/>
                                          </p:stCondLst>
                                        </p:cTn>
                                        <p:tgtEl>
                                          <p:spTgt spid="37"/>
                                        </p:tgtEl>
                                        <p:attrNameLst>
                                          <p:attrName>style.visibility</p:attrName>
                                        </p:attrNameLst>
                                      </p:cBhvr>
                                      <p:to>
                                        <p:strVal val="hidden"/>
                                      </p:to>
                                    </p:set>
                                  </p:childTnLst>
                                </p:cTn>
                              </p:par>
                              <p:par>
                                <p:cTn id="551" presetID="10" presetClass="exit" presetSubtype="0" fill="hold" nodeType="withEffect">
                                  <p:stCondLst>
                                    <p:cond delay="0"/>
                                  </p:stCondLst>
                                  <p:childTnLst>
                                    <p:animEffect transition="out" filter="fade">
                                      <p:cBhvr>
                                        <p:cTn id="552" dur="500"/>
                                        <p:tgtEl>
                                          <p:spTgt spid="98"/>
                                        </p:tgtEl>
                                      </p:cBhvr>
                                    </p:animEffect>
                                    <p:set>
                                      <p:cBhvr>
                                        <p:cTn id="553" dur="1" fill="hold">
                                          <p:stCondLst>
                                            <p:cond delay="499"/>
                                          </p:stCondLst>
                                        </p:cTn>
                                        <p:tgtEl>
                                          <p:spTgt spid="98"/>
                                        </p:tgtEl>
                                        <p:attrNameLst>
                                          <p:attrName>style.visibility</p:attrName>
                                        </p:attrNameLst>
                                      </p:cBhvr>
                                      <p:to>
                                        <p:strVal val="hidden"/>
                                      </p:to>
                                    </p:set>
                                  </p:childTnLst>
                                </p:cTn>
                              </p:par>
                              <p:par>
                                <p:cTn id="554" presetID="10" presetClass="exit" presetSubtype="0" fill="hold" grpId="1" nodeType="withEffect">
                                  <p:stCondLst>
                                    <p:cond delay="0"/>
                                  </p:stCondLst>
                                  <p:childTnLst>
                                    <p:animEffect transition="out" filter="fade">
                                      <p:cBhvr>
                                        <p:cTn id="555" dur="500"/>
                                        <p:tgtEl>
                                          <p:spTgt spid="23"/>
                                        </p:tgtEl>
                                      </p:cBhvr>
                                    </p:animEffect>
                                    <p:set>
                                      <p:cBhvr>
                                        <p:cTn id="556"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37" grpId="0"/>
      <p:bldP spid="37" grpId="1"/>
      <p:bldP spid="4" grpId="0" animBg="1"/>
      <p:bldP spid="2" grpId="0" animBg="1"/>
      <p:bldP spid="88" grpId="0" animBg="1"/>
      <p:bldP spid="52" grpId="0"/>
      <p:bldP spid="52" grpId="1"/>
      <p:bldP spid="51" grpId="0" animBg="1"/>
      <p:bldP spid="51" grpId="1" animBg="1"/>
      <p:bldP spid="13" grpId="0"/>
      <p:bldP spid="35" grpId="0"/>
      <p:bldP spid="36" grpId="0"/>
      <p:bldP spid="41" grpId="0"/>
      <p:bldP spid="12" grpId="0"/>
      <p:bldP spid="12" grpId="1"/>
      <p:bldP spid="59" grpId="0"/>
      <p:bldP spid="59" grpId="1"/>
      <p:bldP spid="53" grpId="0" animBg="1"/>
      <p:bldP spid="8" grpId="0" animBg="1"/>
      <p:bldP spid="5" grpId="0" animBg="1"/>
      <p:bldP spid="19"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E9289-FC6A-4AF8-9B09-285FA5DE0F57}"/>
              </a:ext>
            </a:extLst>
          </p:cNvPr>
          <p:cNvSpPr>
            <a:spLocks noGrp="1"/>
          </p:cNvSpPr>
          <p:nvPr>
            <p:ph type="title"/>
          </p:nvPr>
        </p:nvSpPr>
        <p:spPr>
          <a:xfrm>
            <a:off x="717243" y="287424"/>
            <a:ext cx="10754339" cy="551452"/>
          </a:xfrm>
        </p:spPr>
        <p:txBody>
          <a:bodyPr/>
          <a:lstStyle/>
          <a:p>
            <a:pPr algn="ctr"/>
            <a:r>
              <a:rPr lang="en-US" sz="2799" dirty="0"/>
              <a:t>Est. Multifamily Spending as a Percentage of Total PAB Allocation</a:t>
            </a:r>
          </a:p>
        </p:txBody>
      </p:sp>
      <mc:AlternateContent xmlns:mc="http://schemas.openxmlformats.org/markup-compatibility/2006" xmlns:cx4="http://schemas.microsoft.com/office/drawing/2016/5/10/chartex">
        <mc:Choice Requires="cx4">
          <p:graphicFrame>
            <p:nvGraphicFramePr>
              <p:cNvPr id="8" name="Content Placeholder 7">
                <a:extLst>
                  <a:ext uri="{FF2B5EF4-FFF2-40B4-BE49-F238E27FC236}">
                    <a16:creationId xmlns:a16="http://schemas.microsoft.com/office/drawing/2014/main" id="{3A27822E-D6C9-4E79-A38D-042C82672B2B}"/>
                  </a:ext>
                </a:extLst>
              </p:cNvPr>
              <p:cNvGraphicFramePr>
                <a:graphicFrameLocks noGrp="1"/>
              </p:cNvGraphicFramePr>
              <p:nvPr>
                <p:ph sz="half" idx="2"/>
              </p:nvPr>
            </p:nvGraphicFramePr>
            <p:xfrm>
              <a:off x="395108" y="838876"/>
              <a:ext cx="10062449" cy="550184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ontent Placeholder 7">
                <a:extLst>
                  <a:ext uri="{FF2B5EF4-FFF2-40B4-BE49-F238E27FC236}">
                    <a16:creationId xmlns:a16="http://schemas.microsoft.com/office/drawing/2014/main" id="{3A27822E-D6C9-4E79-A38D-042C82672B2B}"/>
                  </a:ext>
                </a:extLst>
              </p:cNvPr>
              <p:cNvPicPr>
                <a:picLocks noGrp="1" noRot="1" noChangeAspect="1" noMove="1" noResize="1" noEditPoints="1" noAdjustHandles="1" noChangeArrowheads="1" noChangeShapeType="1"/>
              </p:cNvPicPr>
              <p:nvPr/>
            </p:nvPicPr>
            <p:blipFill>
              <a:blip r:embed="rId3"/>
              <a:stretch>
                <a:fillRect/>
              </a:stretch>
            </p:blipFill>
            <p:spPr>
              <a:xfrm>
                <a:off x="395108" y="838876"/>
                <a:ext cx="10062449" cy="5501841"/>
              </a:xfrm>
              <a:prstGeom prst="rect">
                <a:avLst/>
              </a:prstGeom>
            </p:spPr>
          </p:pic>
        </mc:Fallback>
      </mc:AlternateContent>
      <p:sp>
        <p:nvSpPr>
          <p:cNvPr id="5" name="Slide Number Placeholder 4">
            <a:extLst>
              <a:ext uri="{FF2B5EF4-FFF2-40B4-BE49-F238E27FC236}">
                <a16:creationId xmlns:a16="http://schemas.microsoft.com/office/drawing/2014/main" id="{2DA12FDF-4655-441A-B9FE-30673FE7A5DD}"/>
              </a:ext>
            </a:extLst>
          </p:cNvPr>
          <p:cNvSpPr>
            <a:spLocks noGrp="1"/>
          </p:cNvSpPr>
          <p:nvPr>
            <p:ph type="sldNum" sz="quarter" idx="12"/>
          </p:nvPr>
        </p:nvSpPr>
        <p:spPr/>
        <p:txBody>
          <a:bodyPr/>
          <a:lstStyle/>
          <a:p>
            <a:pPr defTabSz="1218621">
              <a:defRPr/>
            </a:pPr>
            <a:fld id="{34C99D79-8A4B-4031-B1E0-AF26F8EDF2BC}" type="slidenum">
              <a:rPr lang="en-GB">
                <a:latin typeface="Arial" panose="020B0604020202020204"/>
              </a:rPr>
              <a:pPr defTabSz="1218621">
                <a:defRPr/>
              </a:pPr>
              <a:t>3</a:t>
            </a:fld>
            <a:endParaRPr lang="en-GB">
              <a:latin typeface="Arial" panose="020B0604020202020204"/>
            </a:endParaRPr>
          </a:p>
        </p:txBody>
      </p:sp>
      <p:sp>
        <p:nvSpPr>
          <p:cNvPr id="3" name="Rectangle 2">
            <a:extLst>
              <a:ext uri="{FF2B5EF4-FFF2-40B4-BE49-F238E27FC236}">
                <a16:creationId xmlns:a16="http://schemas.microsoft.com/office/drawing/2014/main" id="{FF436848-7065-404A-B66E-F14ED841D16B}"/>
              </a:ext>
            </a:extLst>
          </p:cNvPr>
          <p:cNvSpPr/>
          <p:nvPr/>
        </p:nvSpPr>
        <p:spPr>
          <a:xfrm>
            <a:off x="9066520" y="5915731"/>
            <a:ext cx="1330093" cy="364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621">
              <a:defRPr/>
            </a:pPr>
            <a:endParaRPr lang="en-US" sz="2399">
              <a:solidFill>
                <a:prstClr val="white"/>
              </a:solidFill>
              <a:latin typeface="Arial" panose="020B0604020202020204"/>
            </a:endParaRPr>
          </a:p>
        </p:txBody>
      </p:sp>
      <p:sp>
        <p:nvSpPr>
          <p:cNvPr id="7" name="TextBox 6">
            <a:extLst>
              <a:ext uri="{FF2B5EF4-FFF2-40B4-BE49-F238E27FC236}">
                <a16:creationId xmlns:a16="http://schemas.microsoft.com/office/drawing/2014/main" id="{35D53166-F352-E19E-2C1F-9BEB6F2DDEFA}"/>
              </a:ext>
            </a:extLst>
          </p:cNvPr>
          <p:cNvSpPr txBox="1"/>
          <p:nvPr/>
        </p:nvSpPr>
        <p:spPr>
          <a:xfrm>
            <a:off x="9973747" y="6079175"/>
            <a:ext cx="2213491" cy="261542"/>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graphicFrame>
        <p:nvGraphicFramePr>
          <p:cNvPr id="10" name="Table 9">
            <a:extLst>
              <a:ext uri="{FF2B5EF4-FFF2-40B4-BE49-F238E27FC236}">
                <a16:creationId xmlns:a16="http://schemas.microsoft.com/office/drawing/2014/main" id="{31066549-7DE9-EF20-87FC-E96478C9091D}"/>
              </a:ext>
            </a:extLst>
          </p:cNvPr>
          <p:cNvGraphicFramePr>
            <a:graphicFrameLocks noGrp="1"/>
          </p:cNvGraphicFramePr>
          <p:nvPr/>
        </p:nvGraphicFramePr>
        <p:xfrm>
          <a:off x="9599505" y="2913687"/>
          <a:ext cx="2147428" cy="2742960"/>
        </p:xfrm>
        <a:graphic>
          <a:graphicData uri="http://schemas.openxmlformats.org/drawingml/2006/table">
            <a:tbl>
              <a:tblPr firstRow="1" bandRow="1">
                <a:tableStyleId>{5C22544A-7EE6-4342-B048-85BDC9FD1C3A}</a:tableStyleId>
              </a:tblPr>
              <a:tblGrid>
                <a:gridCol w="1304903">
                  <a:extLst>
                    <a:ext uri="{9D8B030D-6E8A-4147-A177-3AD203B41FA5}">
                      <a16:colId xmlns:a16="http://schemas.microsoft.com/office/drawing/2014/main" val="2313232321"/>
                    </a:ext>
                  </a:extLst>
                </a:gridCol>
                <a:gridCol w="842525">
                  <a:extLst>
                    <a:ext uri="{9D8B030D-6E8A-4147-A177-3AD203B41FA5}">
                      <a16:colId xmlns:a16="http://schemas.microsoft.com/office/drawing/2014/main" val="2713182910"/>
                    </a:ext>
                  </a:extLst>
                </a:gridCol>
              </a:tblGrid>
              <a:tr h="274249">
                <a:tc>
                  <a:txBody>
                    <a:bodyPr/>
                    <a:lstStyle/>
                    <a:p>
                      <a:r>
                        <a:rPr lang="en-US" sz="1200" dirty="0"/>
                        <a:t>State</a:t>
                      </a:r>
                    </a:p>
                  </a:txBody>
                  <a:tcPr marL="91416" marR="91416" marT="45708" marB="45708"/>
                </a:tc>
                <a:tc>
                  <a:txBody>
                    <a:bodyPr/>
                    <a:lstStyle/>
                    <a:p>
                      <a:r>
                        <a:rPr lang="en-US" sz="1200" dirty="0"/>
                        <a:t>Est. %</a:t>
                      </a:r>
                    </a:p>
                  </a:txBody>
                  <a:tcPr marL="91416" marR="91416" marT="45708" marB="45708"/>
                </a:tc>
                <a:extLst>
                  <a:ext uri="{0D108BD9-81ED-4DB2-BD59-A6C34878D82A}">
                    <a16:rowId xmlns:a16="http://schemas.microsoft.com/office/drawing/2014/main" val="3231185673"/>
                  </a:ext>
                </a:extLst>
              </a:tr>
              <a:tr h="274249">
                <a:tc>
                  <a:txBody>
                    <a:bodyPr/>
                    <a:lstStyle/>
                    <a:p>
                      <a:r>
                        <a:rPr lang="en-US" sz="1200" dirty="0"/>
                        <a:t>Vermont</a:t>
                      </a:r>
                    </a:p>
                  </a:txBody>
                  <a:tcPr marL="91416" marR="91416" marT="45708" marB="45708"/>
                </a:tc>
                <a:tc>
                  <a:txBody>
                    <a:bodyPr/>
                    <a:lstStyle/>
                    <a:p>
                      <a:pPr algn="ctr"/>
                      <a:r>
                        <a:rPr lang="en-US" sz="1200" dirty="0"/>
                        <a:t>&lt; 5%</a:t>
                      </a:r>
                    </a:p>
                  </a:txBody>
                  <a:tcPr marL="91416" marR="91416" marT="45708" marB="45708"/>
                </a:tc>
                <a:extLst>
                  <a:ext uri="{0D108BD9-81ED-4DB2-BD59-A6C34878D82A}">
                    <a16:rowId xmlns:a16="http://schemas.microsoft.com/office/drawing/2014/main" val="2418618688"/>
                  </a:ext>
                </a:extLst>
              </a:tr>
              <a:tr h="274249">
                <a:tc>
                  <a:txBody>
                    <a:bodyPr/>
                    <a:lstStyle/>
                    <a:p>
                      <a:r>
                        <a:rPr lang="en-US" sz="1200" dirty="0"/>
                        <a:t>New Hampshire</a:t>
                      </a:r>
                    </a:p>
                  </a:txBody>
                  <a:tcPr marL="91416" marR="91416" marT="45708" marB="45708"/>
                </a:tc>
                <a:tc>
                  <a:txBody>
                    <a:bodyPr/>
                    <a:lstStyle/>
                    <a:p>
                      <a:pPr algn="ctr"/>
                      <a:r>
                        <a:rPr lang="en-US" sz="1200" dirty="0"/>
                        <a:t>&lt; 5%</a:t>
                      </a:r>
                    </a:p>
                  </a:txBody>
                  <a:tcPr marL="91416" marR="91416" marT="45708" marB="45708"/>
                </a:tc>
                <a:extLst>
                  <a:ext uri="{0D108BD9-81ED-4DB2-BD59-A6C34878D82A}">
                    <a16:rowId xmlns:a16="http://schemas.microsoft.com/office/drawing/2014/main" val="3440049987"/>
                  </a:ext>
                </a:extLst>
              </a:tr>
              <a:tr h="274249">
                <a:tc>
                  <a:txBody>
                    <a:bodyPr/>
                    <a:lstStyle/>
                    <a:p>
                      <a:r>
                        <a:rPr lang="en-US" sz="1200" dirty="0"/>
                        <a:t>Massachusetts</a:t>
                      </a:r>
                    </a:p>
                  </a:txBody>
                  <a:tcPr marL="91416" marR="91416" marT="45708" marB="45708"/>
                </a:tc>
                <a:tc>
                  <a:txBody>
                    <a:bodyPr/>
                    <a:lstStyle/>
                    <a:p>
                      <a:pPr algn="ctr"/>
                      <a:r>
                        <a:rPr lang="en-US" sz="1200" dirty="0"/>
                        <a:t>&lt; 5%</a:t>
                      </a:r>
                    </a:p>
                  </a:txBody>
                  <a:tcPr marL="91416" marR="91416" marT="45708" marB="45708"/>
                </a:tc>
                <a:extLst>
                  <a:ext uri="{0D108BD9-81ED-4DB2-BD59-A6C34878D82A}">
                    <a16:rowId xmlns:a16="http://schemas.microsoft.com/office/drawing/2014/main" val="2383759690"/>
                  </a:ext>
                </a:extLst>
              </a:tr>
              <a:tr h="274249">
                <a:tc>
                  <a:txBody>
                    <a:bodyPr/>
                    <a:lstStyle/>
                    <a:p>
                      <a:r>
                        <a:rPr lang="en-US" sz="1200" dirty="0"/>
                        <a:t>Rhode Island</a:t>
                      </a:r>
                    </a:p>
                  </a:txBody>
                  <a:tcPr marL="91416" marR="91416" marT="45708" marB="45708"/>
                </a:tc>
                <a:tc>
                  <a:txBody>
                    <a:bodyPr/>
                    <a:lstStyle/>
                    <a:p>
                      <a:pPr algn="ctr"/>
                      <a:r>
                        <a:rPr lang="en-US" sz="1200" dirty="0"/>
                        <a:t>18%</a:t>
                      </a:r>
                    </a:p>
                  </a:txBody>
                  <a:tcPr marL="91416" marR="91416" marT="45708" marB="45708"/>
                </a:tc>
                <a:extLst>
                  <a:ext uri="{0D108BD9-81ED-4DB2-BD59-A6C34878D82A}">
                    <a16:rowId xmlns:a16="http://schemas.microsoft.com/office/drawing/2014/main" val="4219120971"/>
                  </a:ext>
                </a:extLst>
              </a:tr>
              <a:tr h="274249">
                <a:tc>
                  <a:txBody>
                    <a:bodyPr/>
                    <a:lstStyle/>
                    <a:p>
                      <a:r>
                        <a:rPr lang="en-US" sz="1200" dirty="0"/>
                        <a:t>Connecticut</a:t>
                      </a:r>
                    </a:p>
                  </a:txBody>
                  <a:tcPr marL="91416" marR="91416" marT="45708" marB="45708"/>
                </a:tc>
                <a:tc>
                  <a:txBody>
                    <a:bodyPr/>
                    <a:lstStyle/>
                    <a:p>
                      <a:pPr algn="ctr"/>
                      <a:r>
                        <a:rPr lang="en-US" sz="1200" dirty="0"/>
                        <a:t>15%</a:t>
                      </a:r>
                    </a:p>
                  </a:txBody>
                  <a:tcPr marL="91416" marR="91416" marT="45708" marB="45708"/>
                </a:tc>
                <a:extLst>
                  <a:ext uri="{0D108BD9-81ED-4DB2-BD59-A6C34878D82A}">
                    <a16:rowId xmlns:a16="http://schemas.microsoft.com/office/drawing/2014/main" val="649581872"/>
                  </a:ext>
                </a:extLst>
              </a:tr>
              <a:tr h="274249">
                <a:tc>
                  <a:txBody>
                    <a:bodyPr/>
                    <a:lstStyle/>
                    <a:p>
                      <a:r>
                        <a:rPr lang="en-US" sz="1200" dirty="0"/>
                        <a:t>New Jersey</a:t>
                      </a:r>
                    </a:p>
                  </a:txBody>
                  <a:tcPr marL="91416" marR="91416" marT="45708" marB="45708"/>
                </a:tc>
                <a:tc>
                  <a:txBody>
                    <a:bodyPr/>
                    <a:lstStyle/>
                    <a:p>
                      <a:pPr algn="ctr"/>
                      <a:r>
                        <a:rPr lang="en-US" sz="1200" dirty="0"/>
                        <a:t>25%</a:t>
                      </a:r>
                    </a:p>
                  </a:txBody>
                  <a:tcPr marL="91416" marR="91416" marT="45708" marB="45708"/>
                </a:tc>
                <a:extLst>
                  <a:ext uri="{0D108BD9-81ED-4DB2-BD59-A6C34878D82A}">
                    <a16:rowId xmlns:a16="http://schemas.microsoft.com/office/drawing/2014/main" val="331753316"/>
                  </a:ext>
                </a:extLst>
              </a:tr>
              <a:tr h="274249">
                <a:tc>
                  <a:txBody>
                    <a:bodyPr/>
                    <a:lstStyle/>
                    <a:p>
                      <a:r>
                        <a:rPr lang="en-US" sz="1200" dirty="0"/>
                        <a:t>Delaware</a:t>
                      </a:r>
                    </a:p>
                  </a:txBody>
                  <a:tcPr marL="91416" marR="91416" marT="45708" marB="45708"/>
                </a:tc>
                <a:tc>
                  <a:txBody>
                    <a:bodyPr/>
                    <a:lstStyle/>
                    <a:p>
                      <a:pPr algn="ctr"/>
                      <a:r>
                        <a:rPr lang="en-US" sz="1200" dirty="0"/>
                        <a:t>7%</a:t>
                      </a:r>
                    </a:p>
                  </a:txBody>
                  <a:tcPr marL="91416" marR="91416" marT="45708" marB="45708"/>
                </a:tc>
                <a:extLst>
                  <a:ext uri="{0D108BD9-81ED-4DB2-BD59-A6C34878D82A}">
                    <a16:rowId xmlns:a16="http://schemas.microsoft.com/office/drawing/2014/main" val="1815531093"/>
                  </a:ext>
                </a:extLst>
              </a:tr>
              <a:tr h="274249">
                <a:tc>
                  <a:txBody>
                    <a:bodyPr/>
                    <a:lstStyle/>
                    <a:p>
                      <a:r>
                        <a:rPr lang="en-US" sz="1200" dirty="0"/>
                        <a:t>Maryland</a:t>
                      </a:r>
                    </a:p>
                  </a:txBody>
                  <a:tcPr marL="91416" marR="91416" marT="45708" marB="45708"/>
                </a:tc>
                <a:tc>
                  <a:txBody>
                    <a:bodyPr/>
                    <a:lstStyle/>
                    <a:p>
                      <a:pPr algn="ctr"/>
                      <a:r>
                        <a:rPr lang="en-US" sz="1200" dirty="0"/>
                        <a:t>51%</a:t>
                      </a:r>
                    </a:p>
                  </a:txBody>
                  <a:tcPr marL="91416" marR="91416" marT="45708" marB="45708"/>
                </a:tc>
                <a:extLst>
                  <a:ext uri="{0D108BD9-81ED-4DB2-BD59-A6C34878D82A}">
                    <a16:rowId xmlns:a16="http://schemas.microsoft.com/office/drawing/2014/main" val="1998334387"/>
                  </a:ext>
                </a:extLst>
              </a:tr>
              <a:tr h="274249">
                <a:tc>
                  <a:txBody>
                    <a:bodyPr/>
                    <a:lstStyle/>
                    <a:p>
                      <a:r>
                        <a:rPr lang="en-US" sz="1200" dirty="0"/>
                        <a:t>Hawaii</a:t>
                      </a:r>
                    </a:p>
                  </a:txBody>
                  <a:tcPr marL="91416" marR="91416" marT="45708" marB="45708"/>
                </a:tc>
                <a:tc>
                  <a:txBody>
                    <a:bodyPr/>
                    <a:lstStyle/>
                    <a:p>
                      <a:pPr algn="ctr"/>
                      <a:r>
                        <a:rPr lang="en-US" sz="1200" dirty="0"/>
                        <a:t>77%</a:t>
                      </a:r>
                    </a:p>
                  </a:txBody>
                  <a:tcPr marL="91416" marR="91416" marT="45708" marB="45708"/>
                </a:tc>
                <a:extLst>
                  <a:ext uri="{0D108BD9-81ED-4DB2-BD59-A6C34878D82A}">
                    <a16:rowId xmlns:a16="http://schemas.microsoft.com/office/drawing/2014/main" val="3241787182"/>
                  </a:ext>
                </a:extLst>
              </a:tr>
            </a:tbl>
          </a:graphicData>
        </a:graphic>
      </p:graphicFrame>
      <p:pic>
        <p:nvPicPr>
          <p:cNvPr id="25" name="Picture 24">
            <a:extLst>
              <a:ext uri="{FF2B5EF4-FFF2-40B4-BE49-F238E27FC236}">
                <a16:creationId xmlns:a16="http://schemas.microsoft.com/office/drawing/2014/main" id="{672CA192-90E4-AD2E-CF53-113620B11583}"/>
              </a:ext>
            </a:extLst>
          </p:cNvPr>
          <p:cNvPicPr>
            <a:picLocks noChangeAspect="1"/>
          </p:cNvPicPr>
          <p:nvPr/>
        </p:nvPicPr>
        <p:blipFill rotWithShape="1">
          <a:blip r:embed="rId4"/>
          <a:srcRect l="20226" r="20467"/>
          <a:stretch/>
        </p:blipFill>
        <p:spPr>
          <a:xfrm>
            <a:off x="10264551" y="942269"/>
            <a:ext cx="1034285" cy="1964536"/>
          </a:xfrm>
          <a:prstGeom prst="rect">
            <a:avLst/>
          </a:prstGeom>
        </p:spPr>
      </p:pic>
      <p:sp>
        <p:nvSpPr>
          <p:cNvPr id="4" name="TextBox 3">
            <a:extLst>
              <a:ext uri="{FF2B5EF4-FFF2-40B4-BE49-F238E27FC236}">
                <a16:creationId xmlns:a16="http://schemas.microsoft.com/office/drawing/2014/main" id="{0B30166E-F0AA-6D9D-AD0F-9B37D066D411}"/>
              </a:ext>
            </a:extLst>
          </p:cNvPr>
          <p:cNvSpPr txBox="1"/>
          <p:nvPr/>
        </p:nvSpPr>
        <p:spPr>
          <a:xfrm>
            <a:off x="1809854" y="1810748"/>
            <a:ext cx="803354" cy="400006"/>
          </a:xfrm>
          <a:prstGeom prst="rect">
            <a:avLst/>
          </a:prstGeom>
          <a:noFill/>
        </p:spPr>
        <p:txBody>
          <a:bodyPr wrap="square" rtlCol="0">
            <a:spAutoFit/>
          </a:bodyPr>
          <a:lstStyle/>
          <a:p>
            <a:pPr algn="ctr"/>
            <a:r>
              <a:rPr lang="en-US" sz="1000" b="1" dirty="0"/>
              <a:t>OR</a:t>
            </a:r>
          </a:p>
          <a:p>
            <a:pPr algn="ctr"/>
            <a:r>
              <a:rPr lang="en-US" sz="1000" b="1" dirty="0"/>
              <a:t>18%</a:t>
            </a:r>
          </a:p>
        </p:txBody>
      </p:sp>
      <p:sp>
        <p:nvSpPr>
          <p:cNvPr id="6" name="TextBox 5">
            <a:extLst>
              <a:ext uri="{FF2B5EF4-FFF2-40B4-BE49-F238E27FC236}">
                <a16:creationId xmlns:a16="http://schemas.microsoft.com/office/drawing/2014/main" id="{19B8DDA2-7F92-1B8E-D474-83486F0C8994}"/>
              </a:ext>
            </a:extLst>
          </p:cNvPr>
          <p:cNvSpPr txBox="1"/>
          <p:nvPr/>
        </p:nvSpPr>
        <p:spPr>
          <a:xfrm>
            <a:off x="3685853" y="2387870"/>
            <a:ext cx="803354" cy="400006"/>
          </a:xfrm>
          <a:prstGeom prst="rect">
            <a:avLst/>
          </a:prstGeom>
          <a:noFill/>
        </p:spPr>
        <p:txBody>
          <a:bodyPr wrap="square" rtlCol="0">
            <a:spAutoFit/>
          </a:bodyPr>
          <a:lstStyle/>
          <a:p>
            <a:pPr algn="ctr"/>
            <a:r>
              <a:rPr lang="en-US" sz="1000" b="1" dirty="0"/>
              <a:t>WY</a:t>
            </a:r>
          </a:p>
          <a:p>
            <a:pPr algn="ctr"/>
            <a:r>
              <a:rPr lang="en-US" sz="1000" b="1" dirty="0"/>
              <a:t>7%</a:t>
            </a:r>
          </a:p>
        </p:txBody>
      </p:sp>
      <p:sp>
        <p:nvSpPr>
          <p:cNvPr id="9" name="TextBox 8">
            <a:extLst>
              <a:ext uri="{FF2B5EF4-FFF2-40B4-BE49-F238E27FC236}">
                <a16:creationId xmlns:a16="http://schemas.microsoft.com/office/drawing/2014/main" id="{37A9E170-A0BE-4C90-8D7A-EB50FE7AE67F}"/>
              </a:ext>
            </a:extLst>
          </p:cNvPr>
          <p:cNvSpPr txBox="1"/>
          <p:nvPr/>
        </p:nvSpPr>
        <p:spPr>
          <a:xfrm>
            <a:off x="4844714" y="2753690"/>
            <a:ext cx="803354" cy="400006"/>
          </a:xfrm>
          <a:prstGeom prst="rect">
            <a:avLst/>
          </a:prstGeom>
          <a:noFill/>
        </p:spPr>
        <p:txBody>
          <a:bodyPr wrap="square" rtlCol="0">
            <a:spAutoFit/>
          </a:bodyPr>
          <a:lstStyle/>
          <a:p>
            <a:pPr algn="ctr"/>
            <a:r>
              <a:rPr lang="en-US" sz="1000" b="1" dirty="0"/>
              <a:t>NE</a:t>
            </a:r>
          </a:p>
          <a:p>
            <a:pPr algn="ctr"/>
            <a:r>
              <a:rPr lang="en-US" sz="1000" b="1" dirty="0"/>
              <a:t>27%</a:t>
            </a:r>
          </a:p>
        </p:txBody>
      </p:sp>
      <p:sp>
        <p:nvSpPr>
          <p:cNvPr id="11" name="TextBox 10">
            <a:extLst>
              <a:ext uri="{FF2B5EF4-FFF2-40B4-BE49-F238E27FC236}">
                <a16:creationId xmlns:a16="http://schemas.microsoft.com/office/drawing/2014/main" id="{F8E73F59-92DA-3928-B770-D66C3A2A3588}"/>
              </a:ext>
            </a:extLst>
          </p:cNvPr>
          <p:cNvSpPr txBox="1"/>
          <p:nvPr/>
        </p:nvSpPr>
        <p:spPr>
          <a:xfrm>
            <a:off x="4732217" y="2142694"/>
            <a:ext cx="803354" cy="400006"/>
          </a:xfrm>
          <a:prstGeom prst="rect">
            <a:avLst/>
          </a:prstGeom>
          <a:noFill/>
        </p:spPr>
        <p:txBody>
          <a:bodyPr wrap="square" rtlCol="0">
            <a:spAutoFit/>
          </a:bodyPr>
          <a:lstStyle/>
          <a:p>
            <a:pPr algn="ctr"/>
            <a:r>
              <a:rPr lang="en-US" sz="1000" b="1" dirty="0"/>
              <a:t>SD</a:t>
            </a:r>
          </a:p>
          <a:p>
            <a:pPr algn="ctr"/>
            <a:r>
              <a:rPr lang="en-US" sz="1000" b="1" dirty="0"/>
              <a:t>22%</a:t>
            </a:r>
          </a:p>
        </p:txBody>
      </p:sp>
      <p:sp>
        <p:nvSpPr>
          <p:cNvPr id="12" name="TextBox 11">
            <a:extLst>
              <a:ext uri="{FF2B5EF4-FFF2-40B4-BE49-F238E27FC236}">
                <a16:creationId xmlns:a16="http://schemas.microsoft.com/office/drawing/2014/main" id="{529E4235-0EB6-A0AD-EAF2-958FA17961D8}"/>
              </a:ext>
            </a:extLst>
          </p:cNvPr>
          <p:cNvSpPr txBox="1"/>
          <p:nvPr/>
        </p:nvSpPr>
        <p:spPr>
          <a:xfrm>
            <a:off x="4823624" y="1531698"/>
            <a:ext cx="803354" cy="400006"/>
          </a:xfrm>
          <a:prstGeom prst="rect">
            <a:avLst/>
          </a:prstGeom>
          <a:noFill/>
        </p:spPr>
        <p:txBody>
          <a:bodyPr wrap="square" rtlCol="0">
            <a:spAutoFit/>
          </a:bodyPr>
          <a:lstStyle/>
          <a:p>
            <a:pPr algn="ctr"/>
            <a:r>
              <a:rPr lang="en-US" sz="1000" b="1" dirty="0"/>
              <a:t>ND</a:t>
            </a:r>
          </a:p>
          <a:p>
            <a:pPr algn="ctr"/>
            <a:r>
              <a:rPr lang="en-US" sz="1000" b="1" dirty="0"/>
              <a:t>&lt; 5%</a:t>
            </a:r>
          </a:p>
        </p:txBody>
      </p:sp>
      <p:sp>
        <p:nvSpPr>
          <p:cNvPr id="13" name="TextBox 12">
            <a:extLst>
              <a:ext uri="{FF2B5EF4-FFF2-40B4-BE49-F238E27FC236}">
                <a16:creationId xmlns:a16="http://schemas.microsoft.com/office/drawing/2014/main" id="{948E8FC7-0AA6-1DFE-2502-C6B52BAA2394}"/>
              </a:ext>
            </a:extLst>
          </p:cNvPr>
          <p:cNvSpPr txBox="1"/>
          <p:nvPr/>
        </p:nvSpPr>
        <p:spPr>
          <a:xfrm>
            <a:off x="6917737" y="3028994"/>
            <a:ext cx="803354" cy="400006"/>
          </a:xfrm>
          <a:prstGeom prst="rect">
            <a:avLst/>
          </a:prstGeom>
          <a:noFill/>
        </p:spPr>
        <p:txBody>
          <a:bodyPr wrap="square" rtlCol="0">
            <a:spAutoFit/>
          </a:bodyPr>
          <a:lstStyle/>
          <a:p>
            <a:pPr algn="ctr"/>
            <a:r>
              <a:rPr lang="en-US" sz="1000" b="1" dirty="0"/>
              <a:t>IN</a:t>
            </a:r>
          </a:p>
          <a:p>
            <a:pPr algn="ctr"/>
            <a:r>
              <a:rPr lang="en-US" sz="1000" b="1" dirty="0"/>
              <a:t>28%</a:t>
            </a:r>
          </a:p>
        </p:txBody>
      </p:sp>
      <p:sp>
        <p:nvSpPr>
          <p:cNvPr id="14" name="TextBox 13">
            <a:extLst>
              <a:ext uri="{FF2B5EF4-FFF2-40B4-BE49-F238E27FC236}">
                <a16:creationId xmlns:a16="http://schemas.microsoft.com/office/drawing/2014/main" id="{F3519390-1972-7E6F-2B84-97BBB9ED8B4B}"/>
              </a:ext>
            </a:extLst>
          </p:cNvPr>
          <p:cNvSpPr txBox="1"/>
          <p:nvPr/>
        </p:nvSpPr>
        <p:spPr>
          <a:xfrm>
            <a:off x="5998958" y="4150920"/>
            <a:ext cx="803354" cy="400006"/>
          </a:xfrm>
          <a:prstGeom prst="rect">
            <a:avLst/>
          </a:prstGeom>
          <a:noFill/>
        </p:spPr>
        <p:txBody>
          <a:bodyPr wrap="square" rtlCol="0">
            <a:spAutoFit/>
          </a:bodyPr>
          <a:lstStyle/>
          <a:p>
            <a:pPr algn="ctr"/>
            <a:r>
              <a:rPr lang="en-US" sz="1000" b="1" dirty="0"/>
              <a:t>AR</a:t>
            </a:r>
          </a:p>
          <a:p>
            <a:pPr algn="ctr"/>
            <a:r>
              <a:rPr lang="en-US" sz="1000" b="1" dirty="0"/>
              <a:t>&lt; 5%</a:t>
            </a:r>
          </a:p>
        </p:txBody>
      </p:sp>
      <p:sp>
        <p:nvSpPr>
          <p:cNvPr id="16" name="TextBox 15">
            <a:extLst>
              <a:ext uri="{FF2B5EF4-FFF2-40B4-BE49-F238E27FC236}">
                <a16:creationId xmlns:a16="http://schemas.microsoft.com/office/drawing/2014/main" id="{CCE44B9C-6566-517C-0F73-F210206B17D3}"/>
              </a:ext>
            </a:extLst>
          </p:cNvPr>
          <p:cNvSpPr txBox="1"/>
          <p:nvPr/>
        </p:nvSpPr>
        <p:spPr>
          <a:xfrm>
            <a:off x="5998958" y="4902375"/>
            <a:ext cx="803354" cy="400006"/>
          </a:xfrm>
          <a:prstGeom prst="rect">
            <a:avLst/>
          </a:prstGeom>
          <a:noFill/>
        </p:spPr>
        <p:txBody>
          <a:bodyPr wrap="square" rtlCol="0">
            <a:spAutoFit/>
          </a:bodyPr>
          <a:lstStyle/>
          <a:p>
            <a:pPr algn="ctr"/>
            <a:r>
              <a:rPr lang="en-US" sz="1000" b="1" dirty="0"/>
              <a:t>LA</a:t>
            </a:r>
          </a:p>
          <a:p>
            <a:pPr algn="ctr"/>
            <a:r>
              <a:rPr lang="en-US" sz="1000" b="1" dirty="0"/>
              <a:t>52%</a:t>
            </a:r>
          </a:p>
        </p:txBody>
      </p:sp>
      <p:sp>
        <p:nvSpPr>
          <p:cNvPr id="17" name="TextBox 16">
            <a:extLst>
              <a:ext uri="{FF2B5EF4-FFF2-40B4-BE49-F238E27FC236}">
                <a16:creationId xmlns:a16="http://schemas.microsoft.com/office/drawing/2014/main" id="{585227A6-2B50-FBBC-FE41-399BC89BFAED}"/>
              </a:ext>
            </a:extLst>
          </p:cNvPr>
          <p:cNvSpPr txBox="1"/>
          <p:nvPr/>
        </p:nvSpPr>
        <p:spPr>
          <a:xfrm>
            <a:off x="6462122" y="4502369"/>
            <a:ext cx="803354" cy="400006"/>
          </a:xfrm>
          <a:prstGeom prst="rect">
            <a:avLst/>
          </a:prstGeom>
          <a:noFill/>
        </p:spPr>
        <p:txBody>
          <a:bodyPr wrap="square" rtlCol="0">
            <a:spAutoFit/>
          </a:bodyPr>
          <a:lstStyle/>
          <a:p>
            <a:pPr algn="ctr"/>
            <a:r>
              <a:rPr lang="en-US" sz="1000" b="1" dirty="0"/>
              <a:t>MS</a:t>
            </a:r>
          </a:p>
          <a:p>
            <a:pPr algn="ctr"/>
            <a:r>
              <a:rPr lang="en-US" sz="1000" b="1" dirty="0"/>
              <a:t>5%</a:t>
            </a:r>
          </a:p>
        </p:txBody>
      </p:sp>
      <p:sp>
        <p:nvSpPr>
          <p:cNvPr id="18" name="TextBox 17">
            <a:extLst>
              <a:ext uri="{FF2B5EF4-FFF2-40B4-BE49-F238E27FC236}">
                <a16:creationId xmlns:a16="http://schemas.microsoft.com/office/drawing/2014/main" id="{23749A47-494E-E49A-C998-310E4BAAD237}"/>
              </a:ext>
            </a:extLst>
          </p:cNvPr>
          <p:cNvSpPr txBox="1"/>
          <p:nvPr/>
        </p:nvSpPr>
        <p:spPr>
          <a:xfrm>
            <a:off x="9197828" y="1410743"/>
            <a:ext cx="803354" cy="400006"/>
          </a:xfrm>
          <a:prstGeom prst="rect">
            <a:avLst/>
          </a:prstGeom>
          <a:noFill/>
        </p:spPr>
        <p:txBody>
          <a:bodyPr wrap="square" rtlCol="0">
            <a:spAutoFit/>
          </a:bodyPr>
          <a:lstStyle/>
          <a:p>
            <a:pPr algn="ctr"/>
            <a:r>
              <a:rPr lang="en-US" sz="1000" b="1" dirty="0"/>
              <a:t>ME</a:t>
            </a:r>
          </a:p>
          <a:p>
            <a:pPr algn="ctr"/>
            <a:r>
              <a:rPr lang="en-US" sz="1000" b="1" dirty="0"/>
              <a:t>41%</a:t>
            </a:r>
          </a:p>
        </p:txBody>
      </p:sp>
      <p:sp>
        <p:nvSpPr>
          <p:cNvPr id="19" name="TextBox 18">
            <a:extLst>
              <a:ext uri="{FF2B5EF4-FFF2-40B4-BE49-F238E27FC236}">
                <a16:creationId xmlns:a16="http://schemas.microsoft.com/office/drawing/2014/main" id="{B9BA8A7A-B07D-D0E4-1114-AAA2BA00E09D}"/>
              </a:ext>
            </a:extLst>
          </p:cNvPr>
          <p:cNvSpPr txBox="1"/>
          <p:nvPr/>
        </p:nvSpPr>
        <p:spPr>
          <a:xfrm>
            <a:off x="5783920" y="2664022"/>
            <a:ext cx="803354" cy="400006"/>
          </a:xfrm>
          <a:prstGeom prst="rect">
            <a:avLst/>
          </a:prstGeom>
          <a:noFill/>
        </p:spPr>
        <p:txBody>
          <a:bodyPr wrap="square" rtlCol="0">
            <a:spAutoFit/>
          </a:bodyPr>
          <a:lstStyle/>
          <a:p>
            <a:pPr algn="ctr"/>
            <a:r>
              <a:rPr lang="en-US" sz="1000" b="1" dirty="0"/>
              <a:t>IA</a:t>
            </a:r>
          </a:p>
          <a:p>
            <a:pPr algn="ctr"/>
            <a:r>
              <a:rPr lang="en-US" sz="1000" b="1" dirty="0"/>
              <a:t>&lt; 5%</a:t>
            </a:r>
          </a:p>
        </p:txBody>
      </p:sp>
      <p:sp>
        <p:nvSpPr>
          <p:cNvPr id="20" name="TextBox 19">
            <a:extLst>
              <a:ext uri="{FF2B5EF4-FFF2-40B4-BE49-F238E27FC236}">
                <a16:creationId xmlns:a16="http://schemas.microsoft.com/office/drawing/2014/main" id="{6E67B13B-4DBB-B7DA-5F53-1F8A083FB075}"/>
              </a:ext>
            </a:extLst>
          </p:cNvPr>
          <p:cNvSpPr txBox="1"/>
          <p:nvPr/>
        </p:nvSpPr>
        <p:spPr>
          <a:xfrm>
            <a:off x="1992003" y="5256167"/>
            <a:ext cx="803354" cy="400006"/>
          </a:xfrm>
          <a:prstGeom prst="rect">
            <a:avLst/>
          </a:prstGeom>
          <a:noFill/>
        </p:spPr>
        <p:txBody>
          <a:bodyPr wrap="square" rtlCol="0">
            <a:spAutoFit/>
          </a:bodyPr>
          <a:lstStyle/>
          <a:p>
            <a:pPr algn="ctr"/>
            <a:r>
              <a:rPr lang="en-US" sz="1000" b="1" dirty="0"/>
              <a:t>AK</a:t>
            </a:r>
          </a:p>
          <a:p>
            <a:pPr algn="ctr"/>
            <a:r>
              <a:rPr lang="en-US" sz="1000" b="1" dirty="0"/>
              <a:t>5%</a:t>
            </a:r>
          </a:p>
        </p:txBody>
      </p:sp>
      <p:sp>
        <p:nvSpPr>
          <p:cNvPr id="21" name="TextBox 20">
            <a:extLst>
              <a:ext uri="{FF2B5EF4-FFF2-40B4-BE49-F238E27FC236}">
                <a16:creationId xmlns:a16="http://schemas.microsoft.com/office/drawing/2014/main" id="{480BADAC-9513-3822-B810-3BF573DEB9C5}"/>
              </a:ext>
            </a:extLst>
          </p:cNvPr>
          <p:cNvSpPr txBox="1"/>
          <p:nvPr/>
        </p:nvSpPr>
        <p:spPr>
          <a:xfrm>
            <a:off x="3859609" y="3228997"/>
            <a:ext cx="803354" cy="400006"/>
          </a:xfrm>
          <a:prstGeom prst="rect">
            <a:avLst/>
          </a:prstGeom>
          <a:noFill/>
        </p:spPr>
        <p:txBody>
          <a:bodyPr wrap="square" rtlCol="0">
            <a:spAutoFit/>
          </a:bodyPr>
          <a:lstStyle/>
          <a:p>
            <a:pPr algn="ctr"/>
            <a:r>
              <a:rPr lang="en-US" sz="1000" b="1" dirty="0"/>
              <a:t>CO</a:t>
            </a:r>
          </a:p>
          <a:p>
            <a:pPr algn="ctr"/>
            <a:r>
              <a:rPr lang="en-US" sz="1000" b="1" dirty="0"/>
              <a:t>49%</a:t>
            </a:r>
          </a:p>
        </p:txBody>
      </p:sp>
      <p:sp>
        <p:nvSpPr>
          <p:cNvPr id="22" name="Footer Placeholder 90">
            <a:extLst>
              <a:ext uri="{FF2B5EF4-FFF2-40B4-BE49-F238E27FC236}">
                <a16:creationId xmlns:a16="http://schemas.microsoft.com/office/drawing/2014/main" id="{C9F90799-15C4-8165-C738-4954B245DF17}"/>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21882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356" y="2953855"/>
            <a:ext cx="10050544" cy="475147"/>
          </a:xfrm>
        </p:spPr>
        <p:txBody>
          <a:bodyPr>
            <a:noAutofit/>
          </a:bodyPr>
          <a:lstStyle/>
          <a:p>
            <a:pPr algn="ctr"/>
            <a:r>
              <a:rPr lang="en-US" dirty="0"/>
              <a:t>Forward M-TEB / BCE Benefits</a:t>
            </a:r>
          </a:p>
        </p:txBody>
      </p:sp>
      <p:sp>
        <p:nvSpPr>
          <p:cNvPr id="19" name="Slide Number Placeholder 6">
            <a:extLst>
              <a:ext uri="{FF2B5EF4-FFF2-40B4-BE49-F238E27FC236}">
                <a16:creationId xmlns:a16="http://schemas.microsoft.com/office/drawing/2014/main" id="{EAF4C4A3-9C91-47A0-8EE0-27A2DC1445C1}"/>
              </a:ext>
            </a:extLst>
          </p:cNvPr>
          <p:cNvSpPr txBox="1">
            <a:spLocks/>
          </p:cNvSpPr>
          <p:nvPr/>
        </p:nvSpPr>
        <p:spPr>
          <a:xfrm>
            <a:off x="9895902" y="6458209"/>
            <a:ext cx="1311000" cy="364935"/>
          </a:xfrm>
          <a:prstGeom prst="rect">
            <a:avLst/>
          </a:prstGeom>
        </p:spPr>
        <p:txBody>
          <a:bodyPr vert="horz" lIns="91392" tIns="45696" rIns="91392" bIns="45696"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18255">
              <a:defRPr/>
            </a:pPr>
            <a:fld id="{34C99D79-8A4B-4031-B1E0-AF26F8EDF2BC}" type="slidenum">
              <a:rPr lang="en-US">
                <a:latin typeface="Arial" panose="020B0604020202020204"/>
              </a:rPr>
              <a:pPr defTabSz="1218255">
                <a:defRPr/>
              </a:pPr>
              <a:t>30</a:t>
            </a:fld>
            <a:endParaRPr lang="en-US" dirty="0">
              <a:latin typeface="Arial" panose="020B0604020202020204"/>
            </a:endParaRPr>
          </a:p>
        </p:txBody>
      </p:sp>
      <p:sp>
        <p:nvSpPr>
          <p:cNvPr id="4" name="Footer Placeholder 90">
            <a:extLst>
              <a:ext uri="{FF2B5EF4-FFF2-40B4-BE49-F238E27FC236}">
                <a16:creationId xmlns:a16="http://schemas.microsoft.com/office/drawing/2014/main" id="{3CDC6836-C3AC-3D17-8ADC-E231ED3544A1}"/>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16140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049B-6838-3E6B-4566-FEAAA66D2EDC}"/>
              </a:ext>
            </a:extLst>
          </p:cNvPr>
          <p:cNvSpPr>
            <a:spLocks noGrp="1"/>
          </p:cNvSpPr>
          <p:nvPr>
            <p:ph type="title"/>
          </p:nvPr>
        </p:nvSpPr>
        <p:spPr>
          <a:xfrm>
            <a:off x="318572" y="57195"/>
            <a:ext cx="11551682" cy="941587"/>
          </a:xfrm>
        </p:spPr>
        <p:txBody>
          <a:bodyPr/>
          <a:lstStyle/>
          <a:p>
            <a:pPr algn="ctr"/>
            <a:r>
              <a:rPr lang="en-US" dirty="0"/>
              <a:t>Forward M-TEB / BCE Benefits</a:t>
            </a:r>
          </a:p>
        </p:txBody>
      </p:sp>
      <p:sp>
        <p:nvSpPr>
          <p:cNvPr id="3" name="Content Placeholder 2">
            <a:extLst>
              <a:ext uri="{FF2B5EF4-FFF2-40B4-BE49-F238E27FC236}">
                <a16:creationId xmlns:a16="http://schemas.microsoft.com/office/drawing/2014/main" id="{B196E9C7-8CA8-686C-B5C9-2793D8A7EA09}"/>
              </a:ext>
            </a:extLst>
          </p:cNvPr>
          <p:cNvSpPr txBox="1">
            <a:spLocks/>
          </p:cNvSpPr>
          <p:nvPr/>
        </p:nvSpPr>
        <p:spPr>
          <a:xfrm>
            <a:off x="371717" y="1186719"/>
            <a:ext cx="11402963" cy="4571455"/>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063" indent="-457063" algn="just" defTabSz="913030">
              <a:lnSpc>
                <a:spcPct val="100000"/>
              </a:lnSpc>
              <a:spcAft>
                <a:spcPts val="1200"/>
              </a:spcAft>
              <a:buClrTx/>
              <a:buAutoNum type="arabicPeriod"/>
              <a:defRPr/>
            </a:pPr>
            <a:r>
              <a:rPr lang="en-US" dirty="0">
                <a:solidFill>
                  <a:prstClr val="black">
                    <a:lumMod val="75000"/>
                    <a:lumOff val="25000"/>
                  </a:prstClr>
                </a:solidFill>
                <a:latin typeface="Arial" panose="020B0604020202020204"/>
              </a:rPr>
              <a:t>Yield blending (subject to bond counsel approval) often results in ability to offset a portion of long-term bond interest cost with excess earnings on the short-term bonds</a:t>
            </a:r>
          </a:p>
          <a:p>
            <a:pPr marL="457063" indent="-457063" algn="just" defTabSz="913030">
              <a:lnSpc>
                <a:spcPct val="100000"/>
              </a:lnSpc>
              <a:spcAft>
                <a:spcPts val="1200"/>
              </a:spcAft>
              <a:buClrTx/>
              <a:buFont typeface="Calibri" panose="020F0502020204030204" pitchFamily="34" charset="0"/>
              <a:buAutoNum type="arabicPeriod"/>
              <a:defRPr/>
            </a:pPr>
            <a:r>
              <a:rPr lang="en-US" dirty="0">
                <a:solidFill>
                  <a:prstClr val="black">
                    <a:lumMod val="75000"/>
                    <a:lumOff val="25000"/>
                  </a:prstClr>
                </a:solidFill>
                <a:latin typeface="Arial" panose="020B0604020202020204"/>
              </a:rPr>
              <a:t>Additional equity generated when counting bond interest through completion in eligible basis*</a:t>
            </a:r>
          </a:p>
          <a:p>
            <a:pPr marL="457063" indent="-457063" algn="just" defTabSz="913030">
              <a:lnSpc>
                <a:spcPct val="100000"/>
              </a:lnSpc>
              <a:spcAft>
                <a:spcPts val="1200"/>
              </a:spcAft>
              <a:buClrTx/>
              <a:buFont typeface="Calibri" panose="020F0502020204030204" pitchFamily="34" charset="0"/>
              <a:buAutoNum type="arabicPeriod"/>
              <a:defRPr/>
            </a:pPr>
            <a:r>
              <a:rPr lang="en-US" dirty="0">
                <a:solidFill>
                  <a:prstClr val="black">
                    <a:lumMod val="75000"/>
                    <a:lumOff val="25000"/>
                  </a:prstClr>
                </a:solidFill>
                <a:latin typeface="Arial" panose="020B0604020202020204"/>
              </a:rPr>
              <a:t>Potential for greater permanent loan proceeds in debt service constrained transactions</a:t>
            </a:r>
          </a:p>
          <a:p>
            <a:pPr marL="457063" indent="-457063" algn="just" defTabSz="913030">
              <a:lnSpc>
                <a:spcPct val="100000"/>
              </a:lnSpc>
              <a:spcAft>
                <a:spcPts val="1200"/>
              </a:spcAft>
              <a:buClrTx/>
              <a:buFont typeface="Calibri" panose="020F0502020204030204" pitchFamily="34" charset="0"/>
              <a:buAutoNum type="arabicPeriod"/>
              <a:defRPr/>
            </a:pPr>
            <a:r>
              <a:rPr lang="en-US" dirty="0">
                <a:solidFill>
                  <a:prstClr val="black">
                    <a:lumMod val="75000"/>
                    <a:lumOff val="25000"/>
                  </a:prstClr>
                </a:solidFill>
                <a:latin typeface="Arial" panose="020B0604020202020204"/>
              </a:rPr>
              <a:t>Earnings on bond proceeds count towards 50% test</a:t>
            </a:r>
          </a:p>
          <a:p>
            <a:pPr marL="457063" indent="-457063" algn="just" defTabSz="913030">
              <a:lnSpc>
                <a:spcPct val="100000"/>
              </a:lnSpc>
              <a:spcAft>
                <a:spcPts val="1200"/>
              </a:spcAft>
              <a:buClrTx/>
              <a:buFont typeface="Calibri" panose="020F0502020204030204" pitchFamily="34" charset="0"/>
              <a:buAutoNum type="arabicPeriod"/>
              <a:defRPr/>
            </a:pPr>
            <a:r>
              <a:rPr lang="en-US" dirty="0">
                <a:solidFill>
                  <a:prstClr val="black">
                    <a:lumMod val="75000"/>
                    <a:lumOff val="25000"/>
                  </a:prstClr>
                </a:solidFill>
                <a:latin typeface="Arial" panose="020B0604020202020204"/>
              </a:rPr>
              <a:t>If bond amount &gt; perm l</a:t>
            </a:r>
            <a:r>
              <a:rPr lang="en-US" dirty="0" err="1">
                <a:solidFill>
                  <a:prstClr val="black">
                    <a:lumMod val="75000"/>
                    <a:lumOff val="25000"/>
                  </a:prstClr>
                </a:solidFill>
                <a:latin typeface="Arial" panose="020B0604020202020204"/>
              </a:rPr>
              <a:t>oan</a:t>
            </a:r>
            <a:r>
              <a:rPr lang="en-US" dirty="0">
                <a:solidFill>
                  <a:prstClr val="black">
                    <a:lumMod val="75000"/>
                    <a:lumOff val="25000"/>
                  </a:prstClr>
                </a:solidFill>
                <a:latin typeface="Arial" panose="020B0604020202020204"/>
              </a:rPr>
              <a:t>, allows other funds to be used as collateral (reduced construction loan)</a:t>
            </a:r>
          </a:p>
          <a:p>
            <a:pPr marL="457063" indent="-457063" algn="just" defTabSz="913030">
              <a:lnSpc>
                <a:spcPct val="100000"/>
              </a:lnSpc>
              <a:spcAft>
                <a:spcPts val="1200"/>
              </a:spcAft>
              <a:buClrTx/>
              <a:buFont typeface="Calibri" panose="020F0502020204030204" pitchFamily="34" charset="0"/>
              <a:buAutoNum type="arabicPeriod"/>
              <a:defRPr/>
            </a:pPr>
            <a:r>
              <a:rPr lang="en-US" dirty="0">
                <a:solidFill>
                  <a:prstClr val="black">
                    <a:lumMod val="75000"/>
                    <a:lumOff val="25000"/>
                  </a:prstClr>
                </a:solidFill>
                <a:latin typeface="Arial" panose="020B0604020202020204"/>
              </a:rPr>
              <a:t>Allows equity i</a:t>
            </a:r>
            <a:r>
              <a:rPr lang="en-US" dirty="0" err="1">
                <a:solidFill>
                  <a:prstClr val="black">
                    <a:lumMod val="75000"/>
                    <a:lumOff val="25000"/>
                  </a:prstClr>
                </a:solidFill>
                <a:latin typeface="Arial" panose="020B0604020202020204"/>
              </a:rPr>
              <a:t>nvestor</a:t>
            </a:r>
            <a:r>
              <a:rPr lang="en-US" dirty="0">
                <a:solidFill>
                  <a:prstClr val="black">
                    <a:lumMod val="75000"/>
                    <a:lumOff val="25000"/>
                  </a:prstClr>
                </a:solidFill>
                <a:latin typeface="Arial" panose="020B0604020202020204"/>
              </a:rPr>
              <a:t> to also serve as construction lender without triggering program investment test</a:t>
            </a:r>
          </a:p>
          <a:p>
            <a:pPr marL="457063" indent="-457063" algn="just" defTabSz="913030">
              <a:buClrTx/>
              <a:buFont typeface="Calibri" panose="020F0502020204030204" pitchFamily="34" charset="0"/>
              <a:buAutoNum type="arabicPeriod"/>
              <a:defRPr/>
            </a:pPr>
            <a:endParaRPr lang="en-US" sz="2399" dirty="0">
              <a:solidFill>
                <a:prstClr val="black">
                  <a:lumMod val="75000"/>
                  <a:lumOff val="25000"/>
                </a:prstClr>
              </a:solidFill>
              <a:latin typeface="Arial" panose="020B0604020202020204"/>
            </a:endParaRPr>
          </a:p>
          <a:p>
            <a:pPr marL="457063" indent="-457063" algn="just" defTabSz="913030">
              <a:buClrTx/>
              <a:buAutoNum type="arabicPeriod"/>
              <a:defRPr/>
            </a:pPr>
            <a:endParaRPr lang="en-US" sz="2399" dirty="0">
              <a:solidFill>
                <a:prstClr val="black">
                  <a:lumMod val="75000"/>
                  <a:lumOff val="25000"/>
                </a:prstClr>
              </a:solidFill>
              <a:latin typeface="Arial" panose="020B0604020202020204"/>
            </a:endParaRPr>
          </a:p>
          <a:p>
            <a:pPr marL="0" indent="0" defTabSz="913030">
              <a:buClr>
                <a:srgbClr val="4A66AC"/>
              </a:buClr>
              <a:buNone/>
              <a:defRPr/>
            </a:pPr>
            <a:endParaRPr lang="en-US" sz="2399" dirty="0">
              <a:solidFill>
                <a:prstClr val="black">
                  <a:lumMod val="75000"/>
                  <a:lumOff val="25000"/>
                </a:prstClr>
              </a:solidFill>
              <a:latin typeface="Arial" panose="020B0604020202020204"/>
            </a:endParaRPr>
          </a:p>
        </p:txBody>
      </p:sp>
      <p:sp>
        <p:nvSpPr>
          <p:cNvPr id="8" name="TextBox 7">
            <a:extLst>
              <a:ext uri="{FF2B5EF4-FFF2-40B4-BE49-F238E27FC236}">
                <a16:creationId xmlns:a16="http://schemas.microsoft.com/office/drawing/2014/main" id="{2E57D8A7-696F-6175-DDF7-C9823B8A64FE}"/>
              </a:ext>
            </a:extLst>
          </p:cNvPr>
          <p:cNvSpPr txBox="1"/>
          <p:nvPr/>
        </p:nvSpPr>
        <p:spPr>
          <a:xfrm>
            <a:off x="0" y="6076117"/>
            <a:ext cx="9669109" cy="246157"/>
          </a:xfrm>
          <a:prstGeom prst="rect">
            <a:avLst/>
          </a:prstGeom>
          <a:noFill/>
        </p:spPr>
        <p:txBody>
          <a:bodyPr wrap="square" rtlCol="0">
            <a:spAutoFit/>
          </a:bodyPr>
          <a:lstStyle/>
          <a:p>
            <a:pPr defTabSz="913304">
              <a:defRPr/>
            </a:pPr>
            <a:r>
              <a:rPr lang="en-US" sz="1000" i="1" dirty="0">
                <a:latin typeface="Calibri" panose="020F0502020204030204"/>
              </a:rPr>
              <a:t>* Inclusion of bond and construction loan interest subject to approval from Developer’s accounting firm.</a:t>
            </a:r>
          </a:p>
        </p:txBody>
      </p:sp>
      <p:sp>
        <p:nvSpPr>
          <p:cNvPr id="7" name="Slide Number Placeholder 2">
            <a:extLst>
              <a:ext uri="{FF2B5EF4-FFF2-40B4-BE49-F238E27FC236}">
                <a16:creationId xmlns:a16="http://schemas.microsoft.com/office/drawing/2014/main" id="{8D149789-0BA7-3614-16B0-09DE82CFF4D2}"/>
              </a:ext>
            </a:extLst>
          </p:cNvPr>
          <p:cNvSpPr>
            <a:spLocks noGrp="1"/>
          </p:cNvSpPr>
          <p:nvPr>
            <p:ph type="sldNum" sz="quarter" idx="12"/>
          </p:nvPr>
        </p:nvSpPr>
        <p:spPr>
          <a:xfrm>
            <a:off x="9897881" y="6458998"/>
            <a:ext cx="1311683" cy="365030"/>
          </a:xfrm>
        </p:spPr>
        <p:txBody>
          <a:bodyPr/>
          <a:lstStyle/>
          <a:p>
            <a:pPr defTabSz="1217890">
              <a:defRPr/>
            </a:pPr>
            <a:fld id="{34C99D79-8A4B-4031-B1E0-AF26F8EDF2BC}" type="slidenum">
              <a:rPr lang="en-GB">
                <a:latin typeface="Arial" panose="020B0604020202020204"/>
              </a:rPr>
              <a:pPr defTabSz="1217890">
                <a:defRPr/>
              </a:pPr>
              <a:t>31</a:t>
            </a:fld>
            <a:endParaRPr lang="en-GB">
              <a:latin typeface="Arial" panose="020B0604020202020204"/>
            </a:endParaRPr>
          </a:p>
        </p:txBody>
      </p:sp>
      <p:sp>
        <p:nvSpPr>
          <p:cNvPr id="11" name="Slide Number Placeholder 6">
            <a:extLst>
              <a:ext uri="{FF2B5EF4-FFF2-40B4-BE49-F238E27FC236}">
                <a16:creationId xmlns:a16="http://schemas.microsoft.com/office/drawing/2014/main" id="{DF487647-6FFF-1432-5AF5-71E9869E0FE8}"/>
              </a:ext>
            </a:extLst>
          </p:cNvPr>
          <p:cNvSpPr txBox="1">
            <a:spLocks/>
          </p:cNvSpPr>
          <p:nvPr/>
        </p:nvSpPr>
        <p:spPr>
          <a:xfrm>
            <a:off x="9895902" y="6458209"/>
            <a:ext cx="1311000" cy="364935"/>
          </a:xfrm>
          <a:prstGeom prst="rect">
            <a:avLst/>
          </a:prstGeom>
        </p:spPr>
        <p:txBody>
          <a:bodyPr vert="horz" lIns="91392" tIns="45696" rIns="91392" bIns="45696"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defTabSz="1218255">
              <a:defRPr/>
            </a:pPr>
            <a:fld id="{34C99D79-8A4B-4031-B1E0-AF26F8EDF2BC}" type="slidenum">
              <a:rPr lang="en-US">
                <a:latin typeface="Arial" panose="020B0604020202020204"/>
              </a:rPr>
              <a:pPr defTabSz="1218255">
                <a:defRPr/>
              </a:pPr>
              <a:t>31</a:t>
            </a:fld>
            <a:endParaRPr lang="en-US" dirty="0">
              <a:latin typeface="Arial" panose="020B0604020202020204"/>
            </a:endParaRPr>
          </a:p>
        </p:txBody>
      </p:sp>
      <p:sp>
        <p:nvSpPr>
          <p:cNvPr id="4" name="Footer Placeholder 90">
            <a:extLst>
              <a:ext uri="{FF2B5EF4-FFF2-40B4-BE49-F238E27FC236}">
                <a16:creationId xmlns:a16="http://schemas.microsoft.com/office/drawing/2014/main" id="{B9C8B357-1E81-AB43-AF8B-21A629F0E75A}"/>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53562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M-TEB / BCE Benefits</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160">
              <a:defRPr/>
            </a:pPr>
            <a:fld id="{34C99D79-8A4B-4031-B1E0-AF26F8EDF2BC}" type="slidenum">
              <a:rPr lang="en-GB">
                <a:latin typeface="Arial" panose="020B0604020202020204"/>
              </a:rPr>
              <a:pPr defTabSz="1217160">
                <a:defRPr/>
              </a:pPr>
              <a:t>32</a:t>
            </a:fld>
            <a:endParaRPr lang="en-GB">
              <a:latin typeface="Arial" panose="020B0604020202020204"/>
            </a:endParaRPr>
          </a:p>
        </p:txBody>
      </p:sp>
      <p:sp>
        <p:nvSpPr>
          <p:cNvPr id="27" name="Content Placeholder 2">
            <a:extLst>
              <a:ext uri="{FF2B5EF4-FFF2-40B4-BE49-F238E27FC236}">
                <a16:creationId xmlns:a16="http://schemas.microsoft.com/office/drawing/2014/main" id="{711B0B7D-1681-B523-EFC5-FA7779399D3A}"/>
              </a:ext>
            </a:extLst>
          </p:cNvPr>
          <p:cNvSpPr txBox="1">
            <a:spLocks/>
          </p:cNvSpPr>
          <p:nvPr/>
        </p:nvSpPr>
        <p:spPr>
          <a:xfrm>
            <a:off x="374798" y="1187304"/>
            <a:ext cx="11399993" cy="498964"/>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580" indent="-513580" defTabSz="912756">
              <a:buClrTx/>
              <a:buFont typeface="+mj-lt"/>
              <a:buAutoNum type="arabicPeriod"/>
              <a:defRPr/>
            </a:pPr>
            <a:r>
              <a:rPr lang="en-US" sz="1795" dirty="0">
                <a:solidFill>
                  <a:prstClr val="black">
                    <a:lumMod val="75000"/>
                    <a:lumOff val="25000"/>
                  </a:prstClr>
                </a:solidFill>
                <a:latin typeface="Arial" panose="020B0604020202020204"/>
              </a:rPr>
              <a:t>Potential for greater permanent loan proceeds in debt service constrained transactions*           </a:t>
            </a:r>
            <a:endParaRPr lang="en-US" sz="1995" dirty="0">
              <a:solidFill>
                <a:prstClr val="black">
                  <a:lumMod val="75000"/>
                  <a:lumOff val="25000"/>
                </a:prstClr>
              </a:solidFill>
              <a:latin typeface="Arial" panose="020B0604020202020204"/>
            </a:endParaRPr>
          </a:p>
          <a:p>
            <a:pPr marL="0" indent="0" defTabSz="912756">
              <a:buClr>
                <a:srgbClr val="4A66AC"/>
              </a:buClr>
              <a:buNone/>
              <a:defRPr/>
            </a:pPr>
            <a:endParaRPr lang="en-US" sz="1995" dirty="0">
              <a:solidFill>
                <a:prstClr val="black">
                  <a:lumMod val="75000"/>
                  <a:lumOff val="25000"/>
                </a:prstClr>
              </a:solidFill>
              <a:latin typeface="Arial" panose="020B0604020202020204"/>
            </a:endParaRPr>
          </a:p>
          <a:p>
            <a:pPr marL="0" indent="0" defTabSz="912756">
              <a:buClr>
                <a:srgbClr val="4A66AC"/>
              </a:buClr>
              <a:buNone/>
              <a:defRPr/>
            </a:pPr>
            <a:endParaRPr lang="en-US" sz="1995" dirty="0">
              <a:solidFill>
                <a:prstClr val="black">
                  <a:lumMod val="75000"/>
                  <a:lumOff val="25000"/>
                </a:prstClr>
              </a:solidFill>
              <a:latin typeface="Arial" panose="020B0604020202020204"/>
            </a:endParaRPr>
          </a:p>
          <a:p>
            <a:pPr marL="0" indent="0" defTabSz="912756">
              <a:buClr>
                <a:srgbClr val="4A66AC"/>
              </a:buClr>
              <a:buNone/>
              <a:defRPr/>
            </a:pPr>
            <a:endParaRPr lang="en-US" sz="1995" dirty="0">
              <a:solidFill>
                <a:prstClr val="black">
                  <a:lumMod val="75000"/>
                  <a:lumOff val="25000"/>
                </a:prstClr>
              </a:solidFill>
              <a:latin typeface="Arial" panose="020B0604020202020204"/>
            </a:endParaRPr>
          </a:p>
        </p:txBody>
      </p:sp>
      <p:sp>
        <p:nvSpPr>
          <p:cNvPr id="34" name="TextBox 33">
            <a:extLst>
              <a:ext uri="{FF2B5EF4-FFF2-40B4-BE49-F238E27FC236}">
                <a16:creationId xmlns:a16="http://schemas.microsoft.com/office/drawing/2014/main" id="{6C46AF3C-291E-46A0-AF3A-475F3D791C84}"/>
              </a:ext>
            </a:extLst>
          </p:cNvPr>
          <p:cNvSpPr txBox="1"/>
          <p:nvPr/>
        </p:nvSpPr>
        <p:spPr>
          <a:xfrm>
            <a:off x="63574" y="6051031"/>
            <a:ext cx="11848823" cy="246029"/>
          </a:xfrm>
          <a:prstGeom prst="rect">
            <a:avLst/>
          </a:prstGeom>
          <a:noFill/>
        </p:spPr>
        <p:txBody>
          <a:bodyPr wrap="square" rtlCol="0">
            <a:spAutoFit/>
          </a:bodyPr>
          <a:lstStyle/>
          <a:p>
            <a:pPr defTabSz="913030">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a:t>
            </a:r>
            <a:r>
              <a:rPr lang="en-US" sz="1000" i="1" dirty="0">
                <a:solidFill>
                  <a:prstClr val="black"/>
                </a:solidFill>
                <a:latin typeface="Calibri" panose="020F0502020204030204"/>
              </a:rPr>
              <a:t> Assumes 1.15x DSCR, 40-year amortization, $1.4mm NOI  </a:t>
            </a:r>
          </a:p>
        </p:txBody>
      </p:sp>
      <p:graphicFrame>
        <p:nvGraphicFramePr>
          <p:cNvPr id="8" name="Table 7">
            <a:extLst>
              <a:ext uri="{FF2B5EF4-FFF2-40B4-BE49-F238E27FC236}">
                <a16:creationId xmlns:a16="http://schemas.microsoft.com/office/drawing/2014/main" id="{5A58BAC2-EA32-FAFE-DA50-8FE78CBEA830}"/>
              </a:ext>
            </a:extLst>
          </p:cNvPr>
          <p:cNvGraphicFramePr>
            <a:graphicFrameLocks noGrp="1"/>
          </p:cNvGraphicFramePr>
          <p:nvPr>
            <p:extLst>
              <p:ext uri="{D42A27DB-BD31-4B8C-83A1-F6EECF244321}">
                <p14:modId xmlns:p14="http://schemas.microsoft.com/office/powerpoint/2010/main" val="3969803990"/>
              </p:ext>
            </p:extLst>
          </p:nvPr>
        </p:nvGraphicFramePr>
        <p:xfrm>
          <a:off x="2033589" y="2044745"/>
          <a:ext cx="8121651" cy="1482196"/>
        </p:xfrm>
        <a:graphic>
          <a:graphicData uri="http://schemas.openxmlformats.org/drawingml/2006/table">
            <a:tbl>
              <a:tblPr firstRow="1" bandRow="1">
                <a:tableStyleId>{5C22544A-7EE6-4342-B048-85BDC9FD1C3A}</a:tableStyleId>
              </a:tblPr>
              <a:tblGrid>
                <a:gridCol w="2707217">
                  <a:extLst>
                    <a:ext uri="{9D8B030D-6E8A-4147-A177-3AD203B41FA5}">
                      <a16:colId xmlns:a16="http://schemas.microsoft.com/office/drawing/2014/main" val="2362508181"/>
                    </a:ext>
                  </a:extLst>
                </a:gridCol>
                <a:gridCol w="2707217">
                  <a:extLst>
                    <a:ext uri="{9D8B030D-6E8A-4147-A177-3AD203B41FA5}">
                      <a16:colId xmlns:a16="http://schemas.microsoft.com/office/drawing/2014/main" val="2688435912"/>
                    </a:ext>
                  </a:extLst>
                </a:gridCol>
                <a:gridCol w="2707217">
                  <a:extLst>
                    <a:ext uri="{9D8B030D-6E8A-4147-A177-3AD203B41FA5}">
                      <a16:colId xmlns:a16="http://schemas.microsoft.com/office/drawing/2014/main" val="262942198"/>
                    </a:ext>
                  </a:extLst>
                </a:gridCol>
              </a:tblGrid>
              <a:tr h="370549">
                <a:tc>
                  <a:txBody>
                    <a:bodyPr/>
                    <a:lstStyle/>
                    <a:p>
                      <a:endParaRPr lang="en-US" sz="1800"/>
                    </a:p>
                  </a:txBody>
                  <a:tcPr marL="91368" marR="91368" marT="45684" marB="45684"/>
                </a:tc>
                <a:tc>
                  <a:txBody>
                    <a:bodyPr/>
                    <a:lstStyle/>
                    <a:p>
                      <a:pPr algn="ctr"/>
                      <a:r>
                        <a:rPr lang="en-US" sz="1600" dirty="0"/>
                        <a:t>Standard Bond Structure</a:t>
                      </a:r>
                    </a:p>
                  </a:txBody>
                  <a:tcPr marL="91368" marR="91368" marT="45684" marB="45684"/>
                </a:tc>
                <a:tc>
                  <a:txBody>
                    <a:bodyPr/>
                    <a:lstStyle/>
                    <a:p>
                      <a:pPr algn="ctr"/>
                      <a:r>
                        <a:rPr lang="en-US" sz="1600" dirty="0"/>
                        <a:t>Forward M-TEB/BCE</a:t>
                      </a:r>
                    </a:p>
                  </a:txBody>
                  <a:tcPr marL="91368" marR="91368" marT="45684" marB="45684"/>
                </a:tc>
                <a:extLst>
                  <a:ext uri="{0D108BD9-81ED-4DB2-BD59-A6C34878D82A}">
                    <a16:rowId xmlns:a16="http://schemas.microsoft.com/office/drawing/2014/main" val="567093791"/>
                  </a:ext>
                </a:extLst>
              </a:tr>
              <a:tr h="370549">
                <a:tc>
                  <a:txBody>
                    <a:bodyPr/>
                    <a:lstStyle/>
                    <a:p>
                      <a:r>
                        <a:rPr lang="en-US" sz="1800"/>
                        <a:t>Est. Mortgage Rate</a:t>
                      </a:r>
                    </a:p>
                  </a:txBody>
                  <a:tcPr marL="91368" marR="91368" marT="45684" marB="45684"/>
                </a:tc>
                <a:tc>
                  <a:txBody>
                    <a:bodyPr/>
                    <a:lstStyle/>
                    <a:p>
                      <a:pPr algn="ctr"/>
                      <a:r>
                        <a:rPr lang="en-US" sz="1800" dirty="0"/>
                        <a:t>6.00%</a:t>
                      </a:r>
                    </a:p>
                  </a:txBody>
                  <a:tcPr marL="91368" marR="91368" marT="45684" marB="45684"/>
                </a:tc>
                <a:tc>
                  <a:txBody>
                    <a:bodyPr/>
                    <a:lstStyle/>
                    <a:p>
                      <a:pPr algn="ctr"/>
                      <a:r>
                        <a:rPr lang="en-US" sz="1800" dirty="0"/>
                        <a:t>5.70%</a:t>
                      </a:r>
                    </a:p>
                  </a:txBody>
                  <a:tcPr marL="91368" marR="91368" marT="45684" marB="45684"/>
                </a:tc>
                <a:extLst>
                  <a:ext uri="{0D108BD9-81ED-4DB2-BD59-A6C34878D82A}">
                    <a16:rowId xmlns:a16="http://schemas.microsoft.com/office/drawing/2014/main" val="1422273098"/>
                  </a:ext>
                </a:extLst>
              </a:tr>
              <a:tr h="370549">
                <a:tc>
                  <a:txBody>
                    <a:bodyPr/>
                    <a:lstStyle/>
                    <a:p>
                      <a:r>
                        <a:rPr lang="en-US" sz="1800" dirty="0"/>
                        <a:t>Est. Annual Payment</a:t>
                      </a:r>
                    </a:p>
                  </a:txBody>
                  <a:tcPr marL="91368" marR="91368" marT="45684" marB="45684"/>
                </a:tc>
                <a:tc>
                  <a:txBody>
                    <a:bodyPr/>
                    <a:lstStyle/>
                    <a:p>
                      <a:pPr algn="ctr"/>
                      <a:r>
                        <a:rPr lang="en-US" sz="1800" dirty="0"/>
                        <a:t>$1,270,000</a:t>
                      </a:r>
                    </a:p>
                  </a:txBody>
                  <a:tcPr marL="91368" marR="91368" marT="45684" marB="45684"/>
                </a:tc>
                <a:tc>
                  <a:txBody>
                    <a:bodyPr/>
                    <a:lstStyle/>
                    <a:p>
                      <a:pPr algn="ctr"/>
                      <a:r>
                        <a:rPr lang="en-US" sz="1800" dirty="0"/>
                        <a:t>$1,270,000</a:t>
                      </a:r>
                    </a:p>
                  </a:txBody>
                  <a:tcPr marL="91368" marR="91368" marT="45684" marB="45684"/>
                </a:tc>
                <a:extLst>
                  <a:ext uri="{0D108BD9-81ED-4DB2-BD59-A6C34878D82A}">
                    <a16:rowId xmlns:a16="http://schemas.microsoft.com/office/drawing/2014/main" val="2079177903"/>
                  </a:ext>
                </a:extLst>
              </a:tr>
              <a:tr h="370549">
                <a:tc>
                  <a:txBody>
                    <a:bodyPr/>
                    <a:lstStyle/>
                    <a:p>
                      <a:r>
                        <a:rPr lang="en-US" sz="1800" dirty="0"/>
                        <a:t>Est. Loan Proceeds</a:t>
                      </a:r>
                    </a:p>
                  </a:txBody>
                  <a:tcPr marL="91368" marR="91368" marT="45684" marB="45684"/>
                </a:tc>
                <a:tc>
                  <a:txBody>
                    <a:bodyPr/>
                    <a:lstStyle/>
                    <a:p>
                      <a:pPr algn="ctr"/>
                      <a:r>
                        <a:rPr lang="en-US" sz="1800" dirty="0"/>
                        <a:t>$19,250,000</a:t>
                      </a:r>
                    </a:p>
                  </a:txBody>
                  <a:tcPr marL="91368" marR="91368" marT="45684" marB="45684"/>
                </a:tc>
                <a:tc>
                  <a:txBody>
                    <a:bodyPr/>
                    <a:lstStyle/>
                    <a:p>
                      <a:pPr algn="ctr"/>
                      <a:r>
                        <a:rPr lang="en-US" sz="1800" dirty="0"/>
                        <a:t>$20,000,000</a:t>
                      </a:r>
                    </a:p>
                  </a:txBody>
                  <a:tcPr marL="91368" marR="91368" marT="45684" marB="45684"/>
                </a:tc>
                <a:extLst>
                  <a:ext uri="{0D108BD9-81ED-4DB2-BD59-A6C34878D82A}">
                    <a16:rowId xmlns:a16="http://schemas.microsoft.com/office/drawing/2014/main" val="1291930846"/>
                  </a:ext>
                </a:extLst>
              </a:tr>
            </a:tbl>
          </a:graphicData>
        </a:graphic>
      </p:graphicFrame>
      <p:sp>
        <p:nvSpPr>
          <p:cNvPr id="6" name="TextBox 5">
            <a:extLst>
              <a:ext uri="{FF2B5EF4-FFF2-40B4-BE49-F238E27FC236}">
                <a16:creationId xmlns:a16="http://schemas.microsoft.com/office/drawing/2014/main" id="{0706B8B7-C398-A834-53A0-37BEC17B586C}"/>
              </a:ext>
            </a:extLst>
          </p:cNvPr>
          <p:cNvSpPr txBox="1"/>
          <p:nvPr/>
        </p:nvSpPr>
        <p:spPr>
          <a:xfrm>
            <a:off x="5391776" y="3810350"/>
            <a:ext cx="4763463" cy="400006"/>
          </a:xfrm>
          <a:prstGeom prst="rect">
            <a:avLst/>
          </a:prstGeom>
          <a:noFill/>
          <a:ln>
            <a:solidFill>
              <a:schemeClr val="tx1"/>
            </a:solidFill>
          </a:ln>
        </p:spPr>
        <p:txBody>
          <a:bodyPr wrap="square" rtlCol="0">
            <a:spAutoFit/>
          </a:bodyPr>
          <a:lstStyle/>
          <a:p>
            <a:pPr defTabSz="1218621"/>
            <a:r>
              <a:rPr lang="en-US" sz="1999" b="1" dirty="0">
                <a:solidFill>
                  <a:prstClr val="black"/>
                </a:solidFill>
                <a:latin typeface="Arial" panose="020B0604020202020204"/>
              </a:rPr>
              <a:t>Est. Additional Proceeds </a:t>
            </a:r>
            <a:r>
              <a:rPr lang="en-US" sz="1999" dirty="0">
                <a:solidFill>
                  <a:prstClr val="black"/>
                </a:solidFill>
                <a:latin typeface="Arial" panose="020B0604020202020204"/>
              </a:rPr>
              <a:t>= </a:t>
            </a:r>
            <a:r>
              <a:rPr lang="en-US" sz="1999" dirty="0">
                <a:solidFill>
                  <a:srgbClr val="00B050"/>
                </a:solidFill>
                <a:latin typeface="Arial" panose="020B0604020202020204"/>
              </a:rPr>
              <a:t>$750,000</a:t>
            </a:r>
          </a:p>
        </p:txBody>
      </p:sp>
      <p:sp>
        <p:nvSpPr>
          <p:cNvPr id="7" name="TextBox 6">
            <a:extLst>
              <a:ext uri="{FF2B5EF4-FFF2-40B4-BE49-F238E27FC236}">
                <a16:creationId xmlns:a16="http://schemas.microsoft.com/office/drawing/2014/main" id="{5ABFF325-9DFE-8639-3BF7-02042F951413}"/>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4" name="Footer Placeholder 90">
            <a:extLst>
              <a:ext uri="{FF2B5EF4-FFF2-40B4-BE49-F238E27FC236}">
                <a16:creationId xmlns:a16="http://schemas.microsoft.com/office/drawing/2014/main" id="{A09F6D33-7AD5-E253-7BDC-0E5A1B90D0B4}"/>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34640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08ABAEF8-FC92-8B05-8CF6-E2C8A12610AD}"/>
              </a:ext>
            </a:extLst>
          </p:cNvPr>
          <p:cNvSpPr txBox="1"/>
          <p:nvPr/>
        </p:nvSpPr>
        <p:spPr>
          <a:xfrm>
            <a:off x="3175" y="6112413"/>
            <a:ext cx="5585615" cy="230652"/>
          </a:xfrm>
          <a:prstGeom prst="rect">
            <a:avLst/>
          </a:prstGeom>
          <a:noFill/>
        </p:spPr>
        <p:txBody>
          <a:bodyPr wrap="square" rtlCol="0">
            <a:spAutoFit/>
          </a:bodyPr>
          <a:lstStyle/>
          <a:p>
            <a:pPr defTabSz="913578">
              <a:defRPr/>
            </a:pPr>
            <a:r>
              <a:rPr lang="en-US" sz="900" i="1">
                <a:solidFill>
                  <a:prstClr val="black"/>
                </a:solidFill>
                <a:latin typeface="Arial" panose="020B0604020202020204"/>
              </a:rPr>
              <a:t>*    Assumes $20mm Series A par, $10mm Series B par, and 36-month initial term</a:t>
            </a:r>
          </a:p>
        </p:txBody>
      </p:sp>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M-TEB / BCE Yield Blending</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525">
              <a:defRPr/>
            </a:pPr>
            <a:fld id="{34C99D79-8A4B-4031-B1E0-AF26F8EDF2BC}" type="slidenum">
              <a:rPr lang="en-GB">
                <a:latin typeface="Arial" panose="020B0604020202020204"/>
              </a:rPr>
              <a:pPr defTabSz="1217525">
                <a:defRPr/>
              </a:pPr>
              <a:t>33</a:t>
            </a:fld>
            <a:endParaRPr lang="en-GB">
              <a:latin typeface="Arial" panose="020B0604020202020204"/>
            </a:endParaRPr>
          </a:p>
        </p:txBody>
      </p:sp>
      <p:sp>
        <p:nvSpPr>
          <p:cNvPr id="4" name="TextBox 3">
            <a:extLst>
              <a:ext uri="{FF2B5EF4-FFF2-40B4-BE49-F238E27FC236}">
                <a16:creationId xmlns:a16="http://schemas.microsoft.com/office/drawing/2014/main" id="{57DFC054-C827-EE7A-D056-76167DF37AB6}"/>
              </a:ext>
            </a:extLst>
          </p:cNvPr>
          <p:cNvSpPr txBox="1"/>
          <p:nvPr/>
        </p:nvSpPr>
        <p:spPr>
          <a:xfrm>
            <a:off x="4173739" y="836723"/>
            <a:ext cx="3841350" cy="338290"/>
          </a:xfrm>
          <a:prstGeom prst="rect">
            <a:avLst/>
          </a:prstGeom>
          <a:noFill/>
          <a:ln>
            <a:solidFill>
              <a:schemeClr val="bg1"/>
            </a:solidFill>
          </a:ln>
        </p:spPr>
        <p:txBody>
          <a:bodyPr wrap="square" rtlCol="0">
            <a:spAutoFit/>
          </a:bodyPr>
          <a:lstStyle/>
          <a:p>
            <a:pPr algn="ctr" defTabSz="913578">
              <a:defRPr/>
            </a:pPr>
            <a:r>
              <a:rPr lang="en-US" sz="1600" b="1">
                <a:solidFill>
                  <a:prstClr val="black"/>
                </a:solidFill>
                <a:latin typeface="Arial" panose="020B0604020202020204"/>
              </a:rPr>
              <a:t>No Yield Blending (Separate Issues)*:</a:t>
            </a:r>
          </a:p>
        </p:txBody>
      </p:sp>
      <p:graphicFrame>
        <p:nvGraphicFramePr>
          <p:cNvPr id="9" name="Chart 8">
            <a:extLst>
              <a:ext uri="{FF2B5EF4-FFF2-40B4-BE49-F238E27FC236}">
                <a16:creationId xmlns:a16="http://schemas.microsoft.com/office/drawing/2014/main" id="{E01F320C-9729-DBAD-8C45-ED805FEC7AAA}"/>
              </a:ext>
            </a:extLst>
          </p:cNvPr>
          <p:cNvGraphicFramePr/>
          <p:nvPr/>
        </p:nvGraphicFramePr>
        <p:xfrm>
          <a:off x="165396" y="1090252"/>
          <a:ext cx="5847589" cy="1827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036DD9FE-4498-A01F-9292-C938B581734E}"/>
              </a:ext>
            </a:extLst>
          </p:cNvPr>
          <p:cNvGraphicFramePr/>
          <p:nvPr/>
        </p:nvGraphicFramePr>
        <p:xfrm>
          <a:off x="6197587" y="1090252"/>
          <a:ext cx="5847589" cy="1827372"/>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EDAA91B5-EC8C-920B-64CA-C6A16D79BE82}"/>
              </a:ext>
            </a:extLst>
          </p:cNvPr>
          <p:cNvSpPr txBox="1"/>
          <p:nvPr/>
        </p:nvSpPr>
        <p:spPr>
          <a:xfrm>
            <a:off x="3991213" y="3461925"/>
            <a:ext cx="4206403" cy="338290"/>
          </a:xfrm>
          <a:prstGeom prst="rect">
            <a:avLst/>
          </a:prstGeom>
          <a:noFill/>
          <a:ln>
            <a:solidFill>
              <a:schemeClr val="bg1"/>
            </a:solidFill>
          </a:ln>
        </p:spPr>
        <p:txBody>
          <a:bodyPr wrap="square" rtlCol="0">
            <a:spAutoFit/>
          </a:bodyPr>
          <a:lstStyle/>
          <a:p>
            <a:pPr algn="ctr" defTabSz="913578">
              <a:defRPr/>
            </a:pPr>
            <a:r>
              <a:rPr lang="en-US" sz="1600" b="1">
                <a:solidFill>
                  <a:prstClr val="black"/>
                </a:solidFill>
                <a:latin typeface="Arial" panose="020B0604020202020204"/>
              </a:rPr>
              <a:t>With Yield Blending (Single Issue)*:</a:t>
            </a:r>
          </a:p>
        </p:txBody>
      </p:sp>
      <p:graphicFrame>
        <p:nvGraphicFramePr>
          <p:cNvPr id="35" name="Chart 34">
            <a:extLst>
              <a:ext uri="{FF2B5EF4-FFF2-40B4-BE49-F238E27FC236}">
                <a16:creationId xmlns:a16="http://schemas.microsoft.com/office/drawing/2014/main" id="{28361015-F7FC-87EB-585E-C3F0E4776B41}"/>
              </a:ext>
            </a:extLst>
          </p:cNvPr>
          <p:cNvGraphicFramePr/>
          <p:nvPr/>
        </p:nvGraphicFramePr>
        <p:xfrm>
          <a:off x="165398" y="3726277"/>
          <a:ext cx="11879781" cy="2191927"/>
        </p:xfrm>
        <a:graphic>
          <a:graphicData uri="http://schemas.openxmlformats.org/drawingml/2006/chart">
            <c:chart xmlns:c="http://schemas.openxmlformats.org/drawingml/2006/chart" xmlns:r="http://schemas.openxmlformats.org/officeDocument/2006/relationships" r:id="rId5"/>
          </a:graphicData>
        </a:graphic>
      </p:graphicFrame>
      <p:sp>
        <p:nvSpPr>
          <p:cNvPr id="36" name="TextBox 35">
            <a:extLst>
              <a:ext uri="{FF2B5EF4-FFF2-40B4-BE49-F238E27FC236}">
                <a16:creationId xmlns:a16="http://schemas.microsoft.com/office/drawing/2014/main" id="{8839F045-AE29-8249-D8AC-A0AF77AF0C77}"/>
              </a:ext>
            </a:extLst>
          </p:cNvPr>
          <p:cNvSpPr txBox="1"/>
          <p:nvPr/>
        </p:nvSpPr>
        <p:spPr>
          <a:xfrm>
            <a:off x="1622857" y="2921998"/>
            <a:ext cx="2932675" cy="522812"/>
          </a:xfrm>
          <a:prstGeom prst="rect">
            <a:avLst/>
          </a:prstGeom>
          <a:noFill/>
          <a:ln>
            <a:solidFill>
              <a:schemeClr val="tx1"/>
            </a:solidFill>
          </a:ln>
        </p:spPr>
        <p:txBody>
          <a:bodyPr wrap="square" rtlCol="0">
            <a:spAutoFit/>
          </a:bodyPr>
          <a:lstStyle/>
          <a:p>
            <a:pPr algn="ctr" defTabSz="913578">
              <a:defRPr/>
            </a:pPr>
            <a:r>
              <a:rPr lang="en-US" sz="1400">
                <a:solidFill>
                  <a:prstClr val="black"/>
                </a:solidFill>
                <a:latin typeface="Arial" panose="020B0604020202020204"/>
              </a:rPr>
              <a:t>Interest Cost (Series A): </a:t>
            </a:r>
            <a:r>
              <a:rPr lang="en-US" sz="1400">
                <a:solidFill>
                  <a:srgbClr val="FF0000"/>
                </a:solidFill>
                <a:latin typeface="Arial" panose="020B0604020202020204"/>
              </a:rPr>
              <a:t>$450,000</a:t>
            </a:r>
          </a:p>
          <a:p>
            <a:pPr algn="ctr" defTabSz="913578">
              <a:defRPr/>
            </a:pPr>
            <a:r>
              <a:rPr lang="en-US" sz="1400">
                <a:solidFill>
                  <a:prstClr val="black"/>
                </a:solidFill>
                <a:latin typeface="Arial" panose="020B0604020202020204"/>
              </a:rPr>
              <a:t>Due to IRS (Series A):</a:t>
            </a:r>
            <a:r>
              <a:rPr lang="en-US" sz="1400">
                <a:solidFill>
                  <a:srgbClr val="FF0000"/>
                </a:solidFill>
                <a:latin typeface="Arial" panose="020B0604020202020204"/>
              </a:rPr>
              <a:t> $0</a:t>
            </a:r>
          </a:p>
        </p:txBody>
      </p:sp>
      <p:sp>
        <p:nvSpPr>
          <p:cNvPr id="37" name="TextBox 36">
            <a:extLst>
              <a:ext uri="{FF2B5EF4-FFF2-40B4-BE49-F238E27FC236}">
                <a16:creationId xmlns:a16="http://schemas.microsoft.com/office/drawing/2014/main" id="{79D7CBCC-5B21-9C78-3877-0B13621E3B9C}"/>
              </a:ext>
            </a:extLst>
          </p:cNvPr>
          <p:cNvSpPr txBox="1"/>
          <p:nvPr/>
        </p:nvSpPr>
        <p:spPr>
          <a:xfrm>
            <a:off x="7508157" y="2921998"/>
            <a:ext cx="3226453" cy="522812"/>
          </a:xfrm>
          <a:prstGeom prst="rect">
            <a:avLst/>
          </a:prstGeom>
          <a:noFill/>
          <a:ln>
            <a:solidFill>
              <a:schemeClr val="tx1"/>
            </a:solidFill>
          </a:ln>
        </p:spPr>
        <p:txBody>
          <a:bodyPr wrap="square" rtlCol="0">
            <a:spAutoFit/>
          </a:bodyPr>
          <a:lstStyle/>
          <a:p>
            <a:pPr algn="ctr" defTabSz="913578">
              <a:defRPr/>
            </a:pPr>
            <a:r>
              <a:rPr lang="en-US" sz="1400">
                <a:solidFill>
                  <a:prstClr val="black"/>
                </a:solidFill>
                <a:latin typeface="Arial" panose="020B0604020202020204"/>
              </a:rPr>
              <a:t>Interest Earnings (Series B): </a:t>
            </a:r>
            <a:r>
              <a:rPr lang="en-US" sz="1400">
                <a:solidFill>
                  <a:srgbClr val="00B050"/>
                </a:solidFill>
                <a:latin typeface="Arial" panose="020B0604020202020204"/>
              </a:rPr>
              <a:t>$75,000 </a:t>
            </a:r>
          </a:p>
          <a:p>
            <a:pPr algn="ctr" defTabSz="913578">
              <a:defRPr/>
            </a:pPr>
            <a:r>
              <a:rPr lang="en-US" sz="1400">
                <a:solidFill>
                  <a:prstClr val="black"/>
                </a:solidFill>
                <a:latin typeface="Arial" panose="020B0604020202020204"/>
              </a:rPr>
              <a:t>Due to IRS (Series B): </a:t>
            </a:r>
            <a:r>
              <a:rPr lang="en-US" sz="1400">
                <a:solidFill>
                  <a:srgbClr val="FF0000"/>
                </a:solidFill>
                <a:latin typeface="Arial" panose="020B0604020202020204"/>
              </a:rPr>
              <a:t>$75,000</a:t>
            </a:r>
          </a:p>
        </p:txBody>
      </p:sp>
      <p:sp>
        <p:nvSpPr>
          <p:cNvPr id="38" name="TextBox 37">
            <a:extLst>
              <a:ext uri="{FF2B5EF4-FFF2-40B4-BE49-F238E27FC236}">
                <a16:creationId xmlns:a16="http://schemas.microsoft.com/office/drawing/2014/main" id="{D727A9C8-0EF5-354F-D6F1-90BB7460CB7F}"/>
              </a:ext>
            </a:extLst>
          </p:cNvPr>
          <p:cNvSpPr txBox="1"/>
          <p:nvPr/>
        </p:nvSpPr>
        <p:spPr>
          <a:xfrm>
            <a:off x="5126635" y="2932459"/>
            <a:ext cx="1935554" cy="307537"/>
          </a:xfrm>
          <a:prstGeom prst="rect">
            <a:avLst/>
          </a:prstGeom>
          <a:noFill/>
          <a:ln>
            <a:solidFill>
              <a:schemeClr val="tx1"/>
            </a:solidFill>
          </a:ln>
        </p:spPr>
        <p:txBody>
          <a:bodyPr wrap="square" rtlCol="0">
            <a:spAutoFit/>
          </a:bodyPr>
          <a:lstStyle/>
          <a:p>
            <a:pPr algn="ctr" defTabSz="913578">
              <a:defRPr/>
            </a:pPr>
            <a:r>
              <a:rPr lang="en-US" sz="1400">
                <a:solidFill>
                  <a:prstClr val="black"/>
                </a:solidFill>
                <a:latin typeface="Arial" panose="020B0604020202020204"/>
              </a:rPr>
              <a:t>Total Cost: </a:t>
            </a:r>
            <a:r>
              <a:rPr lang="en-US" sz="1400">
                <a:solidFill>
                  <a:srgbClr val="FF0000"/>
                </a:solidFill>
                <a:latin typeface="Arial" panose="020B0604020202020204"/>
              </a:rPr>
              <a:t>$450,000</a:t>
            </a:r>
          </a:p>
        </p:txBody>
      </p:sp>
      <p:sp>
        <p:nvSpPr>
          <p:cNvPr id="39" name="TextBox 38">
            <a:extLst>
              <a:ext uri="{FF2B5EF4-FFF2-40B4-BE49-F238E27FC236}">
                <a16:creationId xmlns:a16="http://schemas.microsoft.com/office/drawing/2014/main" id="{64DA6CA9-A805-1DAC-7373-24AA205A9031}"/>
              </a:ext>
            </a:extLst>
          </p:cNvPr>
          <p:cNvSpPr txBox="1"/>
          <p:nvPr/>
        </p:nvSpPr>
        <p:spPr>
          <a:xfrm>
            <a:off x="5172322" y="5978460"/>
            <a:ext cx="1844183" cy="307537"/>
          </a:xfrm>
          <a:prstGeom prst="rect">
            <a:avLst/>
          </a:prstGeom>
          <a:noFill/>
          <a:ln>
            <a:solidFill>
              <a:schemeClr val="tx1"/>
            </a:solidFill>
          </a:ln>
        </p:spPr>
        <p:txBody>
          <a:bodyPr wrap="square" rtlCol="0">
            <a:spAutoFit/>
          </a:bodyPr>
          <a:lstStyle/>
          <a:p>
            <a:pPr algn="ctr" defTabSz="913578">
              <a:defRPr/>
            </a:pPr>
            <a:r>
              <a:rPr lang="en-US" sz="1400">
                <a:solidFill>
                  <a:prstClr val="black"/>
                </a:solidFill>
                <a:latin typeface="Arial" panose="020B0604020202020204"/>
              </a:rPr>
              <a:t>Total Cost: </a:t>
            </a:r>
            <a:r>
              <a:rPr lang="en-US" sz="1400">
                <a:solidFill>
                  <a:srgbClr val="FF0000"/>
                </a:solidFill>
                <a:latin typeface="Arial" panose="020B0604020202020204"/>
              </a:rPr>
              <a:t>$375,000</a:t>
            </a:r>
          </a:p>
        </p:txBody>
      </p:sp>
      <p:sp>
        <p:nvSpPr>
          <p:cNvPr id="41" name="TextBox 40">
            <a:extLst>
              <a:ext uri="{FF2B5EF4-FFF2-40B4-BE49-F238E27FC236}">
                <a16:creationId xmlns:a16="http://schemas.microsoft.com/office/drawing/2014/main" id="{E4C5B59A-620F-F06A-FBA8-A9E7BD9A8250}"/>
              </a:ext>
            </a:extLst>
          </p:cNvPr>
          <p:cNvSpPr txBox="1"/>
          <p:nvPr/>
        </p:nvSpPr>
        <p:spPr>
          <a:xfrm>
            <a:off x="8167496" y="5978460"/>
            <a:ext cx="2544677" cy="307537"/>
          </a:xfrm>
          <a:prstGeom prst="rect">
            <a:avLst/>
          </a:prstGeom>
          <a:noFill/>
          <a:ln>
            <a:solidFill>
              <a:schemeClr val="tx1"/>
            </a:solidFill>
          </a:ln>
        </p:spPr>
        <p:txBody>
          <a:bodyPr wrap="square" rtlCol="0">
            <a:spAutoFit/>
          </a:bodyPr>
          <a:lstStyle/>
          <a:p>
            <a:pPr algn="ctr" defTabSz="913578">
              <a:defRPr/>
            </a:pPr>
            <a:r>
              <a:rPr lang="en-US" sz="1400" b="1">
                <a:solidFill>
                  <a:prstClr val="black"/>
                </a:solidFill>
                <a:latin typeface="Arial" panose="020B0604020202020204"/>
              </a:rPr>
              <a:t>Est. Net Savings</a:t>
            </a:r>
            <a:r>
              <a:rPr lang="en-US" sz="1400">
                <a:solidFill>
                  <a:prstClr val="black"/>
                </a:solidFill>
                <a:latin typeface="Arial" panose="020B0604020202020204"/>
              </a:rPr>
              <a:t>: </a:t>
            </a:r>
            <a:r>
              <a:rPr lang="en-US" sz="1400">
                <a:solidFill>
                  <a:srgbClr val="00B050"/>
                </a:solidFill>
                <a:latin typeface="Arial" panose="020B0604020202020204"/>
              </a:rPr>
              <a:t>$75,000</a:t>
            </a:r>
          </a:p>
        </p:txBody>
      </p:sp>
      <p:pic>
        <p:nvPicPr>
          <p:cNvPr id="48" name="Picture 47">
            <a:extLst>
              <a:ext uri="{FF2B5EF4-FFF2-40B4-BE49-F238E27FC236}">
                <a16:creationId xmlns:a16="http://schemas.microsoft.com/office/drawing/2014/main" id="{55CBAB69-DCCD-4D44-E518-E49E24B67DA2}"/>
              </a:ext>
            </a:extLst>
          </p:cNvPr>
          <p:cNvPicPr>
            <a:picLocks noChangeAspect="1"/>
          </p:cNvPicPr>
          <p:nvPr/>
        </p:nvPicPr>
        <p:blipFill>
          <a:blip r:embed="rId6"/>
          <a:stretch>
            <a:fillRect/>
          </a:stretch>
        </p:blipFill>
        <p:spPr>
          <a:xfrm>
            <a:off x="1783708" y="5568795"/>
            <a:ext cx="8767692" cy="237142"/>
          </a:xfrm>
          <a:prstGeom prst="rect">
            <a:avLst/>
          </a:prstGeom>
        </p:spPr>
      </p:pic>
      <p:sp>
        <p:nvSpPr>
          <p:cNvPr id="42" name="Rectangle 41">
            <a:extLst>
              <a:ext uri="{FF2B5EF4-FFF2-40B4-BE49-F238E27FC236}">
                <a16:creationId xmlns:a16="http://schemas.microsoft.com/office/drawing/2014/main" id="{C91C593B-41F8-27AE-187C-F67B04754007}"/>
              </a:ext>
            </a:extLst>
          </p:cNvPr>
          <p:cNvSpPr/>
          <p:nvPr/>
        </p:nvSpPr>
        <p:spPr>
          <a:xfrm>
            <a:off x="3175" y="898041"/>
            <a:ext cx="12182478" cy="5413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8">
              <a:defRPr/>
            </a:pPr>
            <a:endParaRPr lang="en-US" sz="1797">
              <a:solidFill>
                <a:prstClr val="white"/>
              </a:solidFill>
              <a:latin typeface="Arial" panose="020B0604020202020204"/>
            </a:endParaRPr>
          </a:p>
        </p:txBody>
      </p:sp>
      <p:sp>
        <p:nvSpPr>
          <p:cNvPr id="43" name="Content Placeholder 2">
            <a:extLst>
              <a:ext uri="{FF2B5EF4-FFF2-40B4-BE49-F238E27FC236}">
                <a16:creationId xmlns:a16="http://schemas.microsoft.com/office/drawing/2014/main" id="{3748E7D8-0679-99EA-54E3-C58A8B5BA2E7}"/>
              </a:ext>
            </a:extLst>
          </p:cNvPr>
          <p:cNvSpPr txBox="1">
            <a:spLocks/>
          </p:cNvSpPr>
          <p:nvPr/>
        </p:nvSpPr>
        <p:spPr>
          <a:xfrm>
            <a:off x="1576007" y="1249041"/>
            <a:ext cx="8861457" cy="4005450"/>
          </a:xfrm>
          <a:prstGeom prst="rect">
            <a:avLst/>
          </a:prstGeom>
        </p:spPr>
        <p:txBody>
          <a:bodyPr>
            <a:normAutofit lnSpcReduction="10000"/>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defTabSz="913030">
              <a:lnSpc>
                <a:spcPct val="100000"/>
              </a:lnSpc>
              <a:buClr>
                <a:srgbClr val="4A66AC"/>
              </a:buClr>
              <a:buNone/>
              <a:defRPr/>
            </a:pPr>
            <a:r>
              <a:rPr lang="en-US" sz="1997" dirty="0">
                <a:solidFill>
                  <a:prstClr val="black">
                    <a:lumMod val="75000"/>
                    <a:lumOff val="25000"/>
                  </a:prstClr>
                </a:solidFill>
                <a:latin typeface="Arial" panose="020B0604020202020204"/>
              </a:rPr>
              <a:t>Under the M-TEB structure that includes a second, short-term series of bonds*, “Yield Blending” refers to the ability (subject to bond counsel approval) to blend the yield on the long-term bonds with the yield on the short-term bonds over the initial computation period for arbitrage rebate purposes. </a:t>
            </a:r>
          </a:p>
          <a:p>
            <a:pPr marL="0" indent="0" algn="just" defTabSz="913030">
              <a:lnSpc>
                <a:spcPct val="100000"/>
              </a:lnSpc>
              <a:buClr>
                <a:srgbClr val="4A66AC"/>
              </a:buClr>
              <a:buNone/>
              <a:defRPr/>
            </a:pPr>
            <a:endParaRPr lang="en-US" sz="1300" dirty="0">
              <a:solidFill>
                <a:prstClr val="black">
                  <a:lumMod val="75000"/>
                  <a:lumOff val="25000"/>
                </a:prstClr>
              </a:solidFill>
              <a:latin typeface="Arial" panose="020B0604020202020204"/>
            </a:endParaRPr>
          </a:p>
          <a:p>
            <a:pPr marL="0" indent="0" algn="just" defTabSz="913030">
              <a:lnSpc>
                <a:spcPct val="100000"/>
              </a:lnSpc>
              <a:buClr>
                <a:srgbClr val="4A66AC"/>
              </a:buClr>
              <a:buNone/>
              <a:defRPr/>
            </a:pPr>
            <a:r>
              <a:rPr lang="en-US" sz="1997" dirty="0">
                <a:solidFill>
                  <a:prstClr val="black">
                    <a:lumMod val="75000"/>
                    <a:lumOff val="25000"/>
                  </a:prstClr>
                </a:solidFill>
                <a:latin typeface="Arial" panose="020B0604020202020204"/>
              </a:rPr>
              <a:t>If the GSE is not involved in purchasing the tax credits, guarantee fee is typically included in the long-term bond yield calculation.</a:t>
            </a:r>
          </a:p>
          <a:p>
            <a:pPr marL="0" indent="0" algn="just" defTabSz="913030">
              <a:lnSpc>
                <a:spcPct val="100000"/>
              </a:lnSpc>
              <a:buClr>
                <a:srgbClr val="4A66AC"/>
              </a:buClr>
              <a:buNone/>
              <a:defRPr/>
            </a:pPr>
            <a:endParaRPr lang="en-US" sz="1400" dirty="0">
              <a:solidFill>
                <a:prstClr val="black">
                  <a:lumMod val="75000"/>
                  <a:lumOff val="25000"/>
                </a:prstClr>
              </a:solidFill>
              <a:latin typeface="Arial" panose="020B0604020202020204"/>
            </a:endParaRPr>
          </a:p>
          <a:p>
            <a:pPr marL="0" indent="0" algn="just" defTabSz="913030">
              <a:lnSpc>
                <a:spcPct val="100000"/>
              </a:lnSpc>
              <a:buClr>
                <a:srgbClr val="4A66AC"/>
              </a:buClr>
              <a:buNone/>
              <a:defRPr/>
            </a:pPr>
            <a:r>
              <a:rPr lang="en-US" sz="1997" dirty="0">
                <a:solidFill>
                  <a:prstClr val="black">
                    <a:lumMod val="75000"/>
                    <a:lumOff val="25000"/>
                  </a:prstClr>
                </a:solidFill>
                <a:latin typeface="Arial" panose="020B0604020202020204"/>
              </a:rPr>
              <a:t>The resulting blended bond yield often results in the ability to offset a portion of the long-term bond interest cost (if applicable) with excess earnings on the short-term bonds. </a:t>
            </a:r>
          </a:p>
        </p:txBody>
      </p:sp>
      <p:sp>
        <p:nvSpPr>
          <p:cNvPr id="5" name="TextBox 4">
            <a:extLst>
              <a:ext uri="{FF2B5EF4-FFF2-40B4-BE49-F238E27FC236}">
                <a16:creationId xmlns:a16="http://schemas.microsoft.com/office/drawing/2014/main" id="{FD4429DA-15D5-C95C-501C-20F09D93BA9D}"/>
              </a:ext>
            </a:extLst>
          </p:cNvPr>
          <p:cNvSpPr txBox="1"/>
          <p:nvPr/>
        </p:nvSpPr>
        <p:spPr>
          <a:xfrm>
            <a:off x="313481" y="5996446"/>
            <a:ext cx="4813154" cy="261406"/>
          </a:xfrm>
          <a:prstGeom prst="rect">
            <a:avLst/>
          </a:prstGeom>
          <a:noFill/>
        </p:spPr>
        <p:txBody>
          <a:bodyPr wrap="square" rtlCol="0">
            <a:spAutoFit/>
          </a:bodyPr>
          <a:lstStyle/>
          <a:p>
            <a:pPr defTabSz="913578">
              <a:defRPr/>
            </a:pPr>
            <a:r>
              <a:rPr lang="en-US" sz="1050" i="1" dirty="0">
                <a:solidFill>
                  <a:prstClr val="black"/>
                </a:solidFill>
                <a:latin typeface="Arial" panose="020B0604020202020204"/>
              </a:rPr>
              <a:t>* Also applicable for Risk-Share transactions with two series </a:t>
            </a:r>
          </a:p>
        </p:txBody>
      </p:sp>
      <p:sp>
        <p:nvSpPr>
          <p:cNvPr id="8" name="TextBox 7">
            <a:extLst>
              <a:ext uri="{FF2B5EF4-FFF2-40B4-BE49-F238E27FC236}">
                <a16:creationId xmlns:a16="http://schemas.microsoft.com/office/drawing/2014/main" id="{AADE2E82-F403-3A41-F0CF-D8FC44197E87}"/>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7" name="Footer Placeholder 90">
            <a:extLst>
              <a:ext uri="{FF2B5EF4-FFF2-40B4-BE49-F238E27FC236}">
                <a16:creationId xmlns:a16="http://schemas.microsoft.com/office/drawing/2014/main" id="{4E9524AF-C091-3976-5574-E45247309063}"/>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65941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M-TEB / BCE Yield Blending*</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525">
              <a:defRPr/>
            </a:pPr>
            <a:fld id="{34C99D79-8A4B-4031-B1E0-AF26F8EDF2BC}" type="slidenum">
              <a:rPr lang="en-GB">
                <a:latin typeface="Arial" panose="020B0604020202020204"/>
              </a:rPr>
              <a:pPr defTabSz="1217525">
                <a:defRPr/>
              </a:pPr>
              <a:t>34</a:t>
            </a:fld>
            <a:endParaRPr lang="en-GB">
              <a:latin typeface="Arial" panose="020B0604020202020204"/>
            </a:endParaRPr>
          </a:p>
        </p:txBody>
      </p:sp>
      <p:graphicFrame>
        <p:nvGraphicFramePr>
          <p:cNvPr id="10" name="Table 9">
            <a:extLst>
              <a:ext uri="{FF2B5EF4-FFF2-40B4-BE49-F238E27FC236}">
                <a16:creationId xmlns:a16="http://schemas.microsoft.com/office/drawing/2014/main" id="{40FC692F-4148-714E-CF7B-C5AB1FC26AE8}"/>
              </a:ext>
            </a:extLst>
          </p:cNvPr>
          <p:cNvGraphicFramePr>
            <a:graphicFrameLocks noGrp="1"/>
          </p:cNvGraphicFramePr>
          <p:nvPr/>
        </p:nvGraphicFramePr>
        <p:xfrm>
          <a:off x="3229955" y="1239238"/>
          <a:ext cx="5884424" cy="2742624"/>
        </p:xfrm>
        <a:graphic>
          <a:graphicData uri="http://schemas.openxmlformats.org/drawingml/2006/table">
            <a:tbl>
              <a:tblPr firstRow="1" bandRow="1">
                <a:tableStyleId>{5C22544A-7EE6-4342-B048-85BDC9FD1C3A}</a:tableStyleId>
              </a:tblPr>
              <a:tblGrid>
                <a:gridCol w="2366568">
                  <a:extLst>
                    <a:ext uri="{9D8B030D-6E8A-4147-A177-3AD203B41FA5}">
                      <a16:colId xmlns:a16="http://schemas.microsoft.com/office/drawing/2014/main" val="1178774165"/>
                    </a:ext>
                  </a:extLst>
                </a:gridCol>
                <a:gridCol w="1758928">
                  <a:extLst>
                    <a:ext uri="{9D8B030D-6E8A-4147-A177-3AD203B41FA5}">
                      <a16:colId xmlns:a16="http://schemas.microsoft.com/office/drawing/2014/main" val="1812988810"/>
                    </a:ext>
                  </a:extLst>
                </a:gridCol>
                <a:gridCol w="1758928">
                  <a:extLst>
                    <a:ext uri="{9D8B030D-6E8A-4147-A177-3AD203B41FA5}">
                      <a16:colId xmlns:a16="http://schemas.microsoft.com/office/drawing/2014/main" val="470636647"/>
                    </a:ext>
                  </a:extLst>
                </a:gridCol>
              </a:tblGrid>
              <a:tr h="396089">
                <a:tc gridSpan="3">
                  <a:txBody>
                    <a:bodyPr/>
                    <a:lstStyle/>
                    <a:p>
                      <a:pPr algn="ctr"/>
                      <a:r>
                        <a:rPr lang="en-US" sz="2000" dirty="0"/>
                        <a:t>Forward M-TEB / BCE</a:t>
                      </a:r>
                    </a:p>
                  </a:txBody>
                  <a:tcPr marL="91368" marR="91368" marT="45684" marB="45684"/>
                </a:tc>
                <a:tc hMerge="1">
                  <a:txBody>
                    <a:bodyPr/>
                    <a:lstStyle/>
                    <a:p>
                      <a:pPr algn="ctr"/>
                      <a:endParaRPr lang="en-US" sz="1600" dirty="0"/>
                    </a:p>
                  </a:txBody>
                  <a:tcPr marL="91392" marR="91392" marT="45696" marB="45696"/>
                </a:tc>
                <a:tc hMerge="1">
                  <a:txBody>
                    <a:bodyPr/>
                    <a:lstStyle/>
                    <a:p>
                      <a:pPr algn="ctr"/>
                      <a:endParaRPr lang="en-US" sz="1600" dirty="0"/>
                    </a:p>
                  </a:txBody>
                  <a:tcPr marL="91392" marR="91392" marT="45696" marB="45696"/>
                </a:tc>
                <a:extLst>
                  <a:ext uri="{0D108BD9-81ED-4DB2-BD59-A6C34878D82A}">
                    <a16:rowId xmlns:a16="http://schemas.microsoft.com/office/drawing/2014/main" val="513222044"/>
                  </a:ext>
                </a:extLst>
              </a:tr>
              <a:tr h="335145">
                <a:tc>
                  <a:txBody>
                    <a:bodyPr/>
                    <a:lstStyle/>
                    <a:p>
                      <a:endParaRPr lang="en-US" sz="1600">
                        <a:solidFill>
                          <a:schemeClr val="bg1"/>
                        </a:solidFill>
                      </a:endParaRPr>
                    </a:p>
                  </a:txBody>
                  <a:tcPr marL="91368" marR="91368" marT="45684" marB="45684">
                    <a:solidFill>
                      <a:schemeClr val="accent1">
                        <a:lumMod val="60000"/>
                        <a:lumOff val="40000"/>
                      </a:schemeClr>
                    </a:solidFill>
                  </a:tcPr>
                </a:tc>
                <a:tc>
                  <a:txBody>
                    <a:bodyPr/>
                    <a:lstStyle/>
                    <a:p>
                      <a:pPr algn="ctr"/>
                      <a:r>
                        <a:rPr lang="en-US" sz="1600" dirty="0">
                          <a:solidFill>
                            <a:schemeClr val="bg1"/>
                          </a:solidFill>
                        </a:rPr>
                        <a:t>Series A:</a:t>
                      </a:r>
                    </a:p>
                  </a:txBody>
                  <a:tcPr marL="91368" marR="91368" marT="45684" marB="45684">
                    <a:solidFill>
                      <a:schemeClr val="accent1">
                        <a:lumMod val="60000"/>
                        <a:lumOff val="40000"/>
                      </a:schemeClr>
                    </a:solidFill>
                  </a:tcPr>
                </a:tc>
                <a:tc>
                  <a:txBody>
                    <a:bodyPr/>
                    <a:lstStyle/>
                    <a:p>
                      <a:pPr algn="ctr"/>
                      <a:r>
                        <a:rPr lang="en-US" sz="1600" dirty="0">
                          <a:solidFill>
                            <a:schemeClr val="bg1"/>
                          </a:solidFill>
                        </a:rPr>
                        <a:t>Series B:</a:t>
                      </a:r>
                    </a:p>
                  </a:txBody>
                  <a:tcPr marL="91368" marR="91368" marT="45684" marB="45684">
                    <a:solidFill>
                      <a:schemeClr val="accent1">
                        <a:lumMod val="60000"/>
                        <a:lumOff val="40000"/>
                      </a:schemeClr>
                    </a:solidFill>
                  </a:tcPr>
                </a:tc>
                <a:extLst>
                  <a:ext uri="{0D108BD9-81ED-4DB2-BD59-A6C34878D82A}">
                    <a16:rowId xmlns:a16="http://schemas.microsoft.com/office/drawing/2014/main" val="1791357738"/>
                  </a:ext>
                </a:extLst>
              </a:tr>
              <a:tr h="335145">
                <a:tc>
                  <a:txBody>
                    <a:bodyPr/>
                    <a:lstStyle/>
                    <a:p>
                      <a:r>
                        <a:rPr lang="en-US" sz="1600"/>
                        <a:t>Bond Amount</a:t>
                      </a:r>
                    </a:p>
                  </a:txBody>
                  <a:tcPr marL="91368" marR="91368" marT="45684" marB="45684"/>
                </a:tc>
                <a:tc>
                  <a:txBody>
                    <a:bodyPr/>
                    <a:lstStyle/>
                    <a:p>
                      <a:pPr algn="ctr"/>
                      <a:r>
                        <a:rPr lang="en-US" sz="1600" dirty="0"/>
                        <a:t>$20,000,000</a:t>
                      </a:r>
                    </a:p>
                  </a:txBody>
                  <a:tcPr marL="91368" marR="91368" marT="45684" marB="45684"/>
                </a:tc>
                <a:tc>
                  <a:txBody>
                    <a:bodyPr/>
                    <a:lstStyle/>
                    <a:p>
                      <a:pPr algn="ctr"/>
                      <a:r>
                        <a:rPr lang="en-US" sz="1600" dirty="0"/>
                        <a:t>$10,000,000</a:t>
                      </a:r>
                    </a:p>
                  </a:txBody>
                  <a:tcPr marL="91368" marR="91368" marT="45684" marB="45684"/>
                </a:tc>
                <a:extLst>
                  <a:ext uri="{0D108BD9-81ED-4DB2-BD59-A6C34878D82A}">
                    <a16:rowId xmlns:a16="http://schemas.microsoft.com/office/drawing/2014/main" val="3626104961"/>
                  </a:ext>
                </a:extLst>
              </a:tr>
              <a:tr h="335145">
                <a:tc>
                  <a:txBody>
                    <a:bodyPr/>
                    <a:lstStyle/>
                    <a:p>
                      <a:r>
                        <a:rPr lang="en-US" sz="1600" dirty="0"/>
                        <a:t>Est. Bond Yield</a:t>
                      </a:r>
                    </a:p>
                  </a:txBody>
                  <a:tcPr marL="91368" marR="91368" marT="45684" marB="45684"/>
                </a:tc>
                <a:tc>
                  <a:txBody>
                    <a:bodyPr/>
                    <a:lstStyle/>
                    <a:p>
                      <a:pPr algn="ctr"/>
                      <a:r>
                        <a:rPr lang="en-US" sz="1600" dirty="0"/>
                        <a:t>4.80%</a:t>
                      </a:r>
                    </a:p>
                  </a:txBody>
                  <a:tcPr marL="91368" marR="91368" marT="45684" marB="45684"/>
                </a:tc>
                <a:tc>
                  <a:txBody>
                    <a:bodyPr/>
                    <a:lstStyle/>
                    <a:p>
                      <a:pPr algn="ctr"/>
                      <a:r>
                        <a:rPr lang="en-US" sz="1600" dirty="0"/>
                        <a:t>3.15%</a:t>
                      </a:r>
                    </a:p>
                  </a:txBody>
                  <a:tcPr marL="91368" marR="91368" marT="45684" marB="45684"/>
                </a:tc>
                <a:extLst>
                  <a:ext uri="{0D108BD9-81ED-4DB2-BD59-A6C34878D82A}">
                    <a16:rowId xmlns:a16="http://schemas.microsoft.com/office/drawing/2014/main" val="404027180"/>
                  </a:ext>
                </a:extLst>
              </a:tr>
              <a:tr h="335145">
                <a:tc>
                  <a:txBody>
                    <a:bodyPr/>
                    <a:lstStyle/>
                    <a:p>
                      <a:r>
                        <a:rPr lang="en-US" sz="1600"/>
                        <a:t>Est. Investment Yield</a:t>
                      </a:r>
                    </a:p>
                  </a:txBody>
                  <a:tcPr marL="91368" marR="91368" marT="45684" marB="45684"/>
                </a:tc>
                <a:tc>
                  <a:txBody>
                    <a:bodyPr/>
                    <a:lstStyle/>
                    <a:p>
                      <a:pPr algn="ctr"/>
                      <a:r>
                        <a:rPr lang="en-US" sz="1600" dirty="0"/>
                        <a:t>3.75%</a:t>
                      </a:r>
                    </a:p>
                  </a:txBody>
                  <a:tcPr marL="91368" marR="91368" marT="45684" marB="45684"/>
                </a:tc>
                <a:tc>
                  <a:txBody>
                    <a:bodyPr/>
                    <a:lstStyle/>
                    <a:p>
                      <a:pPr algn="ctr"/>
                      <a:r>
                        <a:rPr lang="en-US" sz="1600" dirty="0"/>
                        <a:t>3.75%</a:t>
                      </a:r>
                    </a:p>
                  </a:txBody>
                  <a:tcPr marL="91368" marR="91368" marT="45684" marB="45684"/>
                </a:tc>
                <a:extLst>
                  <a:ext uri="{0D108BD9-81ED-4DB2-BD59-A6C34878D82A}">
                    <a16:rowId xmlns:a16="http://schemas.microsoft.com/office/drawing/2014/main" val="2366494303"/>
                  </a:ext>
                </a:extLst>
              </a:tr>
              <a:tr h="335145">
                <a:tc>
                  <a:txBody>
                    <a:bodyPr/>
                    <a:lstStyle/>
                    <a:p>
                      <a:r>
                        <a:rPr lang="en-US" sz="1600" dirty="0"/>
                        <a:t>Est. Bond Interest</a:t>
                      </a:r>
                    </a:p>
                  </a:txBody>
                  <a:tcPr marL="91368" marR="91368" marT="45684" marB="45684"/>
                </a:tc>
                <a:tc>
                  <a:txBody>
                    <a:bodyPr/>
                    <a:lstStyle/>
                    <a:p>
                      <a:pPr algn="ctr"/>
                      <a:r>
                        <a:rPr lang="en-US" sz="1600" dirty="0"/>
                        <a:t>$2,880,000</a:t>
                      </a:r>
                    </a:p>
                  </a:txBody>
                  <a:tcPr marL="91368" marR="91368" marT="45684" marB="45684"/>
                </a:tc>
                <a:tc>
                  <a:txBody>
                    <a:bodyPr/>
                    <a:lstStyle/>
                    <a:p>
                      <a:pPr algn="ctr"/>
                      <a:r>
                        <a:rPr lang="en-US" sz="1600" dirty="0"/>
                        <a:t>$945,000</a:t>
                      </a:r>
                    </a:p>
                  </a:txBody>
                  <a:tcPr marL="91368" marR="91368" marT="45684" marB="45684"/>
                </a:tc>
                <a:extLst>
                  <a:ext uri="{0D108BD9-81ED-4DB2-BD59-A6C34878D82A}">
                    <a16:rowId xmlns:a16="http://schemas.microsoft.com/office/drawing/2014/main" val="2267805443"/>
                  </a:ext>
                </a:extLst>
              </a:tr>
              <a:tr h="335145">
                <a:tc>
                  <a:txBody>
                    <a:bodyPr/>
                    <a:lstStyle/>
                    <a:p>
                      <a:r>
                        <a:rPr lang="en-US" sz="1600" dirty="0"/>
                        <a:t>Est. Investment Income</a:t>
                      </a:r>
                    </a:p>
                  </a:txBody>
                  <a:tcPr marL="91368" marR="91368" marT="45684" marB="45684"/>
                </a:tc>
                <a:tc>
                  <a:txBody>
                    <a:bodyPr/>
                    <a:lstStyle/>
                    <a:p>
                      <a:pPr algn="ctr"/>
                      <a:r>
                        <a:rPr lang="en-US" sz="1600" dirty="0">
                          <a:solidFill>
                            <a:srgbClr val="FF0000"/>
                          </a:solidFill>
                        </a:rPr>
                        <a:t>($2,250,000)</a:t>
                      </a:r>
                    </a:p>
                  </a:txBody>
                  <a:tcPr marL="91368" marR="91368" marT="45684" marB="45684"/>
                </a:tc>
                <a:tc>
                  <a:txBody>
                    <a:bodyPr/>
                    <a:lstStyle/>
                    <a:p>
                      <a:pPr algn="ctr"/>
                      <a:r>
                        <a:rPr lang="en-US" sz="1600" dirty="0">
                          <a:solidFill>
                            <a:srgbClr val="FF0000"/>
                          </a:solidFill>
                        </a:rPr>
                        <a:t>($1,125,000)</a:t>
                      </a:r>
                    </a:p>
                  </a:txBody>
                  <a:tcPr marL="91368" marR="91368" marT="45684" marB="45684"/>
                </a:tc>
                <a:extLst>
                  <a:ext uri="{0D108BD9-81ED-4DB2-BD59-A6C34878D82A}">
                    <a16:rowId xmlns:a16="http://schemas.microsoft.com/office/drawing/2014/main" val="3034630584"/>
                  </a:ext>
                </a:extLst>
              </a:tr>
              <a:tr h="335145">
                <a:tc>
                  <a:txBody>
                    <a:bodyPr/>
                    <a:lstStyle/>
                    <a:p>
                      <a:r>
                        <a:rPr lang="en-US" sz="1600" b="1" dirty="0"/>
                        <a:t>Est. Net Cost</a:t>
                      </a:r>
                    </a:p>
                  </a:txBody>
                  <a:tcPr marL="91368" marR="91368" marT="45684" marB="45684"/>
                </a:tc>
                <a:tc>
                  <a:txBody>
                    <a:bodyPr/>
                    <a:lstStyle/>
                    <a:p>
                      <a:pPr algn="ctr"/>
                      <a:r>
                        <a:rPr lang="en-US" sz="1600" b="1" dirty="0"/>
                        <a:t>$630,000</a:t>
                      </a:r>
                    </a:p>
                  </a:txBody>
                  <a:tcPr marL="91368" marR="91368" marT="45684" marB="45684"/>
                </a:tc>
                <a:tc>
                  <a:txBody>
                    <a:bodyPr/>
                    <a:lstStyle/>
                    <a:p>
                      <a:pPr algn="ctr"/>
                      <a:r>
                        <a:rPr lang="en-US" sz="1600" b="1" dirty="0">
                          <a:solidFill>
                            <a:srgbClr val="FF0000"/>
                          </a:solidFill>
                        </a:rPr>
                        <a:t>($180,000)</a:t>
                      </a:r>
                    </a:p>
                  </a:txBody>
                  <a:tcPr marL="91368" marR="91368" marT="45684" marB="45684"/>
                </a:tc>
                <a:extLst>
                  <a:ext uri="{0D108BD9-81ED-4DB2-BD59-A6C34878D82A}">
                    <a16:rowId xmlns:a16="http://schemas.microsoft.com/office/drawing/2014/main" val="3084512800"/>
                  </a:ext>
                </a:extLst>
              </a:tr>
            </a:tbl>
          </a:graphicData>
        </a:graphic>
      </p:graphicFrame>
      <p:sp>
        <p:nvSpPr>
          <p:cNvPr id="6" name="TextBox 5">
            <a:extLst>
              <a:ext uri="{FF2B5EF4-FFF2-40B4-BE49-F238E27FC236}">
                <a16:creationId xmlns:a16="http://schemas.microsoft.com/office/drawing/2014/main" id="{9AE133B1-108F-58E0-9F70-4E929842847C}"/>
              </a:ext>
            </a:extLst>
          </p:cNvPr>
          <p:cNvSpPr txBox="1"/>
          <p:nvPr/>
        </p:nvSpPr>
        <p:spPr>
          <a:xfrm>
            <a:off x="90765" y="6015294"/>
            <a:ext cx="5135380" cy="253850"/>
          </a:xfrm>
          <a:prstGeom prst="rect">
            <a:avLst/>
          </a:prstGeom>
          <a:noFill/>
        </p:spPr>
        <p:txBody>
          <a:bodyPr wrap="square" rtlCol="0">
            <a:spAutoFit/>
          </a:bodyPr>
          <a:lstStyle/>
          <a:p>
            <a:pPr defTabSz="913578">
              <a:defRPr/>
            </a:pPr>
            <a:r>
              <a:rPr lang="en-US" sz="1050" i="1" dirty="0">
                <a:solidFill>
                  <a:prstClr val="black"/>
                </a:solidFill>
                <a:latin typeface="Arial" panose="020B0604020202020204"/>
              </a:rPr>
              <a:t>* Assumes 3-year initial term where applicable, subject to bond counsel approval</a:t>
            </a:r>
          </a:p>
        </p:txBody>
      </p:sp>
      <p:sp>
        <p:nvSpPr>
          <p:cNvPr id="11" name="TextBox 10">
            <a:extLst>
              <a:ext uri="{FF2B5EF4-FFF2-40B4-BE49-F238E27FC236}">
                <a16:creationId xmlns:a16="http://schemas.microsoft.com/office/drawing/2014/main" id="{C07C17DD-D94D-8E11-2BC6-BF3BE75CFE14}"/>
              </a:ext>
            </a:extLst>
          </p:cNvPr>
          <p:cNvSpPr txBox="1"/>
          <p:nvPr/>
        </p:nvSpPr>
        <p:spPr>
          <a:xfrm>
            <a:off x="3434928" y="4107384"/>
            <a:ext cx="5474481" cy="400006"/>
          </a:xfrm>
          <a:prstGeom prst="rect">
            <a:avLst/>
          </a:prstGeom>
          <a:noFill/>
          <a:ln>
            <a:solidFill>
              <a:schemeClr val="tx1"/>
            </a:solidFill>
          </a:ln>
        </p:spPr>
        <p:txBody>
          <a:bodyPr wrap="square" rtlCol="0">
            <a:spAutoFit/>
          </a:bodyPr>
          <a:lstStyle/>
          <a:p>
            <a:pPr defTabSz="1218621"/>
            <a:r>
              <a:rPr lang="en-US" sz="1999" b="1" dirty="0">
                <a:solidFill>
                  <a:prstClr val="black"/>
                </a:solidFill>
                <a:latin typeface="Arial" panose="020B0604020202020204"/>
              </a:rPr>
              <a:t>Net Cost with Yield Blending</a:t>
            </a:r>
            <a:r>
              <a:rPr lang="en-US" sz="1999" dirty="0">
                <a:solidFill>
                  <a:prstClr val="black"/>
                </a:solidFill>
                <a:latin typeface="Arial" panose="020B0604020202020204"/>
              </a:rPr>
              <a:t> = </a:t>
            </a:r>
            <a:r>
              <a:rPr lang="en-US" sz="1999" dirty="0">
                <a:solidFill>
                  <a:srgbClr val="FF0000"/>
                </a:solidFill>
                <a:latin typeface="Arial" panose="020B0604020202020204"/>
              </a:rPr>
              <a:t>$450,000</a:t>
            </a:r>
          </a:p>
        </p:txBody>
      </p:sp>
      <p:sp>
        <p:nvSpPr>
          <p:cNvPr id="12" name="TextBox 11">
            <a:extLst>
              <a:ext uri="{FF2B5EF4-FFF2-40B4-BE49-F238E27FC236}">
                <a16:creationId xmlns:a16="http://schemas.microsoft.com/office/drawing/2014/main" id="{C030E14A-931E-473E-8455-C2ADDF98057E}"/>
              </a:ext>
            </a:extLst>
          </p:cNvPr>
          <p:cNvSpPr txBox="1"/>
          <p:nvPr/>
        </p:nvSpPr>
        <p:spPr>
          <a:xfrm>
            <a:off x="3434928" y="4665219"/>
            <a:ext cx="5474481" cy="400006"/>
          </a:xfrm>
          <a:prstGeom prst="rect">
            <a:avLst/>
          </a:prstGeom>
          <a:noFill/>
          <a:ln>
            <a:solidFill>
              <a:schemeClr val="tx1"/>
            </a:solidFill>
          </a:ln>
        </p:spPr>
        <p:txBody>
          <a:bodyPr wrap="square" rtlCol="0">
            <a:spAutoFit/>
          </a:bodyPr>
          <a:lstStyle/>
          <a:p>
            <a:pPr defTabSz="1218621"/>
            <a:r>
              <a:rPr lang="en-US" sz="1999" b="1" dirty="0">
                <a:solidFill>
                  <a:prstClr val="black"/>
                </a:solidFill>
                <a:latin typeface="Arial" panose="020B0604020202020204"/>
              </a:rPr>
              <a:t>Net Cost without Yield Blending</a:t>
            </a:r>
            <a:r>
              <a:rPr lang="en-US" sz="1999" dirty="0">
                <a:solidFill>
                  <a:prstClr val="black"/>
                </a:solidFill>
                <a:latin typeface="Arial" panose="020B0604020202020204"/>
              </a:rPr>
              <a:t> = </a:t>
            </a:r>
            <a:r>
              <a:rPr lang="en-US" sz="1999" dirty="0">
                <a:solidFill>
                  <a:srgbClr val="FF0000"/>
                </a:solidFill>
                <a:latin typeface="Arial" panose="020B0604020202020204"/>
              </a:rPr>
              <a:t>$630,000</a:t>
            </a:r>
          </a:p>
        </p:txBody>
      </p:sp>
      <p:sp>
        <p:nvSpPr>
          <p:cNvPr id="8" name="TextBox 7">
            <a:extLst>
              <a:ext uri="{FF2B5EF4-FFF2-40B4-BE49-F238E27FC236}">
                <a16:creationId xmlns:a16="http://schemas.microsoft.com/office/drawing/2014/main" id="{88BC759C-5B5D-EF64-8B64-40C8ED9199E0}"/>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5" name="Footer Placeholder 90">
            <a:extLst>
              <a:ext uri="{FF2B5EF4-FFF2-40B4-BE49-F238E27FC236}">
                <a16:creationId xmlns:a16="http://schemas.microsoft.com/office/drawing/2014/main" id="{B2F092D6-F076-6E42-C806-1EA9E519EC91}"/>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78348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Forward M-TEB / BCE Benefits</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160">
              <a:defRPr/>
            </a:pPr>
            <a:fld id="{34C99D79-8A4B-4031-B1E0-AF26F8EDF2BC}" type="slidenum">
              <a:rPr lang="en-GB">
                <a:latin typeface="Arial" panose="020B0604020202020204"/>
              </a:rPr>
              <a:pPr defTabSz="1217160">
                <a:defRPr/>
              </a:pPr>
              <a:t>35</a:t>
            </a:fld>
            <a:endParaRPr lang="en-GB">
              <a:latin typeface="Arial" panose="020B0604020202020204"/>
            </a:endParaRPr>
          </a:p>
        </p:txBody>
      </p:sp>
      <p:sp>
        <p:nvSpPr>
          <p:cNvPr id="27" name="Content Placeholder 2">
            <a:extLst>
              <a:ext uri="{FF2B5EF4-FFF2-40B4-BE49-F238E27FC236}">
                <a16:creationId xmlns:a16="http://schemas.microsoft.com/office/drawing/2014/main" id="{711B0B7D-1681-B523-EFC5-FA7779399D3A}"/>
              </a:ext>
            </a:extLst>
          </p:cNvPr>
          <p:cNvSpPr txBox="1">
            <a:spLocks/>
          </p:cNvSpPr>
          <p:nvPr/>
        </p:nvSpPr>
        <p:spPr>
          <a:xfrm>
            <a:off x="374798" y="975034"/>
            <a:ext cx="11399993" cy="498964"/>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580" indent="-513580" defTabSz="912756">
              <a:buClrTx/>
              <a:buFont typeface="+mj-lt"/>
              <a:buAutoNum type="arabicPeriod" startAt="3"/>
              <a:defRPr/>
            </a:pPr>
            <a:r>
              <a:rPr lang="en-US" sz="1795" dirty="0">
                <a:solidFill>
                  <a:prstClr val="black">
                    <a:lumMod val="75000"/>
                    <a:lumOff val="25000"/>
                  </a:prstClr>
                </a:solidFill>
                <a:latin typeface="Arial" panose="020B0604020202020204"/>
              </a:rPr>
              <a:t>Additional equity generated when counting bond interest through completion in eligible basis*           </a:t>
            </a:r>
            <a:endParaRPr lang="en-US" sz="1995" dirty="0">
              <a:solidFill>
                <a:prstClr val="black">
                  <a:lumMod val="75000"/>
                  <a:lumOff val="25000"/>
                </a:prstClr>
              </a:solidFill>
              <a:latin typeface="Arial" panose="020B0604020202020204"/>
            </a:endParaRPr>
          </a:p>
          <a:p>
            <a:pPr marL="0" indent="0" defTabSz="912756">
              <a:buClr>
                <a:srgbClr val="4A66AC"/>
              </a:buClr>
              <a:buNone/>
              <a:defRPr/>
            </a:pPr>
            <a:endParaRPr lang="en-US" sz="1995" dirty="0">
              <a:solidFill>
                <a:prstClr val="black">
                  <a:lumMod val="75000"/>
                  <a:lumOff val="25000"/>
                </a:prstClr>
              </a:solidFill>
              <a:latin typeface="Arial" panose="020B0604020202020204"/>
            </a:endParaRPr>
          </a:p>
          <a:p>
            <a:pPr marL="0" indent="0" defTabSz="912756">
              <a:buClr>
                <a:srgbClr val="4A66AC"/>
              </a:buClr>
              <a:buNone/>
              <a:defRPr/>
            </a:pPr>
            <a:endParaRPr lang="en-US" sz="1995" dirty="0">
              <a:solidFill>
                <a:prstClr val="black">
                  <a:lumMod val="75000"/>
                  <a:lumOff val="25000"/>
                </a:prstClr>
              </a:solidFill>
              <a:latin typeface="Arial" panose="020B0604020202020204"/>
            </a:endParaRPr>
          </a:p>
          <a:p>
            <a:pPr marL="0" indent="0" defTabSz="912756">
              <a:buClr>
                <a:srgbClr val="4A66AC"/>
              </a:buClr>
              <a:buNone/>
              <a:defRPr/>
            </a:pPr>
            <a:endParaRPr lang="en-US" sz="1995" dirty="0">
              <a:solidFill>
                <a:prstClr val="black">
                  <a:lumMod val="75000"/>
                  <a:lumOff val="25000"/>
                </a:prstClr>
              </a:solidFill>
              <a:latin typeface="Arial" panose="020B0604020202020204"/>
            </a:endParaRPr>
          </a:p>
        </p:txBody>
      </p:sp>
      <p:sp>
        <p:nvSpPr>
          <p:cNvPr id="29" name="TextBox 28">
            <a:extLst>
              <a:ext uri="{FF2B5EF4-FFF2-40B4-BE49-F238E27FC236}">
                <a16:creationId xmlns:a16="http://schemas.microsoft.com/office/drawing/2014/main" id="{C662F9F1-8D6E-84C5-48AF-4B4B82F21E21}"/>
              </a:ext>
            </a:extLst>
          </p:cNvPr>
          <p:cNvSpPr txBox="1"/>
          <p:nvPr/>
        </p:nvSpPr>
        <p:spPr>
          <a:xfrm>
            <a:off x="63578" y="5791155"/>
            <a:ext cx="12120490" cy="399798"/>
          </a:xfrm>
          <a:prstGeom prst="rect">
            <a:avLst/>
          </a:prstGeom>
          <a:noFill/>
        </p:spPr>
        <p:txBody>
          <a:bodyPr wrap="square" rtlCol="0">
            <a:spAutoFit/>
          </a:bodyPr>
          <a:lstStyle/>
          <a:p>
            <a:pPr defTabSz="913030">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 </a:t>
            </a:r>
            <a:r>
              <a:rPr lang="en-US" sz="1000" i="1" dirty="0">
                <a:solidFill>
                  <a:prstClr val="black"/>
                </a:solidFill>
                <a:latin typeface="Calibri" panose="020F0502020204030204"/>
              </a:rPr>
              <a:t>Assumes 36-month initial term and 24-month construction/rehab period. </a:t>
            </a:r>
          </a:p>
          <a:p>
            <a:pPr defTabSz="913030">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a:t>
            </a:r>
            <a:r>
              <a:rPr lang="en-US" sz="1000" i="1" dirty="0">
                <a:solidFill>
                  <a:prstClr val="black"/>
                </a:solidFill>
                <a:latin typeface="Calibri" panose="020F0502020204030204"/>
              </a:rPr>
              <a:t>Equity generated assumed to be 35% of interest cost through completion. Confirm impact of investment income with equity investor</a:t>
            </a:r>
          </a:p>
        </p:txBody>
      </p:sp>
      <p:sp>
        <p:nvSpPr>
          <p:cNvPr id="34" name="TextBox 33">
            <a:extLst>
              <a:ext uri="{FF2B5EF4-FFF2-40B4-BE49-F238E27FC236}">
                <a16:creationId xmlns:a16="http://schemas.microsoft.com/office/drawing/2014/main" id="{6C46AF3C-291E-46A0-AF3A-475F3D791C84}"/>
              </a:ext>
            </a:extLst>
          </p:cNvPr>
          <p:cNvSpPr txBox="1"/>
          <p:nvPr/>
        </p:nvSpPr>
        <p:spPr>
          <a:xfrm>
            <a:off x="63574" y="5644952"/>
            <a:ext cx="11848823" cy="246029"/>
          </a:xfrm>
          <a:prstGeom prst="rect">
            <a:avLst/>
          </a:prstGeom>
          <a:noFill/>
        </p:spPr>
        <p:txBody>
          <a:bodyPr wrap="square" rtlCol="0">
            <a:spAutoFit/>
          </a:bodyPr>
          <a:lstStyle/>
          <a:p>
            <a:pPr defTabSz="913030">
              <a:defRPr/>
            </a:pPr>
            <a:r>
              <a:rPr lang="en-US" sz="1000" i="1" dirty="0">
                <a:solidFill>
                  <a:prstClr val="black"/>
                </a:solidFill>
                <a:latin typeface="Calibri" panose="020F0502020204030204"/>
              </a:rPr>
              <a:t>*</a:t>
            </a:r>
            <a:r>
              <a:rPr lang="en-US" sz="1000" i="1" dirty="0">
                <a:solidFill>
                  <a:prstClr val="white"/>
                </a:solidFill>
                <a:latin typeface="Calibri" panose="020F0502020204030204"/>
              </a:rPr>
              <a:t>*****</a:t>
            </a:r>
            <a:r>
              <a:rPr lang="en-US" sz="1000" i="1" dirty="0">
                <a:solidFill>
                  <a:prstClr val="black"/>
                </a:solidFill>
                <a:latin typeface="Calibri" panose="020F0502020204030204"/>
              </a:rPr>
              <a:t> Inclusion of bond and construction loan interest subject to approval from developer’s accounting firm. </a:t>
            </a:r>
          </a:p>
        </p:txBody>
      </p:sp>
      <p:sp>
        <p:nvSpPr>
          <p:cNvPr id="4" name="TextBox 3">
            <a:extLst>
              <a:ext uri="{FF2B5EF4-FFF2-40B4-BE49-F238E27FC236}">
                <a16:creationId xmlns:a16="http://schemas.microsoft.com/office/drawing/2014/main" id="{8D00CF5B-32E7-ED3F-7E21-42375070617F}"/>
              </a:ext>
            </a:extLst>
          </p:cNvPr>
          <p:cNvSpPr txBox="1"/>
          <p:nvPr/>
        </p:nvSpPr>
        <p:spPr>
          <a:xfrm>
            <a:off x="8024149" y="5295746"/>
            <a:ext cx="2337939" cy="368595"/>
          </a:xfrm>
          <a:prstGeom prst="rect">
            <a:avLst/>
          </a:prstGeom>
          <a:noFill/>
          <a:ln>
            <a:solidFill>
              <a:schemeClr val="tx1"/>
            </a:solidFill>
          </a:ln>
        </p:spPr>
        <p:txBody>
          <a:bodyPr wrap="square" rtlCol="0">
            <a:spAutoFit/>
          </a:bodyPr>
          <a:lstStyle/>
          <a:p>
            <a:pPr defTabSz="913030">
              <a:defRPr/>
            </a:pPr>
            <a:r>
              <a:rPr lang="en-US" sz="1795" b="1" dirty="0">
                <a:solidFill>
                  <a:prstClr val="black"/>
                </a:solidFill>
                <a:latin typeface="Calibri" panose="020F0502020204030204"/>
              </a:rPr>
              <a:t>Est. Savings: $900,000</a:t>
            </a:r>
          </a:p>
        </p:txBody>
      </p:sp>
      <p:sp>
        <p:nvSpPr>
          <p:cNvPr id="5" name="TextBox 4">
            <a:extLst>
              <a:ext uri="{FF2B5EF4-FFF2-40B4-BE49-F238E27FC236}">
                <a16:creationId xmlns:a16="http://schemas.microsoft.com/office/drawing/2014/main" id="{A70CB141-1735-76DB-AB63-88D520B5FFCF}"/>
              </a:ext>
            </a:extLst>
          </p:cNvPr>
          <p:cNvSpPr txBox="1"/>
          <p:nvPr/>
        </p:nvSpPr>
        <p:spPr>
          <a:xfrm>
            <a:off x="63576" y="6094260"/>
            <a:ext cx="10213900" cy="246029"/>
          </a:xfrm>
          <a:prstGeom prst="rect">
            <a:avLst/>
          </a:prstGeom>
          <a:noFill/>
        </p:spPr>
        <p:txBody>
          <a:bodyPr wrap="square" rtlCol="0">
            <a:spAutoFit/>
          </a:bodyPr>
          <a:lstStyle/>
          <a:p>
            <a:pPr defTabSz="913030">
              <a:defRPr/>
            </a:pPr>
            <a:r>
              <a:rPr lang="en-US" sz="1000" i="1">
                <a:solidFill>
                  <a:prstClr val="black"/>
                </a:solidFill>
                <a:latin typeface="Calibri" panose="020F0502020204030204"/>
              </a:rPr>
              <a:t>****</a:t>
            </a:r>
            <a:r>
              <a:rPr lang="en-US" sz="1000" i="1">
                <a:solidFill>
                  <a:prstClr val="white"/>
                </a:solidFill>
                <a:latin typeface="Calibri" panose="020F0502020204030204"/>
              </a:rPr>
              <a:t>**</a:t>
            </a:r>
            <a:r>
              <a:rPr lang="en-US" sz="1000" i="1">
                <a:solidFill>
                  <a:prstClr val="black"/>
                </a:solidFill>
                <a:latin typeface="Calibri" panose="020F0502020204030204"/>
              </a:rPr>
              <a:t>Additional equity generated from taxable construction loan interest in situations where equity investor and construction lender are not related parties</a:t>
            </a:r>
          </a:p>
        </p:txBody>
      </p:sp>
      <p:graphicFrame>
        <p:nvGraphicFramePr>
          <p:cNvPr id="10" name="Chart 9">
            <a:extLst>
              <a:ext uri="{FF2B5EF4-FFF2-40B4-BE49-F238E27FC236}">
                <a16:creationId xmlns:a16="http://schemas.microsoft.com/office/drawing/2014/main" id="{57B27EF5-239F-8CCF-FEF2-F23A1E3B542C}"/>
              </a:ext>
            </a:extLst>
          </p:cNvPr>
          <p:cNvGraphicFramePr/>
          <p:nvPr/>
        </p:nvGraphicFramePr>
        <p:xfrm>
          <a:off x="6159373" y="1327234"/>
          <a:ext cx="5520953" cy="398490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
            <a:extLst>
              <a:ext uri="{FF2B5EF4-FFF2-40B4-BE49-F238E27FC236}">
                <a16:creationId xmlns:a16="http://schemas.microsoft.com/office/drawing/2014/main" id="{8C15D52F-E764-B8C6-E076-95A589105CFF}"/>
              </a:ext>
            </a:extLst>
          </p:cNvPr>
          <p:cNvSpPr txBox="1"/>
          <p:nvPr/>
        </p:nvSpPr>
        <p:spPr>
          <a:xfrm>
            <a:off x="7368211" y="3880711"/>
            <a:ext cx="1621868" cy="1079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7890">
              <a:defRPr/>
            </a:pPr>
            <a:r>
              <a:rPr lang="en-US" sz="1400" dirty="0">
                <a:solidFill>
                  <a:prstClr val="white"/>
                </a:solidFill>
                <a:latin typeface="Arial" panose="020B0604020202020204"/>
              </a:rPr>
              <a:t>Construction Loan Interest:</a:t>
            </a:r>
          </a:p>
          <a:p>
            <a:pPr algn="ctr" defTabSz="1217890">
              <a:defRPr/>
            </a:pPr>
            <a:endParaRPr lang="en-US" sz="1400" dirty="0">
              <a:solidFill>
                <a:prstClr val="white"/>
              </a:solidFill>
              <a:latin typeface="Arial" panose="020B0604020202020204"/>
            </a:endParaRPr>
          </a:p>
          <a:p>
            <a:pPr algn="ctr" defTabSz="1217890">
              <a:defRPr/>
            </a:pPr>
            <a:r>
              <a:rPr lang="en-US" sz="1400" dirty="0">
                <a:solidFill>
                  <a:prstClr val="white"/>
                </a:solidFill>
                <a:latin typeface="Arial" panose="020B0604020202020204"/>
              </a:rPr>
              <a:t>$2.2mm</a:t>
            </a:r>
          </a:p>
        </p:txBody>
      </p:sp>
      <p:sp>
        <p:nvSpPr>
          <p:cNvPr id="14" name="TextBox 1">
            <a:extLst>
              <a:ext uri="{FF2B5EF4-FFF2-40B4-BE49-F238E27FC236}">
                <a16:creationId xmlns:a16="http://schemas.microsoft.com/office/drawing/2014/main" id="{3671478B-5840-86F9-79FE-5DF75C6835AA}"/>
              </a:ext>
            </a:extLst>
          </p:cNvPr>
          <p:cNvSpPr txBox="1"/>
          <p:nvPr/>
        </p:nvSpPr>
        <p:spPr>
          <a:xfrm>
            <a:off x="7496062" y="2300175"/>
            <a:ext cx="1366166" cy="1079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7890">
              <a:defRPr/>
            </a:pPr>
            <a:r>
              <a:rPr lang="en-US" sz="1400" dirty="0">
                <a:solidFill>
                  <a:prstClr val="white"/>
                </a:solidFill>
                <a:latin typeface="Arial" panose="020B0604020202020204"/>
              </a:rPr>
              <a:t>Bond Interest:</a:t>
            </a:r>
          </a:p>
          <a:p>
            <a:pPr algn="ctr" defTabSz="1217890">
              <a:defRPr/>
            </a:pPr>
            <a:endParaRPr lang="en-US" sz="1400" dirty="0">
              <a:solidFill>
                <a:prstClr val="white"/>
              </a:solidFill>
              <a:latin typeface="Arial" panose="020B0604020202020204"/>
            </a:endParaRPr>
          </a:p>
          <a:p>
            <a:pPr algn="ctr" defTabSz="1217890">
              <a:defRPr/>
            </a:pPr>
            <a:r>
              <a:rPr lang="en-US" sz="1400" dirty="0">
                <a:solidFill>
                  <a:prstClr val="white"/>
                </a:solidFill>
                <a:latin typeface="Arial" panose="020B0604020202020204"/>
              </a:rPr>
              <a:t>$2.55mm</a:t>
            </a:r>
          </a:p>
        </p:txBody>
      </p:sp>
      <p:sp>
        <p:nvSpPr>
          <p:cNvPr id="15" name="TextBox 1">
            <a:extLst>
              <a:ext uri="{FF2B5EF4-FFF2-40B4-BE49-F238E27FC236}">
                <a16:creationId xmlns:a16="http://schemas.microsoft.com/office/drawing/2014/main" id="{75BBD934-76CE-BB1D-D2AF-7FC855D68CA9}"/>
              </a:ext>
            </a:extLst>
          </p:cNvPr>
          <p:cNvSpPr txBox="1"/>
          <p:nvPr/>
        </p:nvSpPr>
        <p:spPr>
          <a:xfrm>
            <a:off x="9839074" y="4489603"/>
            <a:ext cx="1236706" cy="5318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7890">
              <a:defRPr/>
            </a:pPr>
            <a:r>
              <a:rPr lang="en-US" sz="1400" dirty="0">
                <a:solidFill>
                  <a:prstClr val="white"/>
                </a:solidFill>
                <a:latin typeface="Arial" panose="020B0604020202020204"/>
              </a:rPr>
              <a:t>Equity:</a:t>
            </a:r>
          </a:p>
          <a:p>
            <a:pPr algn="ctr" defTabSz="1217890">
              <a:defRPr/>
            </a:pPr>
            <a:r>
              <a:rPr lang="en-US" sz="1400" dirty="0">
                <a:solidFill>
                  <a:prstClr val="white"/>
                </a:solidFill>
                <a:latin typeface="Arial" panose="020B0604020202020204"/>
              </a:rPr>
              <a:t>$775,000</a:t>
            </a:r>
          </a:p>
        </p:txBody>
      </p:sp>
      <p:sp>
        <p:nvSpPr>
          <p:cNvPr id="16" name="TextBox 1">
            <a:extLst>
              <a:ext uri="{FF2B5EF4-FFF2-40B4-BE49-F238E27FC236}">
                <a16:creationId xmlns:a16="http://schemas.microsoft.com/office/drawing/2014/main" id="{AA256D95-F704-7F5C-52F3-53D3AF3A58EF}"/>
              </a:ext>
            </a:extLst>
          </p:cNvPr>
          <p:cNvSpPr txBox="1"/>
          <p:nvPr/>
        </p:nvSpPr>
        <p:spPr>
          <a:xfrm>
            <a:off x="9645261" y="3938143"/>
            <a:ext cx="1624334" cy="69636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7890">
              <a:defRPr/>
            </a:pPr>
            <a:r>
              <a:rPr lang="en-US" sz="1400" dirty="0">
                <a:solidFill>
                  <a:prstClr val="white"/>
                </a:solidFill>
                <a:latin typeface="Arial" panose="020B0604020202020204"/>
              </a:rPr>
              <a:t>Additional Equity:</a:t>
            </a:r>
          </a:p>
          <a:p>
            <a:pPr algn="ctr" defTabSz="1217890">
              <a:defRPr/>
            </a:pPr>
            <a:r>
              <a:rPr lang="en-US" sz="1400" dirty="0">
                <a:solidFill>
                  <a:prstClr val="white"/>
                </a:solidFill>
                <a:latin typeface="Arial" panose="020B0604020202020204"/>
              </a:rPr>
              <a:t>$900,000</a:t>
            </a:r>
          </a:p>
        </p:txBody>
      </p:sp>
      <p:graphicFrame>
        <p:nvGraphicFramePr>
          <p:cNvPr id="22" name="Chart 21">
            <a:extLst>
              <a:ext uri="{FF2B5EF4-FFF2-40B4-BE49-F238E27FC236}">
                <a16:creationId xmlns:a16="http://schemas.microsoft.com/office/drawing/2014/main" id="{CDD08059-4E13-8626-0007-16CAD376F6B9}"/>
              </a:ext>
            </a:extLst>
          </p:cNvPr>
          <p:cNvGraphicFramePr/>
          <p:nvPr/>
        </p:nvGraphicFramePr>
        <p:xfrm>
          <a:off x="374797" y="1327234"/>
          <a:ext cx="5520953" cy="3984909"/>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1">
            <a:extLst>
              <a:ext uri="{FF2B5EF4-FFF2-40B4-BE49-F238E27FC236}">
                <a16:creationId xmlns:a16="http://schemas.microsoft.com/office/drawing/2014/main" id="{C44152C3-A457-B17C-09A9-6812D55D914D}"/>
              </a:ext>
            </a:extLst>
          </p:cNvPr>
          <p:cNvSpPr txBox="1"/>
          <p:nvPr/>
        </p:nvSpPr>
        <p:spPr>
          <a:xfrm>
            <a:off x="1581655" y="3834782"/>
            <a:ext cx="1621868" cy="10798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7890">
              <a:defRPr/>
            </a:pPr>
            <a:r>
              <a:rPr lang="en-US" sz="1400" dirty="0">
                <a:solidFill>
                  <a:prstClr val="white"/>
                </a:solidFill>
                <a:latin typeface="Arial" panose="020B0604020202020204"/>
              </a:rPr>
              <a:t>Construction Loan Interest:</a:t>
            </a:r>
          </a:p>
          <a:p>
            <a:pPr algn="ctr" defTabSz="1217890">
              <a:defRPr/>
            </a:pPr>
            <a:endParaRPr lang="en-US" sz="1400" dirty="0">
              <a:solidFill>
                <a:prstClr val="white"/>
              </a:solidFill>
              <a:latin typeface="Arial" panose="020B0604020202020204"/>
            </a:endParaRPr>
          </a:p>
          <a:p>
            <a:pPr algn="ctr" defTabSz="1217890">
              <a:defRPr/>
            </a:pPr>
            <a:r>
              <a:rPr lang="en-US" sz="1400" dirty="0">
                <a:solidFill>
                  <a:prstClr val="white"/>
                </a:solidFill>
                <a:latin typeface="Arial" panose="020B0604020202020204"/>
              </a:rPr>
              <a:t>$2.2mm</a:t>
            </a:r>
          </a:p>
        </p:txBody>
      </p:sp>
      <p:sp>
        <p:nvSpPr>
          <p:cNvPr id="24" name="TextBox 1">
            <a:extLst>
              <a:ext uri="{FF2B5EF4-FFF2-40B4-BE49-F238E27FC236}">
                <a16:creationId xmlns:a16="http://schemas.microsoft.com/office/drawing/2014/main" id="{E91C6653-27EC-CE7E-DC1A-82E95ED2A82E}"/>
              </a:ext>
            </a:extLst>
          </p:cNvPr>
          <p:cNvSpPr txBox="1"/>
          <p:nvPr/>
        </p:nvSpPr>
        <p:spPr>
          <a:xfrm>
            <a:off x="4043284" y="4471375"/>
            <a:ext cx="1236706" cy="5318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7890">
              <a:defRPr/>
            </a:pPr>
            <a:r>
              <a:rPr lang="en-US" sz="1400" dirty="0">
                <a:solidFill>
                  <a:prstClr val="white"/>
                </a:solidFill>
                <a:latin typeface="Arial" panose="020B0604020202020204"/>
              </a:rPr>
              <a:t>Equity:</a:t>
            </a:r>
          </a:p>
          <a:p>
            <a:pPr algn="ctr" defTabSz="1217890">
              <a:defRPr/>
            </a:pPr>
            <a:r>
              <a:rPr lang="en-US" sz="1400" dirty="0">
                <a:solidFill>
                  <a:prstClr val="white"/>
                </a:solidFill>
                <a:latin typeface="Arial" panose="020B0604020202020204"/>
              </a:rPr>
              <a:t>$775,000</a:t>
            </a:r>
          </a:p>
        </p:txBody>
      </p:sp>
      <p:sp>
        <p:nvSpPr>
          <p:cNvPr id="7" name="TextBox 6">
            <a:extLst>
              <a:ext uri="{FF2B5EF4-FFF2-40B4-BE49-F238E27FC236}">
                <a16:creationId xmlns:a16="http://schemas.microsoft.com/office/drawing/2014/main" id="{D764EBD1-DCE9-1559-4169-8F2529F3F714}"/>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6" name="Footer Placeholder 90">
            <a:extLst>
              <a:ext uri="{FF2B5EF4-FFF2-40B4-BE49-F238E27FC236}">
                <a16:creationId xmlns:a16="http://schemas.microsoft.com/office/drawing/2014/main" id="{46C102FE-A057-C107-D54D-7724E6826463}"/>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2371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Possible Added Costs Of Forward M-TEB / BCE *</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525">
              <a:defRPr/>
            </a:pPr>
            <a:fld id="{34C99D79-8A4B-4031-B1E0-AF26F8EDF2BC}" type="slidenum">
              <a:rPr lang="en-GB">
                <a:latin typeface="Arial" panose="020B0604020202020204"/>
              </a:rPr>
              <a:pPr defTabSz="1217525">
                <a:defRPr/>
              </a:pPr>
              <a:t>36</a:t>
            </a:fld>
            <a:endParaRPr lang="en-GB">
              <a:latin typeface="Arial" panose="020B0604020202020204"/>
            </a:endParaRPr>
          </a:p>
        </p:txBody>
      </p:sp>
      <p:sp>
        <p:nvSpPr>
          <p:cNvPr id="4" name="Content Placeholder 2">
            <a:extLst>
              <a:ext uri="{FF2B5EF4-FFF2-40B4-BE49-F238E27FC236}">
                <a16:creationId xmlns:a16="http://schemas.microsoft.com/office/drawing/2014/main" id="{5B2F385B-8E5A-0530-623A-EBEFFD73EDDF}"/>
              </a:ext>
            </a:extLst>
          </p:cNvPr>
          <p:cNvSpPr txBox="1">
            <a:spLocks/>
          </p:cNvSpPr>
          <p:nvPr/>
        </p:nvSpPr>
        <p:spPr>
          <a:xfrm>
            <a:off x="1034444" y="1344514"/>
            <a:ext cx="10504651" cy="1716853"/>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734" indent="-513734" defTabSz="913030">
              <a:buClrTx/>
              <a:buFont typeface="+mj-lt"/>
              <a:buAutoNum type="arabicPeriod"/>
              <a:defRPr/>
            </a:pPr>
            <a:r>
              <a:rPr lang="en-US" sz="1996" dirty="0">
                <a:solidFill>
                  <a:prstClr val="black">
                    <a:lumMod val="75000"/>
                    <a:lumOff val="25000"/>
                  </a:prstClr>
                </a:solidFill>
                <a:latin typeface="Arial" panose="020B0604020202020204"/>
              </a:rPr>
              <a:t>Additional costs of issuance for publicly offered bonds</a:t>
            </a:r>
          </a:p>
        </p:txBody>
      </p:sp>
      <p:graphicFrame>
        <p:nvGraphicFramePr>
          <p:cNvPr id="7" name="Table 8">
            <a:extLst>
              <a:ext uri="{FF2B5EF4-FFF2-40B4-BE49-F238E27FC236}">
                <a16:creationId xmlns:a16="http://schemas.microsoft.com/office/drawing/2014/main" id="{F57C78B3-AF40-EA04-8402-809F93D80C6A}"/>
              </a:ext>
            </a:extLst>
          </p:cNvPr>
          <p:cNvGraphicFramePr>
            <a:graphicFrameLocks noGrp="1"/>
          </p:cNvGraphicFramePr>
          <p:nvPr/>
        </p:nvGraphicFramePr>
        <p:xfrm>
          <a:off x="4228320" y="1952280"/>
          <a:ext cx="3735363" cy="1828224"/>
        </p:xfrm>
        <a:graphic>
          <a:graphicData uri="http://schemas.openxmlformats.org/drawingml/2006/table">
            <a:tbl>
              <a:tblPr firstRow="1" bandRow="1">
                <a:tableStyleId>{5C22544A-7EE6-4342-B048-85BDC9FD1C3A}</a:tableStyleId>
              </a:tblPr>
              <a:tblGrid>
                <a:gridCol w="2256953">
                  <a:extLst>
                    <a:ext uri="{9D8B030D-6E8A-4147-A177-3AD203B41FA5}">
                      <a16:colId xmlns:a16="http://schemas.microsoft.com/office/drawing/2014/main" val="583193479"/>
                    </a:ext>
                  </a:extLst>
                </a:gridCol>
                <a:gridCol w="1478410">
                  <a:extLst>
                    <a:ext uri="{9D8B030D-6E8A-4147-A177-3AD203B41FA5}">
                      <a16:colId xmlns:a16="http://schemas.microsoft.com/office/drawing/2014/main" val="2107762468"/>
                    </a:ext>
                  </a:extLst>
                </a:gridCol>
              </a:tblGrid>
              <a:tr h="304649">
                <a:tc>
                  <a:txBody>
                    <a:bodyPr/>
                    <a:lstStyle/>
                    <a:p>
                      <a:pPr algn="ctr"/>
                      <a:r>
                        <a:rPr lang="en-US" sz="1400"/>
                        <a:t>Expense</a:t>
                      </a:r>
                    </a:p>
                  </a:txBody>
                  <a:tcPr marL="91344" marR="91344" marT="45672" marB="45672"/>
                </a:tc>
                <a:tc>
                  <a:txBody>
                    <a:bodyPr/>
                    <a:lstStyle/>
                    <a:p>
                      <a:pPr algn="ctr"/>
                      <a:r>
                        <a:rPr lang="en-US" sz="1400"/>
                        <a:t>Est. Cost</a:t>
                      </a:r>
                    </a:p>
                  </a:txBody>
                  <a:tcPr marL="91344" marR="91344" marT="45672" marB="45672"/>
                </a:tc>
                <a:extLst>
                  <a:ext uri="{0D108BD9-81ED-4DB2-BD59-A6C34878D82A}">
                    <a16:rowId xmlns:a16="http://schemas.microsoft.com/office/drawing/2014/main" val="2349460272"/>
                  </a:ext>
                </a:extLst>
              </a:tr>
              <a:tr h="304649">
                <a:tc>
                  <a:txBody>
                    <a:bodyPr/>
                    <a:lstStyle/>
                    <a:p>
                      <a:pPr algn="ctr"/>
                      <a:r>
                        <a:rPr lang="en-US" sz="1400"/>
                        <a:t>Underwriter’s Fee</a:t>
                      </a:r>
                    </a:p>
                  </a:txBody>
                  <a:tcPr marL="91344" marR="91344" marT="45672" marB="45672"/>
                </a:tc>
                <a:tc>
                  <a:txBody>
                    <a:bodyPr/>
                    <a:lstStyle/>
                    <a:p>
                      <a:pPr algn="ctr"/>
                      <a:r>
                        <a:rPr lang="en-US" sz="1400" dirty="0"/>
                        <a:t>$215,000</a:t>
                      </a:r>
                    </a:p>
                  </a:txBody>
                  <a:tcPr marL="91344" marR="91344" marT="45672" marB="45672"/>
                </a:tc>
                <a:extLst>
                  <a:ext uri="{0D108BD9-81ED-4DB2-BD59-A6C34878D82A}">
                    <a16:rowId xmlns:a16="http://schemas.microsoft.com/office/drawing/2014/main" val="578602687"/>
                  </a:ext>
                </a:extLst>
              </a:tr>
              <a:tr h="304649">
                <a:tc>
                  <a:txBody>
                    <a:bodyPr/>
                    <a:lstStyle/>
                    <a:p>
                      <a:pPr algn="ctr"/>
                      <a:r>
                        <a:rPr lang="en-US" sz="1400"/>
                        <a:t>Underwriter’s Counsel</a:t>
                      </a:r>
                    </a:p>
                  </a:txBody>
                  <a:tcPr marL="91344" marR="91344" marT="45672" marB="45672"/>
                </a:tc>
                <a:tc>
                  <a:txBody>
                    <a:bodyPr/>
                    <a:lstStyle/>
                    <a:p>
                      <a:pPr algn="ctr"/>
                      <a:r>
                        <a:rPr lang="en-US" sz="1400" dirty="0"/>
                        <a:t>$65,000</a:t>
                      </a:r>
                    </a:p>
                  </a:txBody>
                  <a:tcPr marL="91344" marR="91344" marT="45672" marB="45672"/>
                </a:tc>
                <a:extLst>
                  <a:ext uri="{0D108BD9-81ED-4DB2-BD59-A6C34878D82A}">
                    <a16:rowId xmlns:a16="http://schemas.microsoft.com/office/drawing/2014/main" val="2950465914"/>
                  </a:ext>
                </a:extLst>
              </a:tr>
              <a:tr h="304649">
                <a:tc>
                  <a:txBody>
                    <a:bodyPr/>
                    <a:lstStyle/>
                    <a:p>
                      <a:pPr algn="ctr"/>
                      <a:r>
                        <a:rPr lang="en-US" sz="1400"/>
                        <a:t>Rating Agency</a:t>
                      </a:r>
                    </a:p>
                  </a:txBody>
                  <a:tcPr marL="91344" marR="91344" marT="45672" marB="45672"/>
                </a:tc>
                <a:tc>
                  <a:txBody>
                    <a:bodyPr/>
                    <a:lstStyle/>
                    <a:p>
                      <a:pPr algn="ctr"/>
                      <a:r>
                        <a:rPr lang="en-US" sz="1400"/>
                        <a:t>$20,000</a:t>
                      </a:r>
                    </a:p>
                  </a:txBody>
                  <a:tcPr marL="91344" marR="91344" marT="45672" marB="45672"/>
                </a:tc>
                <a:extLst>
                  <a:ext uri="{0D108BD9-81ED-4DB2-BD59-A6C34878D82A}">
                    <a16:rowId xmlns:a16="http://schemas.microsoft.com/office/drawing/2014/main" val="528570474"/>
                  </a:ext>
                </a:extLst>
              </a:tr>
              <a:tr h="304649">
                <a:tc>
                  <a:txBody>
                    <a:bodyPr/>
                    <a:lstStyle/>
                    <a:p>
                      <a:pPr algn="ctr"/>
                      <a:r>
                        <a:rPr lang="en-US" sz="1400"/>
                        <a:t>Verification Agent</a:t>
                      </a:r>
                    </a:p>
                  </a:txBody>
                  <a:tcPr marL="91344" marR="91344" marT="45672" marB="45672"/>
                </a:tc>
                <a:tc>
                  <a:txBody>
                    <a:bodyPr/>
                    <a:lstStyle/>
                    <a:p>
                      <a:pPr algn="ctr"/>
                      <a:r>
                        <a:rPr lang="en-US" sz="1400" dirty="0"/>
                        <a:t>$3,500</a:t>
                      </a:r>
                    </a:p>
                  </a:txBody>
                  <a:tcPr marL="91344" marR="91344" marT="45672" marB="45672"/>
                </a:tc>
                <a:extLst>
                  <a:ext uri="{0D108BD9-81ED-4DB2-BD59-A6C34878D82A}">
                    <a16:rowId xmlns:a16="http://schemas.microsoft.com/office/drawing/2014/main" val="3138240989"/>
                  </a:ext>
                </a:extLst>
              </a:tr>
              <a:tr h="304649">
                <a:tc>
                  <a:txBody>
                    <a:bodyPr/>
                    <a:lstStyle/>
                    <a:p>
                      <a:pPr algn="ctr"/>
                      <a:r>
                        <a:rPr lang="en-US" sz="1400"/>
                        <a:t>Other Costs</a:t>
                      </a:r>
                    </a:p>
                  </a:txBody>
                  <a:tcPr marL="91344" marR="91344" marT="45672" marB="45672"/>
                </a:tc>
                <a:tc>
                  <a:txBody>
                    <a:bodyPr/>
                    <a:lstStyle/>
                    <a:p>
                      <a:pPr algn="ctr"/>
                      <a:r>
                        <a:rPr lang="en-US" sz="1400" dirty="0"/>
                        <a:t>$1,500</a:t>
                      </a:r>
                    </a:p>
                  </a:txBody>
                  <a:tcPr marL="91344" marR="91344" marT="45672" marB="45672"/>
                </a:tc>
                <a:extLst>
                  <a:ext uri="{0D108BD9-81ED-4DB2-BD59-A6C34878D82A}">
                    <a16:rowId xmlns:a16="http://schemas.microsoft.com/office/drawing/2014/main" val="834899500"/>
                  </a:ext>
                </a:extLst>
              </a:tr>
            </a:tbl>
          </a:graphicData>
        </a:graphic>
      </p:graphicFrame>
      <p:sp>
        <p:nvSpPr>
          <p:cNvPr id="6" name="Content Placeholder 2">
            <a:extLst>
              <a:ext uri="{FF2B5EF4-FFF2-40B4-BE49-F238E27FC236}">
                <a16:creationId xmlns:a16="http://schemas.microsoft.com/office/drawing/2014/main" id="{6D79F477-3CD8-04C2-E42D-171FB8A6DD15}"/>
              </a:ext>
            </a:extLst>
          </p:cNvPr>
          <p:cNvSpPr txBox="1">
            <a:spLocks/>
          </p:cNvSpPr>
          <p:nvPr/>
        </p:nvSpPr>
        <p:spPr>
          <a:xfrm>
            <a:off x="1034444" y="3184862"/>
            <a:ext cx="10504651" cy="1716853"/>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defTabSz="913030">
              <a:buClrTx/>
              <a:buNone/>
              <a:defRPr/>
            </a:pPr>
            <a:endParaRPr lang="en-US" sz="1996">
              <a:solidFill>
                <a:prstClr val="black">
                  <a:lumMod val="75000"/>
                  <a:lumOff val="25000"/>
                </a:prstClr>
              </a:solidFill>
              <a:latin typeface="Arial" panose="020B0604020202020204"/>
            </a:endParaRPr>
          </a:p>
        </p:txBody>
      </p:sp>
      <p:sp>
        <p:nvSpPr>
          <p:cNvPr id="5" name="TextBox 4">
            <a:extLst>
              <a:ext uri="{FF2B5EF4-FFF2-40B4-BE49-F238E27FC236}">
                <a16:creationId xmlns:a16="http://schemas.microsoft.com/office/drawing/2014/main" id="{05B74CC2-3750-7FEF-56B1-7586587D1655}"/>
              </a:ext>
            </a:extLst>
          </p:cNvPr>
          <p:cNvSpPr txBox="1"/>
          <p:nvPr/>
        </p:nvSpPr>
        <p:spPr>
          <a:xfrm>
            <a:off x="62003" y="6058025"/>
            <a:ext cx="10216561" cy="261406"/>
          </a:xfrm>
          <a:prstGeom prst="rect">
            <a:avLst/>
          </a:prstGeom>
          <a:noFill/>
        </p:spPr>
        <p:txBody>
          <a:bodyPr wrap="square" rtlCol="0">
            <a:spAutoFit/>
          </a:bodyPr>
          <a:lstStyle/>
          <a:p>
            <a:pPr defTabSz="913304">
              <a:defRPr/>
            </a:pPr>
            <a:r>
              <a:rPr lang="en-US" sz="1100" i="1">
                <a:solidFill>
                  <a:prstClr val="black"/>
                </a:solidFill>
                <a:latin typeface="Calibri" panose="020F0502020204030204"/>
              </a:rPr>
              <a:t>*   Possible added cost from taxable construction loan interest in situations where equity investor and construction lender are not related parties</a:t>
            </a:r>
          </a:p>
        </p:txBody>
      </p:sp>
      <p:sp>
        <p:nvSpPr>
          <p:cNvPr id="8" name="TextBox 7">
            <a:extLst>
              <a:ext uri="{FF2B5EF4-FFF2-40B4-BE49-F238E27FC236}">
                <a16:creationId xmlns:a16="http://schemas.microsoft.com/office/drawing/2014/main" id="{5CDB60BE-800F-803A-AE82-E0045798BD7C}"/>
              </a:ext>
            </a:extLst>
          </p:cNvPr>
          <p:cNvSpPr txBox="1"/>
          <p:nvPr/>
        </p:nvSpPr>
        <p:spPr>
          <a:xfrm>
            <a:off x="9972738" y="6078485"/>
            <a:ext cx="2212915" cy="261474"/>
          </a:xfrm>
          <a:prstGeom prst="rect">
            <a:avLst/>
          </a:prstGeom>
          <a:noFill/>
        </p:spPr>
        <p:txBody>
          <a:bodyPr wrap="none" rtlCol="0">
            <a:spAutoFit/>
          </a:bodyPr>
          <a:lstStyle/>
          <a:p>
            <a:pPr defTabSz="1218255">
              <a:defRPr/>
            </a:pPr>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graphicFrame>
        <p:nvGraphicFramePr>
          <p:cNvPr id="10" name="Table 8">
            <a:extLst>
              <a:ext uri="{FF2B5EF4-FFF2-40B4-BE49-F238E27FC236}">
                <a16:creationId xmlns:a16="http://schemas.microsoft.com/office/drawing/2014/main" id="{FC4389ED-6032-13C0-0662-C05118B2FAC8}"/>
              </a:ext>
            </a:extLst>
          </p:cNvPr>
          <p:cNvGraphicFramePr>
            <a:graphicFrameLocks noGrp="1"/>
          </p:cNvGraphicFramePr>
          <p:nvPr/>
        </p:nvGraphicFramePr>
        <p:xfrm>
          <a:off x="4228320" y="3945101"/>
          <a:ext cx="3735363" cy="1218912"/>
        </p:xfrm>
        <a:graphic>
          <a:graphicData uri="http://schemas.openxmlformats.org/drawingml/2006/table">
            <a:tbl>
              <a:tblPr firstRow="1" bandRow="1">
                <a:tableStyleId>{5C22544A-7EE6-4342-B048-85BDC9FD1C3A}</a:tableStyleId>
              </a:tblPr>
              <a:tblGrid>
                <a:gridCol w="2264198">
                  <a:extLst>
                    <a:ext uri="{9D8B030D-6E8A-4147-A177-3AD203B41FA5}">
                      <a16:colId xmlns:a16="http://schemas.microsoft.com/office/drawing/2014/main" val="583193479"/>
                    </a:ext>
                  </a:extLst>
                </a:gridCol>
                <a:gridCol w="1471165">
                  <a:extLst>
                    <a:ext uri="{9D8B030D-6E8A-4147-A177-3AD203B41FA5}">
                      <a16:colId xmlns:a16="http://schemas.microsoft.com/office/drawing/2014/main" val="2107762468"/>
                    </a:ext>
                  </a:extLst>
                </a:gridCol>
              </a:tblGrid>
              <a:tr h="304673">
                <a:tc gridSpan="2">
                  <a:txBody>
                    <a:bodyPr/>
                    <a:lstStyle/>
                    <a:p>
                      <a:pPr algn="ctr"/>
                      <a:r>
                        <a:rPr lang="en-US" sz="1400"/>
                        <a:t>Additional Equity Generated from COI</a:t>
                      </a:r>
                    </a:p>
                  </a:txBody>
                  <a:tcPr marL="91368" marR="91368" marT="45684" marB="45684"/>
                </a:tc>
                <a:tc hMerge="1">
                  <a:txBody>
                    <a:bodyPr/>
                    <a:lstStyle/>
                    <a:p>
                      <a:pPr algn="ctr"/>
                      <a:endParaRPr lang="en-US" sz="1400"/>
                    </a:p>
                  </a:txBody>
                  <a:tcPr marL="91416" marR="91416" marT="45708" marB="45708"/>
                </a:tc>
                <a:extLst>
                  <a:ext uri="{0D108BD9-81ED-4DB2-BD59-A6C34878D82A}">
                    <a16:rowId xmlns:a16="http://schemas.microsoft.com/office/drawing/2014/main" val="2349460272"/>
                  </a:ext>
                </a:extLst>
              </a:tr>
              <a:tr h="304673">
                <a:tc>
                  <a:txBody>
                    <a:bodyPr/>
                    <a:lstStyle/>
                    <a:p>
                      <a:pPr algn="ctr"/>
                      <a:r>
                        <a:rPr lang="en-US" sz="1400"/>
                        <a:t>Total Estimated COI</a:t>
                      </a:r>
                    </a:p>
                  </a:txBody>
                  <a:tcPr marL="91368" marR="91368" marT="45684" marB="45684"/>
                </a:tc>
                <a:tc>
                  <a:txBody>
                    <a:bodyPr/>
                    <a:lstStyle/>
                    <a:p>
                      <a:pPr algn="ctr"/>
                      <a:r>
                        <a:rPr lang="en-US" sz="1400" dirty="0"/>
                        <a:t>$305,000</a:t>
                      </a:r>
                    </a:p>
                  </a:txBody>
                  <a:tcPr marL="91368" marR="91368" marT="45684" marB="45684"/>
                </a:tc>
                <a:extLst>
                  <a:ext uri="{0D108BD9-81ED-4DB2-BD59-A6C34878D82A}">
                    <a16:rowId xmlns:a16="http://schemas.microsoft.com/office/drawing/2014/main" val="578602687"/>
                  </a:ext>
                </a:extLst>
              </a:tr>
              <a:tr h="304673">
                <a:tc>
                  <a:txBody>
                    <a:bodyPr/>
                    <a:lstStyle/>
                    <a:p>
                      <a:pPr algn="ctr"/>
                      <a:r>
                        <a:rPr lang="en-US" sz="1400"/>
                        <a:t>Est. Additional Basis**</a:t>
                      </a:r>
                    </a:p>
                  </a:txBody>
                  <a:tcPr marL="91368" marR="91368" marT="45684" marB="45684">
                    <a:lnB w="12700" cap="flat" cmpd="sng" algn="ctr">
                      <a:solidFill>
                        <a:schemeClr val="tx1"/>
                      </a:solidFill>
                      <a:prstDash val="solid"/>
                      <a:round/>
                      <a:headEnd type="none" w="med" len="med"/>
                      <a:tailEnd type="none" w="med" len="med"/>
                    </a:lnB>
                  </a:tcPr>
                </a:tc>
                <a:tc>
                  <a:txBody>
                    <a:bodyPr/>
                    <a:lstStyle/>
                    <a:p>
                      <a:pPr algn="ctr"/>
                      <a:r>
                        <a:rPr lang="en-US" sz="1400" dirty="0"/>
                        <a:t>$35,000</a:t>
                      </a:r>
                    </a:p>
                  </a:txBody>
                  <a:tcPr marL="91368" marR="91368" marT="45684" marB="4568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0465914"/>
                  </a:ext>
                </a:extLst>
              </a:tr>
              <a:tr h="304673">
                <a:tc>
                  <a:txBody>
                    <a:bodyPr/>
                    <a:lstStyle/>
                    <a:p>
                      <a:pPr algn="ctr"/>
                      <a:r>
                        <a:rPr lang="en-US" sz="1400" b="1"/>
                        <a:t>Est. Additional Equity***</a:t>
                      </a:r>
                    </a:p>
                  </a:txBody>
                  <a:tcPr marL="91368" marR="91368" marT="45684" marB="45684">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$10,000</a:t>
                      </a:r>
                    </a:p>
                  </a:txBody>
                  <a:tcPr marL="91368" marR="91368" marT="45684" marB="4568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8570474"/>
                  </a:ext>
                </a:extLst>
              </a:tr>
            </a:tbl>
          </a:graphicData>
        </a:graphic>
      </p:graphicFrame>
      <p:sp>
        <p:nvSpPr>
          <p:cNvPr id="11" name="TextBox 10">
            <a:extLst>
              <a:ext uri="{FF2B5EF4-FFF2-40B4-BE49-F238E27FC236}">
                <a16:creationId xmlns:a16="http://schemas.microsoft.com/office/drawing/2014/main" id="{A57B4881-708D-71B1-64E6-4289785A69A6}"/>
              </a:ext>
            </a:extLst>
          </p:cNvPr>
          <p:cNvSpPr txBox="1"/>
          <p:nvPr/>
        </p:nvSpPr>
        <p:spPr>
          <a:xfrm>
            <a:off x="8197869" y="4811345"/>
            <a:ext cx="2753562" cy="368692"/>
          </a:xfrm>
          <a:prstGeom prst="rect">
            <a:avLst/>
          </a:prstGeom>
          <a:noFill/>
          <a:ln>
            <a:solidFill>
              <a:sysClr val="windowText" lastClr="000000"/>
            </a:solidFill>
          </a:ln>
        </p:spPr>
        <p:txBody>
          <a:bodyPr wrap="square" rtlCol="0">
            <a:spAutoFit/>
          </a:bodyPr>
          <a:lstStyle/>
          <a:p>
            <a:pPr defTabSz="913030">
              <a:defRPr/>
            </a:pPr>
            <a:r>
              <a:rPr lang="en-US" sz="1795" b="1" kern="0" dirty="0">
                <a:solidFill>
                  <a:prstClr val="black"/>
                </a:solidFill>
                <a:latin typeface="Calibri" panose="020F0502020204030204"/>
              </a:rPr>
              <a:t>Est. Net Expense: </a:t>
            </a:r>
            <a:r>
              <a:rPr lang="en-US" sz="1795" b="1" kern="0" dirty="0">
                <a:solidFill>
                  <a:srgbClr val="FF0000"/>
                </a:solidFill>
                <a:latin typeface="Calibri" panose="020F0502020204030204"/>
              </a:rPr>
              <a:t>$295,000</a:t>
            </a:r>
          </a:p>
        </p:txBody>
      </p:sp>
      <p:sp>
        <p:nvSpPr>
          <p:cNvPr id="12" name="Footer Placeholder 90">
            <a:extLst>
              <a:ext uri="{FF2B5EF4-FFF2-40B4-BE49-F238E27FC236}">
                <a16:creationId xmlns:a16="http://schemas.microsoft.com/office/drawing/2014/main" id="{F834E125-ADE4-93B3-0550-3D8D011111A8}"/>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56058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Forward M-TEB / BCE Comparison</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890">
              <a:defRPr/>
            </a:pPr>
            <a:fld id="{34C99D79-8A4B-4031-B1E0-AF26F8EDF2BC}" type="slidenum">
              <a:rPr lang="en-GB">
                <a:latin typeface="Arial" panose="020B0604020202020204"/>
              </a:rPr>
              <a:pPr defTabSz="1217890">
                <a:defRPr/>
              </a:pPr>
              <a:t>37</a:t>
            </a:fld>
            <a:endParaRPr lang="en-GB">
              <a:latin typeface="Arial" panose="020B0604020202020204"/>
            </a:endParaRPr>
          </a:p>
        </p:txBody>
      </p:sp>
      <p:graphicFrame>
        <p:nvGraphicFramePr>
          <p:cNvPr id="17" name="Table 9">
            <a:extLst>
              <a:ext uri="{FF2B5EF4-FFF2-40B4-BE49-F238E27FC236}">
                <a16:creationId xmlns:a16="http://schemas.microsoft.com/office/drawing/2014/main" id="{CDB736F8-E8CE-B5B4-AA60-26AA8C8398B1}"/>
              </a:ext>
            </a:extLst>
          </p:cNvPr>
          <p:cNvGraphicFramePr>
            <a:graphicFrameLocks noGrp="1"/>
          </p:cNvGraphicFramePr>
          <p:nvPr/>
        </p:nvGraphicFramePr>
        <p:xfrm>
          <a:off x="1688035" y="1523981"/>
          <a:ext cx="8812753" cy="2194128"/>
        </p:xfrm>
        <a:graphic>
          <a:graphicData uri="http://schemas.openxmlformats.org/drawingml/2006/table">
            <a:tbl>
              <a:tblPr firstRow="1" bandRow="1">
                <a:tableStyleId>{5C22544A-7EE6-4342-B048-85BDC9FD1C3A}</a:tableStyleId>
              </a:tblPr>
              <a:tblGrid>
                <a:gridCol w="3230704">
                  <a:extLst>
                    <a:ext uri="{9D8B030D-6E8A-4147-A177-3AD203B41FA5}">
                      <a16:colId xmlns:a16="http://schemas.microsoft.com/office/drawing/2014/main" val="3466230892"/>
                    </a:ext>
                  </a:extLst>
                </a:gridCol>
                <a:gridCol w="1860683">
                  <a:extLst>
                    <a:ext uri="{9D8B030D-6E8A-4147-A177-3AD203B41FA5}">
                      <a16:colId xmlns:a16="http://schemas.microsoft.com/office/drawing/2014/main" val="149608996"/>
                    </a:ext>
                  </a:extLst>
                </a:gridCol>
                <a:gridCol w="1860683">
                  <a:extLst>
                    <a:ext uri="{9D8B030D-6E8A-4147-A177-3AD203B41FA5}">
                      <a16:colId xmlns:a16="http://schemas.microsoft.com/office/drawing/2014/main" val="4253439336"/>
                    </a:ext>
                  </a:extLst>
                </a:gridCol>
                <a:gridCol w="1860683">
                  <a:extLst>
                    <a:ext uri="{9D8B030D-6E8A-4147-A177-3AD203B41FA5}">
                      <a16:colId xmlns:a16="http://schemas.microsoft.com/office/drawing/2014/main" val="339500482"/>
                    </a:ext>
                  </a:extLst>
                </a:gridCol>
              </a:tblGrid>
              <a:tr h="517977">
                <a:tc>
                  <a:txBody>
                    <a:bodyPr/>
                    <a:lstStyle/>
                    <a:p>
                      <a:endParaRPr lang="en-US" sz="1800"/>
                    </a:p>
                  </a:txBody>
                  <a:tcPr marL="91368" marR="91368" marT="45684" marB="45684"/>
                </a:tc>
                <a:tc>
                  <a:txBody>
                    <a:bodyPr/>
                    <a:lstStyle/>
                    <a:p>
                      <a:pPr algn="ctr"/>
                      <a:r>
                        <a:rPr lang="en-US" sz="1400" dirty="0"/>
                        <a:t>Standard Bond Structure</a:t>
                      </a:r>
                    </a:p>
                  </a:txBody>
                  <a:tcPr marL="91368" marR="91368" marT="45684" marB="45684" anchor="ctr"/>
                </a:tc>
                <a:tc>
                  <a:txBody>
                    <a:bodyPr/>
                    <a:lstStyle/>
                    <a:p>
                      <a:pPr algn="ctr"/>
                      <a:r>
                        <a:rPr lang="en-US" sz="1400" dirty="0"/>
                        <a:t>Forward M-TEB</a:t>
                      </a:r>
                    </a:p>
                  </a:txBody>
                  <a:tcPr marL="91368" marR="91368" marT="45684" marB="45684" anchor="ctr"/>
                </a:tc>
                <a:tc>
                  <a:txBody>
                    <a:bodyPr/>
                    <a:lstStyle/>
                    <a:p>
                      <a:pPr algn="ctr"/>
                      <a:r>
                        <a:rPr lang="en-US" sz="1400" dirty="0"/>
                        <a:t>Savings</a:t>
                      </a:r>
                    </a:p>
                  </a:txBody>
                  <a:tcPr marL="91368" marR="91368" marT="45684" marB="45684" anchor="ctr"/>
                </a:tc>
                <a:extLst>
                  <a:ext uri="{0D108BD9-81ED-4DB2-BD59-A6C34878D82A}">
                    <a16:rowId xmlns:a16="http://schemas.microsoft.com/office/drawing/2014/main" val="2294392255"/>
                  </a:ext>
                </a:extLst>
              </a:tr>
              <a:tr h="335145">
                <a:tc>
                  <a:txBody>
                    <a:bodyPr/>
                    <a:lstStyle/>
                    <a:p>
                      <a:pPr algn="r"/>
                      <a:r>
                        <a:rPr lang="en-US" sz="1600" dirty="0"/>
                        <a:t>Est. Permanent Loan Proceeds</a:t>
                      </a:r>
                    </a:p>
                  </a:txBody>
                  <a:tcPr marL="91368" marR="91368" marT="45684" marB="45684"/>
                </a:tc>
                <a:tc>
                  <a:txBody>
                    <a:bodyPr/>
                    <a:lstStyle/>
                    <a:p>
                      <a:pPr algn="ctr"/>
                      <a:r>
                        <a:rPr lang="en-US" sz="1600" dirty="0"/>
                        <a:t>$19,250,000</a:t>
                      </a:r>
                    </a:p>
                  </a:txBody>
                  <a:tcPr marL="91368" marR="91368" marT="45684" marB="45684"/>
                </a:tc>
                <a:tc>
                  <a:txBody>
                    <a:bodyPr/>
                    <a:lstStyle/>
                    <a:p>
                      <a:pPr algn="ctr"/>
                      <a:r>
                        <a:rPr lang="en-US" sz="1600" dirty="0"/>
                        <a:t>$20,000,000</a:t>
                      </a:r>
                    </a:p>
                  </a:txBody>
                  <a:tcPr marL="91368" marR="91368" marT="45684" marB="45684"/>
                </a:tc>
                <a:tc>
                  <a:txBody>
                    <a:bodyPr/>
                    <a:lstStyle/>
                    <a:p>
                      <a:pPr algn="ctr"/>
                      <a:r>
                        <a:rPr lang="en-US" sz="1600" dirty="0"/>
                        <a:t>$750,000</a:t>
                      </a:r>
                    </a:p>
                  </a:txBody>
                  <a:tcPr marL="91368" marR="91368" marT="45684" marB="45684"/>
                </a:tc>
                <a:extLst>
                  <a:ext uri="{0D108BD9-81ED-4DB2-BD59-A6C34878D82A}">
                    <a16:rowId xmlns:a16="http://schemas.microsoft.com/office/drawing/2014/main" val="4748386"/>
                  </a:ext>
                </a:extLst>
              </a:tr>
              <a:tr h="335145">
                <a:tc>
                  <a:txBody>
                    <a:bodyPr/>
                    <a:lstStyle/>
                    <a:p>
                      <a:pPr algn="r"/>
                      <a:r>
                        <a:rPr lang="en-US" sz="1600" dirty="0"/>
                        <a:t>Est. Negative Arbitrage</a:t>
                      </a:r>
                    </a:p>
                  </a:txBody>
                  <a:tcPr marL="91368" marR="91368" marT="45684" marB="45684"/>
                </a:tc>
                <a:tc>
                  <a:txBody>
                    <a:bodyPr/>
                    <a:lstStyle/>
                    <a:p>
                      <a:pPr algn="ctr"/>
                      <a:r>
                        <a:rPr lang="en-US" sz="1600" dirty="0"/>
                        <a:t>$0</a:t>
                      </a:r>
                    </a:p>
                  </a:txBody>
                  <a:tcPr marL="91368" marR="91368" marT="45684" marB="45684"/>
                </a:tc>
                <a:tc>
                  <a:txBody>
                    <a:bodyPr/>
                    <a:lstStyle/>
                    <a:p>
                      <a:pPr algn="ctr"/>
                      <a:r>
                        <a:rPr lang="en-US" sz="1600" dirty="0">
                          <a:solidFill>
                            <a:srgbClr val="FF0000"/>
                          </a:solidFill>
                        </a:rPr>
                        <a:t>($450,000)</a:t>
                      </a:r>
                    </a:p>
                  </a:txBody>
                  <a:tcPr marL="91368" marR="91368" marT="45684" marB="45684"/>
                </a:tc>
                <a:tc>
                  <a:txBody>
                    <a:bodyPr/>
                    <a:lstStyle/>
                    <a:p>
                      <a:pPr algn="ctr"/>
                      <a:r>
                        <a:rPr lang="en-US" sz="1600" dirty="0">
                          <a:solidFill>
                            <a:srgbClr val="FF0000"/>
                          </a:solidFill>
                        </a:rPr>
                        <a:t>($450,000)</a:t>
                      </a:r>
                    </a:p>
                  </a:txBody>
                  <a:tcPr marL="91368" marR="91368" marT="45684" marB="45684"/>
                </a:tc>
                <a:extLst>
                  <a:ext uri="{0D108BD9-81ED-4DB2-BD59-A6C34878D82A}">
                    <a16:rowId xmlns:a16="http://schemas.microsoft.com/office/drawing/2014/main" val="1865497851"/>
                  </a:ext>
                </a:extLst>
              </a:tr>
              <a:tr h="335145">
                <a:tc>
                  <a:txBody>
                    <a:bodyPr/>
                    <a:lstStyle/>
                    <a:p>
                      <a:pPr algn="r"/>
                      <a:r>
                        <a:rPr lang="en-US" sz="1600" dirty="0"/>
                        <a:t>Est. Additional Equity</a:t>
                      </a:r>
                    </a:p>
                  </a:txBody>
                  <a:tcPr marL="91368" marR="91368" marT="45684" marB="45684"/>
                </a:tc>
                <a:tc>
                  <a:txBody>
                    <a:bodyPr/>
                    <a:lstStyle/>
                    <a:p>
                      <a:pPr algn="ctr"/>
                      <a:r>
                        <a:rPr lang="en-US" sz="1600" dirty="0"/>
                        <a:t>$775,000</a:t>
                      </a:r>
                    </a:p>
                  </a:txBody>
                  <a:tcPr marL="91368" marR="91368" marT="45684" marB="45684"/>
                </a:tc>
                <a:tc>
                  <a:txBody>
                    <a:bodyPr/>
                    <a:lstStyle/>
                    <a:p>
                      <a:pPr algn="ctr"/>
                      <a:r>
                        <a:rPr lang="en-US" sz="1600" dirty="0"/>
                        <a:t>$1,675,000</a:t>
                      </a:r>
                    </a:p>
                  </a:txBody>
                  <a:tcPr marL="91368" marR="91368" marT="45684" marB="45684"/>
                </a:tc>
                <a:tc>
                  <a:txBody>
                    <a:bodyPr/>
                    <a:lstStyle/>
                    <a:p>
                      <a:pPr algn="ctr"/>
                      <a:r>
                        <a:rPr lang="en-US" sz="1600" dirty="0"/>
                        <a:t>$900,000</a:t>
                      </a:r>
                    </a:p>
                  </a:txBody>
                  <a:tcPr marL="91368" marR="91368" marT="45684" marB="45684"/>
                </a:tc>
                <a:extLst>
                  <a:ext uri="{0D108BD9-81ED-4DB2-BD59-A6C34878D82A}">
                    <a16:rowId xmlns:a16="http://schemas.microsoft.com/office/drawing/2014/main" val="3789467370"/>
                  </a:ext>
                </a:extLst>
              </a:tr>
              <a:tr h="335145">
                <a:tc>
                  <a:txBody>
                    <a:bodyPr/>
                    <a:lstStyle/>
                    <a:p>
                      <a:pPr lvl="0" algn="r"/>
                      <a:r>
                        <a:rPr lang="en-US" sz="1600" dirty="0"/>
                        <a:t>Est. Additional Costs of Issuance</a:t>
                      </a:r>
                    </a:p>
                  </a:txBody>
                  <a:tcPr marL="91368" marR="91368" marT="45684" marB="45684">
                    <a:lnB w="12700" cap="flat" cmpd="sng" algn="ctr">
                      <a:solidFill>
                        <a:schemeClr val="tx1"/>
                      </a:solidFill>
                      <a:prstDash val="solid"/>
                      <a:round/>
                      <a:headEnd type="none" w="med" len="med"/>
                      <a:tailEnd type="none" w="med" len="med"/>
                    </a:lnB>
                  </a:tcPr>
                </a:tc>
                <a:tc>
                  <a:txBody>
                    <a:bodyPr/>
                    <a:lstStyle/>
                    <a:p>
                      <a:pPr algn="ctr"/>
                      <a:r>
                        <a:rPr lang="en-US" sz="1600" dirty="0"/>
                        <a:t>$0</a:t>
                      </a:r>
                    </a:p>
                  </a:txBody>
                  <a:tcPr marL="91368" marR="91368" marT="45684" marB="45684">
                    <a:lnB w="12700" cap="flat" cmpd="sng" algn="ctr">
                      <a:solidFill>
                        <a:schemeClr val="tx1"/>
                      </a:solidFill>
                      <a:prstDash val="solid"/>
                      <a:round/>
                      <a:headEnd type="none" w="med" len="med"/>
                      <a:tailEnd type="none" w="med" len="med"/>
                    </a:lnB>
                  </a:tcPr>
                </a:tc>
                <a:tc>
                  <a:txBody>
                    <a:bodyPr/>
                    <a:lstStyle/>
                    <a:p>
                      <a:pPr algn="ctr"/>
                      <a:r>
                        <a:rPr lang="en-US" sz="1600" dirty="0">
                          <a:solidFill>
                            <a:srgbClr val="FF0000"/>
                          </a:solidFill>
                        </a:rPr>
                        <a:t>($295,000)</a:t>
                      </a:r>
                    </a:p>
                  </a:txBody>
                  <a:tcPr marL="91368" marR="91368" marT="45684" marB="45684">
                    <a:lnB w="12700" cap="flat" cmpd="sng" algn="ctr">
                      <a:solidFill>
                        <a:schemeClr val="tx1"/>
                      </a:solidFill>
                      <a:prstDash val="solid"/>
                      <a:round/>
                      <a:headEnd type="none" w="med" len="med"/>
                      <a:tailEnd type="none" w="med" len="med"/>
                    </a:lnB>
                  </a:tcPr>
                </a:tc>
                <a:tc>
                  <a:txBody>
                    <a:bodyPr/>
                    <a:lstStyle/>
                    <a:p>
                      <a:pPr algn="ctr"/>
                      <a:r>
                        <a:rPr lang="en-US" sz="1600" dirty="0">
                          <a:solidFill>
                            <a:srgbClr val="FF0000"/>
                          </a:solidFill>
                        </a:rPr>
                        <a:t>($295,000)</a:t>
                      </a:r>
                    </a:p>
                  </a:txBody>
                  <a:tcPr marL="91368" marR="91368" marT="45684" marB="45684">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113693"/>
                  </a:ext>
                </a:extLst>
              </a:tr>
              <a:tr h="335145">
                <a:tc>
                  <a:txBody>
                    <a:bodyPr/>
                    <a:lstStyle/>
                    <a:p>
                      <a:pPr marL="0" lvl="0" algn="r" defTabSz="913852" rtl="0" eaLnBrk="1" latinLnBrk="0" hangingPunct="1"/>
                      <a:r>
                        <a:rPr lang="en-US" sz="1600" b="1" kern="1200" dirty="0">
                          <a:solidFill>
                            <a:schemeClr val="dk1"/>
                          </a:solidFill>
                          <a:latin typeface="+mn-lt"/>
                          <a:ea typeface="+mn-ea"/>
                          <a:cs typeface="+mn-cs"/>
                        </a:rPr>
                        <a:t>Est. Net Proceeds:</a:t>
                      </a:r>
                    </a:p>
                  </a:txBody>
                  <a:tcPr marL="91368" marR="91368" marT="45684" marB="45684">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3852" rtl="0" eaLnBrk="1" latinLnBrk="0" hangingPunct="1"/>
                      <a:r>
                        <a:rPr lang="en-US" sz="1600" b="1" kern="1200" dirty="0">
                          <a:solidFill>
                            <a:schemeClr val="dk1"/>
                          </a:solidFill>
                          <a:latin typeface="+mn-lt"/>
                          <a:ea typeface="+mn-ea"/>
                          <a:cs typeface="+mn-cs"/>
                        </a:rPr>
                        <a:t>$20,025,000</a:t>
                      </a:r>
                    </a:p>
                  </a:txBody>
                  <a:tcPr marL="91368" marR="91368" marT="45684" marB="45684">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3852" rtl="0" eaLnBrk="1" latinLnBrk="0" hangingPunct="1"/>
                      <a:r>
                        <a:rPr lang="en-US" sz="1600" b="1" kern="1200" dirty="0">
                          <a:solidFill>
                            <a:schemeClr val="dk1"/>
                          </a:solidFill>
                          <a:latin typeface="+mn-lt"/>
                          <a:ea typeface="+mn-ea"/>
                          <a:cs typeface="+mn-cs"/>
                        </a:rPr>
                        <a:t>$20,930,000</a:t>
                      </a:r>
                    </a:p>
                  </a:txBody>
                  <a:tcPr marL="91368" marR="91368" marT="45684" marB="45684">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3852" rtl="0" eaLnBrk="1" latinLnBrk="0" hangingPunct="1"/>
                      <a:r>
                        <a:rPr lang="en-US" sz="1600" b="1" kern="1200" dirty="0">
                          <a:solidFill>
                            <a:schemeClr val="dk1"/>
                          </a:solidFill>
                          <a:latin typeface="+mn-lt"/>
                          <a:ea typeface="+mn-ea"/>
                          <a:cs typeface="+mn-cs"/>
                        </a:rPr>
                        <a:t>$905,000</a:t>
                      </a:r>
                    </a:p>
                  </a:txBody>
                  <a:tcPr marL="91368" marR="91368" marT="45684" marB="45684">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0182300"/>
                  </a:ext>
                </a:extLst>
              </a:tr>
            </a:tbl>
          </a:graphicData>
        </a:graphic>
      </p:graphicFrame>
      <p:sp>
        <p:nvSpPr>
          <p:cNvPr id="7" name="TextBox 6">
            <a:extLst>
              <a:ext uri="{FF2B5EF4-FFF2-40B4-BE49-F238E27FC236}">
                <a16:creationId xmlns:a16="http://schemas.microsoft.com/office/drawing/2014/main" id="{E469C414-FDBB-7421-E339-82285F1F1A73}"/>
              </a:ext>
            </a:extLst>
          </p:cNvPr>
          <p:cNvSpPr txBox="1"/>
          <p:nvPr/>
        </p:nvSpPr>
        <p:spPr>
          <a:xfrm>
            <a:off x="79247" y="5886177"/>
            <a:ext cx="10216561" cy="261406"/>
          </a:xfrm>
          <a:prstGeom prst="rect">
            <a:avLst/>
          </a:prstGeom>
          <a:noFill/>
        </p:spPr>
        <p:txBody>
          <a:bodyPr wrap="square" rtlCol="0">
            <a:spAutoFit/>
          </a:bodyPr>
          <a:lstStyle/>
          <a:p>
            <a:pPr defTabSz="913304">
              <a:defRPr/>
            </a:pPr>
            <a:r>
              <a:rPr lang="en-US" sz="1100" i="1" dirty="0">
                <a:solidFill>
                  <a:prstClr val="black"/>
                </a:solidFill>
                <a:latin typeface="Calibri" panose="020F0502020204030204"/>
              </a:rPr>
              <a:t>*   Lower savings in situations where equity investor and construction lender are not related parties</a:t>
            </a:r>
          </a:p>
        </p:txBody>
      </p:sp>
      <p:graphicFrame>
        <p:nvGraphicFramePr>
          <p:cNvPr id="4" name="Table 4">
            <a:extLst>
              <a:ext uri="{FF2B5EF4-FFF2-40B4-BE49-F238E27FC236}">
                <a16:creationId xmlns:a16="http://schemas.microsoft.com/office/drawing/2014/main" id="{24282890-661C-3B00-5BB7-242BCE76A63D}"/>
              </a:ext>
            </a:extLst>
          </p:cNvPr>
          <p:cNvGraphicFramePr>
            <a:graphicFrameLocks noGrp="1"/>
          </p:cNvGraphicFramePr>
          <p:nvPr/>
        </p:nvGraphicFramePr>
        <p:xfrm>
          <a:off x="1688035" y="1147110"/>
          <a:ext cx="8812754" cy="370549"/>
        </p:xfrm>
        <a:graphic>
          <a:graphicData uri="http://schemas.openxmlformats.org/drawingml/2006/table">
            <a:tbl>
              <a:tblPr firstRow="1" bandRow="1">
                <a:tableStyleId>{21E4AEA4-8DFA-4A89-87EB-49C32662AFE0}</a:tableStyleId>
              </a:tblPr>
              <a:tblGrid>
                <a:gridCol w="8812754">
                  <a:extLst>
                    <a:ext uri="{9D8B030D-6E8A-4147-A177-3AD203B41FA5}">
                      <a16:colId xmlns:a16="http://schemas.microsoft.com/office/drawing/2014/main" val="2138759545"/>
                    </a:ext>
                  </a:extLst>
                </a:gridCol>
              </a:tblGrid>
              <a:tr h="370549">
                <a:tc>
                  <a:txBody>
                    <a:bodyPr/>
                    <a:lstStyle/>
                    <a:p>
                      <a:pPr algn="ctr"/>
                      <a:r>
                        <a:rPr lang="en-US" sz="1800" dirty="0"/>
                        <a:t>Forward MTEB / BCE</a:t>
                      </a:r>
                    </a:p>
                  </a:txBody>
                  <a:tcPr marL="91368" marR="91368" marT="45684" marB="45684">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166407396"/>
                  </a:ext>
                </a:extLst>
              </a:tr>
            </a:tbl>
          </a:graphicData>
        </a:graphic>
      </p:graphicFrame>
      <p:sp>
        <p:nvSpPr>
          <p:cNvPr id="5" name="TextBox 4">
            <a:extLst>
              <a:ext uri="{FF2B5EF4-FFF2-40B4-BE49-F238E27FC236}">
                <a16:creationId xmlns:a16="http://schemas.microsoft.com/office/drawing/2014/main" id="{9D63C33C-7F9D-6AE8-6F9C-9DCBF95DF6B0}"/>
              </a:ext>
            </a:extLst>
          </p:cNvPr>
          <p:cNvSpPr txBox="1"/>
          <p:nvPr/>
        </p:nvSpPr>
        <p:spPr>
          <a:xfrm>
            <a:off x="9972738" y="6078485"/>
            <a:ext cx="2212915" cy="261474"/>
          </a:xfrm>
          <a:prstGeom prst="rect">
            <a:avLst/>
          </a:prstGeom>
          <a:noFill/>
        </p:spPr>
        <p:txBody>
          <a:bodyPr wrap="none" rtlCol="0">
            <a:spAutoFit/>
          </a:bodyPr>
          <a:lstStyle/>
          <a:p>
            <a:pPr defTabSz="1218255">
              <a:defRPr/>
            </a:pPr>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8" name="TextBox 7">
            <a:extLst>
              <a:ext uri="{FF2B5EF4-FFF2-40B4-BE49-F238E27FC236}">
                <a16:creationId xmlns:a16="http://schemas.microsoft.com/office/drawing/2014/main" id="{6651DBB5-7F9D-F27E-6C79-8B075DFCA740}"/>
              </a:ext>
            </a:extLst>
          </p:cNvPr>
          <p:cNvSpPr txBox="1"/>
          <p:nvPr/>
        </p:nvSpPr>
        <p:spPr>
          <a:xfrm>
            <a:off x="79247" y="6076005"/>
            <a:ext cx="10216561" cy="261406"/>
          </a:xfrm>
          <a:prstGeom prst="rect">
            <a:avLst/>
          </a:prstGeom>
          <a:noFill/>
        </p:spPr>
        <p:txBody>
          <a:bodyPr wrap="square" rtlCol="0">
            <a:spAutoFit/>
          </a:bodyPr>
          <a:lstStyle/>
          <a:p>
            <a:pPr defTabSz="913304">
              <a:defRPr/>
            </a:pPr>
            <a:r>
              <a:rPr lang="en-US" sz="1100" i="1" dirty="0">
                <a:solidFill>
                  <a:prstClr val="black"/>
                </a:solidFill>
                <a:latin typeface="Calibri" panose="020F0502020204030204"/>
              </a:rPr>
              <a:t>** Assumes $30mm bond amount required to meet 50% test</a:t>
            </a:r>
          </a:p>
        </p:txBody>
      </p:sp>
      <p:sp>
        <p:nvSpPr>
          <p:cNvPr id="9" name="TextBox 8">
            <a:extLst>
              <a:ext uri="{FF2B5EF4-FFF2-40B4-BE49-F238E27FC236}">
                <a16:creationId xmlns:a16="http://schemas.microsoft.com/office/drawing/2014/main" id="{EF459003-E6EA-68CC-7A77-0844559F886C}"/>
              </a:ext>
            </a:extLst>
          </p:cNvPr>
          <p:cNvSpPr txBox="1"/>
          <p:nvPr/>
        </p:nvSpPr>
        <p:spPr>
          <a:xfrm>
            <a:off x="7851526" y="3972949"/>
            <a:ext cx="2701034" cy="615105"/>
          </a:xfrm>
          <a:prstGeom prst="rect">
            <a:avLst/>
          </a:prstGeom>
          <a:noFill/>
          <a:ln>
            <a:solidFill>
              <a:sysClr val="windowText" lastClr="000000"/>
            </a:solidFill>
          </a:ln>
        </p:spPr>
        <p:txBody>
          <a:bodyPr wrap="square" rtlCol="0">
            <a:spAutoFit/>
          </a:bodyPr>
          <a:lstStyle/>
          <a:p>
            <a:pPr algn="ctr" defTabSz="913578">
              <a:defRPr/>
            </a:pPr>
            <a:r>
              <a:rPr lang="en-US" sz="1797" b="1" kern="0" dirty="0">
                <a:solidFill>
                  <a:prstClr val="black"/>
                </a:solidFill>
                <a:latin typeface="Calibri" panose="020F0502020204030204"/>
              </a:rPr>
              <a:t>Est. Savings: $905,000 </a:t>
            </a:r>
          </a:p>
          <a:p>
            <a:pPr algn="ctr" defTabSz="913578">
              <a:defRPr/>
            </a:pPr>
            <a:r>
              <a:rPr lang="en-US" sz="1600" i="1" kern="0" dirty="0">
                <a:solidFill>
                  <a:prstClr val="black"/>
                </a:solidFill>
                <a:latin typeface="Calibri" panose="020F0502020204030204"/>
              </a:rPr>
              <a:t>3.01% of Bond Amount**</a:t>
            </a:r>
          </a:p>
        </p:txBody>
      </p:sp>
      <p:sp>
        <p:nvSpPr>
          <p:cNvPr id="10" name="Footer Placeholder 90">
            <a:extLst>
              <a:ext uri="{FF2B5EF4-FFF2-40B4-BE49-F238E27FC236}">
                <a16:creationId xmlns:a16="http://schemas.microsoft.com/office/drawing/2014/main" id="{B2CD4D3A-2961-DDB3-6DF0-B46FEC6CBFEA}"/>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5678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EE4CF-908B-099B-05B1-23A5EF6048A7}"/>
            </a:ext>
          </a:extLst>
        </p:cNvPr>
        <p:cNvGrpSpPr/>
        <p:nvPr/>
      </p:nvGrpSpPr>
      <p:grpSpPr>
        <a:xfrm>
          <a:off x="0" y="0"/>
          <a:ext cx="0" cy="0"/>
          <a:chOff x="0" y="0"/>
          <a:chExt cx="0" cy="0"/>
        </a:xfrm>
      </p:grpSpPr>
      <p:sp>
        <p:nvSpPr>
          <p:cNvPr id="19" name="Slide Number Placeholder 6">
            <a:extLst>
              <a:ext uri="{FF2B5EF4-FFF2-40B4-BE49-F238E27FC236}">
                <a16:creationId xmlns:a16="http://schemas.microsoft.com/office/drawing/2014/main" id="{B7AC24FC-B4AF-CD73-8E41-9C1D48F3901E}"/>
              </a:ext>
            </a:extLst>
          </p:cNvPr>
          <p:cNvSpPr txBox="1">
            <a:spLocks/>
          </p:cNvSpPr>
          <p:nvPr/>
        </p:nvSpPr>
        <p:spPr>
          <a:xfrm>
            <a:off x="9896891" y="6458998"/>
            <a:ext cx="1311341" cy="365030"/>
          </a:xfrm>
          <a:prstGeom prst="rect">
            <a:avLst/>
          </a:prstGeom>
        </p:spPr>
        <p:txBody>
          <a:bodyPr vert="horz" lIns="91416" tIns="45708" rIns="91416" bIns="45708"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a:latin typeface="Arial" panose="020B0604020202020204"/>
              </a:rPr>
              <a:pPr/>
              <a:t>38</a:t>
            </a:fld>
            <a:endParaRPr lang="en-US" dirty="0">
              <a:latin typeface="Arial" panose="020B0604020202020204"/>
            </a:endParaRPr>
          </a:p>
        </p:txBody>
      </p:sp>
      <p:sp>
        <p:nvSpPr>
          <p:cNvPr id="10" name="Rectangle 9">
            <a:extLst>
              <a:ext uri="{FF2B5EF4-FFF2-40B4-BE49-F238E27FC236}">
                <a16:creationId xmlns:a16="http://schemas.microsoft.com/office/drawing/2014/main" id="{5D957347-6014-779A-E3BE-FF3D37B01AA3}"/>
              </a:ext>
            </a:extLst>
          </p:cNvPr>
          <p:cNvSpPr/>
          <p:nvPr/>
        </p:nvSpPr>
        <p:spPr>
          <a:xfrm>
            <a:off x="983155" y="673578"/>
            <a:ext cx="10225078" cy="293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graphicFrame>
        <p:nvGraphicFramePr>
          <p:cNvPr id="4" name="Chart 3">
            <a:extLst>
              <a:ext uri="{FF2B5EF4-FFF2-40B4-BE49-F238E27FC236}">
                <a16:creationId xmlns:a16="http://schemas.microsoft.com/office/drawing/2014/main" id="{DFA9C116-6B11-4AFA-B0DD-03F19FDD605C}"/>
              </a:ext>
            </a:extLst>
          </p:cNvPr>
          <p:cNvGraphicFramePr>
            <a:graphicFrameLocks/>
          </p:cNvGraphicFramePr>
          <p:nvPr/>
        </p:nvGraphicFramePr>
        <p:xfrm>
          <a:off x="-1" y="33972"/>
          <a:ext cx="12188826" cy="6286177"/>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90">
            <a:extLst>
              <a:ext uri="{FF2B5EF4-FFF2-40B4-BE49-F238E27FC236}">
                <a16:creationId xmlns:a16="http://schemas.microsoft.com/office/drawing/2014/main" id="{7EA2387D-507A-865F-7CF3-AE5E99DB1545}"/>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98583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C92F-FDB0-6942-A85A-0DAD0990C630}"/>
              </a:ext>
            </a:extLst>
          </p:cNvPr>
          <p:cNvSpPr>
            <a:spLocks noGrp="1"/>
          </p:cNvSpPr>
          <p:nvPr>
            <p:ph type="title"/>
          </p:nvPr>
        </p:nvSpPr>
        <p:spPr/>
        <p:txBody>
          <a:bodyPr/>
          <a:lstStyle/>
          <a:p>
            <a:pPr algn="ctr"/>
            <a:r>
              <a:rPr lang="en-US" dirty="0"/>
              <a:t>Increasing Deferred Developer Fee</a:t>
            </a:r>
          </a:p>
        </p:txBody>
      </p:sp>
      <p:sp>
        <p:nvSpPr>
          <p:cNvPr id="4" name="Slide Number Placeholder 3">
            <a:extLst>
              <a:ext uri="{FF2B5EF4-FFF2-40B4-BE49-F238E27FC236}">
                <a16:creationId xmlns:a16="http://schemas.microsoft.com/office/drawing/2014/main" id="{38296BA2-03B0-AFC8-6D53-380C174D351D}"/>
              </a:ext>
            </a:extLst>
          </p:cNvPr>
          <p:cNvSpPr>
            <a:spLocks noGrp="1"/>
          </p:cNvSpPr>
          <p:nvPr>
            <p:ph type="sldNum" sz="quarter" idx="12"/>
          </p:nvPr>
        </p:nvSpPr>
        <p:spPr/>
        <p:txBody>
          <a:bodyPr/>
          <a:lstStyle/>
          <a:p>
            <a:fld id="{34C99D79-8A4B-4031-B1E0-AF26F8EDF2BC}" type="slidenum">
              <a:rPr lang="en-GB" smtClean="0"/>
              <a:t>39</a:t>
            </a:fld>
            <a:endParaRPr lang="en-GB"/>
          </a:p>
        </p:txBody>
      </p:sp>
      <p:pic>
        <p:nvPicPr>
          <p:cNvPr id="8" name="Picture 7" descr="A screenshot of a computer&#10;&#10;AI-generated content may be incorrect.">
            <a:extLst>
              <a:ext uri="{FF2B5EF4-FFF2-40B4-BE49-F238E27FC236}">
                <a16:creationId xmlns:a16="http://schemas.microsoft.com/office/drawing/2014/main" id="{9FAAD10E-9A6E-955A-5FA7-59B3CE25E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182" y="1018771"/>
            <a:ext cx="9430460" cy="4820458"/>
          </a:xfrm>
          <a:prstGeom prst="rect">
            <a:avLst/>
          </a:prstGeom>
        </p:spPr>
      </p:pic>
      <p:sp>
        <p:nvSpPr>
          <p:cNvPr id="9" name="Footer Placeholder 90">
            <a:extLst>
              <a:ext uri="{FF2B5EF4-FFF2-40B4-BE49-F238E27FC236}">
                <a16:creationId xmlns:a16="http://schemas.microsoft.com/office/drawing/2014/main" id="{3333ED93-1D53-C8B5-FEF6-2BA492CB1B1B}"/>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69845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5C76CE-30FD-4905-A378-7EE31D8186BA}"/>
              </a:ext>
            </a:extLst>
          </p:cNvPr>
          <p:cNvSpPr>
            <a:spLocks noGrp="1"/>
          </p:cNvSpPr>
          <p:nvPr>
            <p:ph type="sldNum" sz="quarter" idx="12"/>
          </p:nvPr>
        </p:nvSpPr>
        <p:spPr/>
        <p:txBody>
          <a:bodyPr/>
          <a:lstStyle/>
          <a:p>
            <a:fld id="{34C99D79-8A4B-4031-B1E0-AF26F8EDF2BC}" type="slidenum">
              <a:rPr lang="en-GB" smtClean="0"/>
              <a:t>4</a:t>
            </a:fld>
            <a:endParaRPr lang="en-GB"/>
          </a:p>
        </p:txBody>
      </p:sp>
      <p:sp>
        <p:nvSpPr>
          <p:cNvPr id="9" name="Title 1">
            <a:extLst>
              <a:ext uri="{FF2B5EF4-FFF2-40B4-BE49-F238E27FC236}">
                <a16:creationId xmlns:a16="http://schemas.microsoft.com/office/drawing/2014/main" id="{95D445F4-AF0C-4D24-9553-DE573359D977}"/>
              </a:ext>
            </a:extLst>
          </p:cNvPr>
          <p:cNvSpPr txBox="1">
            <a:spLocks/>
          </p:cNvSpPr>
          <p:nvPr/>
        </p:nvSpPr>
        <p:spPr>
          <a:xfrm>
            <a:off x="608012" y="2948162"/>
            <a:ext cx="10972800" cy="475395"/>
          </a:xfrm>
          <a:prstGeom prst="rect">
            <a:avLst/>
          </a:prstGeom>
        </p:spPr>
        <p:txBody>
          <a:bodyPr vert="horz" lIns="91440" tIns="45720" rIns="91440" bIns="45720" rtlCol="0" anchor="ctr">
            <a:noAutofit/>
          </a:bodyPr>
          <a:lstStyle>
            <a:lvl1pPr algn="l" defTabSz="914126"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pPr algn="ctr"/>
            <a:r>
              <a:rPr lang="en-US"/>
              <a:t>Important Market Indicators</a:t>
            </a:r>
          </a:p>
        </p:txBody>
      </p:sp>
      <p:sp>
        <p:nvSpPr>
          <p:cNvPr id="2" name="Footer Placeholder 90">
            <a:extLst>
              <a:ext uri="{FF2B5EF4-FFF2-40B4-BE49-F238E27FC236}">
                <a16:creationId xmlns:a16="http://schemas.microsoft.com/office/drawing/2014/main" id="{DF952D33-722F-3B61-FE70-F96FAB553F0C}"/>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03655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9B16-2C2C-DC6D-959E-6EC29B7B5606}"/>
              </a:ext>
            </a:extLst>
          </p:cNvPr>
          <p:cNvSpPr>
            <a:spLocks noGrp="1"/>
          </p:cNvSpPr>
          <p:nvPr>
            <p:ph type="title"/>
          </p:nvPr>
        </p:nvSpPr>
        <p:spPr/>
        <p:txBody>
          <a:bodyPr/>
          <a:lstStyle/>
          <a:p>
            <a:pPr algn="ctr"/>
            <a:r>
              <a:rPr lang="en-US" dirty="0"/>
              <a:t>Increasing Deferred Developer Fee</a:t>
            </a:r>
          </a:p>
        </p:txBody>
      </p:sp>
      <p:pic>
        <p:nvPicPr>
          <p:cNvPr id="6" name="Content Placeholder 5" descr="A screenshot of a computer&#10;&#10;AI-generated content may be incorrect.">
            <a:extLst>
              <a:ext uri="{FF2B5EF4-FFF2-40B4-BE49-F238E27FC236}">
                <a16:creationId xmlns:a16="http://schemas.microsoft.com/office/drawing/2014/main" id="{74EE72AB-9F56-BC4B-95EB-D6FE597437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562" y="1432661"/>
            <a:ext cx="10985699" cy="3992677"/>
          </a:xfrm>
        </p:spPr>
      </p:pic>
      <p:sp>
        <p:nvSpPr>
          <p:cNvPr id="4" name="Slide Number Placeholder 3">
            <a:extLst>
              <a:ext uri="{FF2B5EF4-FFF2-40B4-BE49-F238E27FC236}">
                <a16:creationId xmlns:a16="http://schemas.microsoft.com/office/drawing/2014/main" id="{B52ED611-2051-44D2-FB29-125618075097}"/>
              </a:ext>
            </a:extLst>
          </p:cNvPr>
          <p:cNvSpPr>
            <a:spLocks noGrp="1"/>
          </p:cNvSpPr>
          <p:nvPr>
            <p:ph type="sldNum" sz="quarter" idx="12"/>
          </p:nvPr>
        </p:nvSpPr>
        <p:spPr/>
        <p:txBody>
          <a:bodyPr/>
          <a:lstStyle/>
          <a:p>
            <a:fld id="{34C99D79-8A4B-4031-B1E0-AF26F8EDF2BC}" type="slidenum">
              <a:rPr lang="en-GB" smtClean="0"/>
              <a:t>40</a:t>
            </a:fld>
            <a:endParaRPr lang="en-GB"/>
          </a:p>
        </p:txBody>
      </p:sp>
      <p:sp>
        <p:nvSpPr>
          <p:cNvPr id="7" name="Footer Placeholder 90">
            <a:extLst>
              <a:ext uri="{FF2B5EF4-FFF2-40B4-BE49-F238E27FC236}">
                <a16:creationId xmlns:a16="http://schemas.microsoft.com/office/drawing/2014/main" id="{3BD5E3D0-6C4A-8412-403C-70D64002B0FC}"/>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1108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D68ED-7264-D938-09A6-1C46DA52C5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D2162F-E289-6C4E-8AF8-8F9989EC4749}"/>
              </a:ext>
            </a:extLst>
          </p:cNvPr>
          <p:cNvSpPr>
            <a:spLocks noGrp="1"/>
          </p:cNvSpPr>
          <p:nvPr>
            <p:ph type="title"/>
          </p:nvPr>
        </p:nvSpPr>
        <p:spPr>
          <a:xfrm>
            <a:off x="1155070" y="2953730"/>
            <a:ext cx="10053162" cy="475271"/>
          </a:xfrm>
        </p:spPr>
        <p:txBody>
          <a:bodyPr>
            <a:noAutofit/>
          </a:bodyPr>
          <a:lstStyle/>
          <a:p>
            <a:pPr algn="ctr"/>
            <a:r>
              <a:rPr lang="en-US" dirty="0"/>
              <a:t>Additional Benefits from Cash Collateralized Bonds on 4% Deals</a:t>
            </a:r>
          </a:p>
        </p:txBody>
      </p:sp>
      <p:sp>
        <p:nvSpPr>
          <p:cNvPr id="19" name="Slide Number Placeholder 6">
            <a:extLst>
              <a:ext uri="{FF2B5EF4-FFF2-40B4-BE49-F238E27FC236}">
                <a16:creationId xmlns:a16="http://schemas.microsoft.com/office/drawing/2014/main" id="{9216A49B-740F-0A53-840B-4FC3FB595234}"/>
              </a:ext>
            </a:extLst>
          </p:cNvPr>
          <p:cNvSpPr txBox="1">
            <a:spLocks/>
          </p:cNvSpPr>
          <p:nvPr/>
        </p:nvSpPr>
        <p:spPr>
          <a:xfrm>
            <a:off x="9896891" y="6458998"/>
            <a:ext cx="1311341" cy="365030"/>
          </a:xfrm>
          <a:prstGeom prst="rect">
            <a:avLst/>
          </a:prstGeom>
        </p:spPr>
        <p:txBody>
          <a:bodyPr vert="horz" lIns="91416" tIns="45708" rIns="91416" bIns="45708"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r" defTabSz="1218621" rtl="0" eaLnBrk="1" fontAlgn="auto" latinLnBrk="0" hangingPunct="1">
              <a:lnSpc>
                <a:spcPct val="100000"/>
              </a:lnSpc>
              <a:spcBef>
                <a:spcPts val="0"/>
              </a:spcBef>
              <a:spcAft>
                <a:spcPts val="0"/>
              </a:spcAft>
              <a:buClrTx/>
              <a:buSzTx/>
              <a:buFontTx/>
              <a:buNone/>
              <a:tabLst/>
              <a:defRPr/>
            </a:pPr>
            <a:fld id="{34C99D79-8A4B-4031-B1E0-AF26F8EDF2BC}" type="slidenum">
              <a:rPr kumimoji="0" lang="en-US" sz="1050" b="0" i="0" u="none" strike="noStrike" kern="1200" cap="none" spc="0" normalizeH="0" baseline="0" noProof="0">
                <a:ln>
                  <a:noFill/>
                </a:ln>
                <a:solidFill>
                  <a:srgbClr val="FFFFFF"/>
                </a:solidFill>
                <a:effectLst/>
                <a:uLnTx/>
                <a:uFillTx/>
                <a:latin typeface="Arial" panose="020B0604020202020204"/>
                <a:ea typeface="+mn-ea"/>
                <a:cs typeface="+mn-cs"/>
              </a:rPr>
              <a:pPr marL="0" marR="0" lvl="0" indent="0" algn="r" defTabSz="1218621"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Footer Placeholder 90">
            <a:extLst>
              <a:ext uri="{FF2B5EF4-FFF2-40B4-BE49-F238E27FC236}">
                <a16:creationId xmlns:a16="http://schemas.microsoft.com/office/drawing/2014/main" id="{249BC7FC-B4AC-461B-2A0F-1674F13817AD}"/>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06103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a:t>Cash-Backed Forward Other Benefits</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890">
              <a:defRPr/>
            </a:pPr>
            <a:fld id="{34C99D79-8A4B-4031-B1E0-AF26F8EDF2BC}" type="slidenum">
              <a:rPr lang="en-GB">
                <a:latin typeface="Arial" panose="020B0604020202020204"/>
              </a:rPr>
              <a:pPr defTabSz="1217890">
                <a:defRPr/>
              </a:pPr>
              <a:t>42</a:t>
            </a:fld>
            <a:endParaRPr lang="en-GB">
              <a:latin typeface="Arial" panose="020B0604020202020204"/>
            </a:endParaRPr>
          </a:p>
        </p:txBody>
      </p:sp>
      <p:sp>
        <p:nvSpPr>
          <p:cNvPr id="7" name="Content Placeholder 2">
            <a:extLst>
              <a:ext uri="{FF2B5EF4-FFF2-40B4-BE49-F238E27FC236}">
                <a16:creationId xmlns:a16="http://schemas.microsoft.com/office/drawing/2014/main" id="{3AC3C75D-0E96-50EB-2500-E6C899301B2F}"/>
              </a:ext>
            </a:extLst>
          </p:cNvPr>
          <p:cNvSpPr txBox="1">
            <a:spLocks/>
          </p:cNvSpPr>
          <p:nvPr/>
        </p:nvSpPr>
        <p:spPr>
          <a:xfrm>
            <a:off x="1674241" y="860925"/>
            <a:ext cx="9163868" cy="753923"/>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888" indent="-513888" defTabSz="913304">
              <a:buClrTx/>
              <a:buFont typeface="+mj-lt"/>
              <a:buAutoNum type="arabicPeriod"/>
              <a:defRPr/>
            </a:pPr>
            <a:r>
              <a:rPr lang="en-US" sz="1997">
                <a:solidFill>
                  <a:prstClr val="black">
                    <a:lumMod val="75000"/>
                    <a:lumOff val="25000"/>
                  </a:prstClr>
                </a:solidFill>
                <a:latin typeface="Arial" panose="020B0604020202020204"/>
              </a:rPr>
              <a:t>Earnings on bond proceeds count towards 50% test</a:t>
            </a:r>
          </a:p>
          <a:p>
            <a:pPr marL="0" indent="0" defTabSz="913304">
              <a:buClr>
                <a:srgbClr val="4A66AC"/>
              </a:buClr>
              <a:buNone/>
              <a:defRPr/>
            </a:pPr>
            <a:endParaRPr lang="en-US" sz="1997">
              <a:solidFill>
                <a:prstClr val="black">
                  <a:lumMod val="75000"/>
                  <a:lumOff val="25000"/>
                </a:prstClr>
              </a:solidFill>
              <a:latin typeface="Arial" panose="020B0604020202020204"/>
            </a:endParaRPr>
          </a:p>
          <a:p>
            <a:pPr marL="0" indent="0" defTabSz="913304">
              <a:buClr>
                <a:srgbClr val="4A66AC"/>
              </a:buClr>
              <a:buNone/>
              <a:defRPr/>
            </a:pPr>
            <a:endParaRPr lang="en-US" sz="1997">
              <a:solidFill>
                <a:prstClr val="black">
                  <a:lumMod val="75000"/>
                  <a:lumOff val="25000"/>
                </a:prstClr>
              </a:solidFill>
              <a:latin typeface="Arial" panose="020B0604020202020204"/>
            </a:endParaRPr>
          </a:p>
          <a:p>
            <a:pPr marL="0" indent="0" defTabSz="913304">
              <a:buClr>
                <a:srgbClr val="4A66AC"/>
              </a:buClr>
              <a:buNone/>
              <a:defRPr/>
            </a:pPr>
            <a:endParaRPr lang="en-US" sz="1997">
              <a:solidFill>
                <a:prstClr val="black">
                  <a:lumMod val="75000"/>
                  <a:lumOff val="25000"/>
                </a:prstClr>
              </a:solidFill>
              <a:latin typeface="Arial" panose="020B0604020202020204"/>
            </a:endParaRPr>
          </a:p>
          <a:p>
            <a:pPr marL="0" indent="0" defTabSz="913304">
              <a:buClr>
                <a:srgbClr val="4A66AC"/>
              </a:buClr>
              <a:buNone/>
              <a:defRPr/>
            </a:pPr>
            <a:endParaRPr lang="en-US" sz="1997">
              <a:solidFill>
                <a:prstClr val="black">
                  <a:lumMod val="75000"/>
                  <a:lumOff val="25000"/>
                </a:prstClr>
              </a:solidFill>
              <a:latin typeface="Arial" panose="020B0604020202020204"/>
            </a:endParaRPr>
          </a:p>
        </p:txBody>
      </p:sp>
      <p:sp>
        <p:nvSpPr>
          <p:cNvPr id="6" name="TextBox 5">
            <a:extLst>
              <a:ext uri="{FF2B5EF4-FFF2-40B4-BE49-F238E27FC236}">
                <a16:creationId xmlns:a16="http://schemas.microsoft.com/office/drawing/2014/main" id="{79A009EF-2A32-D3CC-631C-961BB0A49F40}"/>
              </a:ext>
            </a:extLst>
          </p:cNvPr>
          <p:cNvSpPr txBox="1"/>
          <p:nvPr/>
        </p:nvSpPr>
        <p:spPr>
          <a:xfrm>
            <a:off x="546154" y="1495040"/>
            <a:ext cx="2981799" cy="369140"/>
          </a:xfrm>
          <a:prstGeom prst="rect">
            <a:avLst/>
          </a:prstGeom>
          <a:noFill/>
          <a:ln>
            <a:solidFill>
              <a:schemeClr val="tx1"/>
            </a:solidFill>
          </a:ln>
        </p:spPr>
        <p:txBody>
          <a:bodyPr wrap="square" rtlCol="0">
            <a:spAutoFit/>
          </a:bodyPr>
          <a:lstStyle>
            <a:defPPr>
              <a:defRPr lang="en-US"/>
            </a:defPPr>
            <a:lvl1pPr>
              <a:defRPr b="1"/>
            </a:lvl1pPr>
          </a:lstStyle>
          <a:p>
            <a:pPr defTabSz="913852">
              <a:defRPr/>
            </a:pPr>
            <a:r>
              <a:rPr lang="en-US" sz="1798">
                <a:solidFill>
                  <a:prstClr val="black"/>
                </a:solidFill>
                <a:latin typeface="Arial" panose="020B0604020202020204"/>
              </a:rPr>
              <a:t>Standard Bond Structure:</a:t>
            </a:r>
          </a:p>
        </p:txBody>
      </p:sp>
      <p:sp>
        <p:nvSpPr>
          <p:cNvPr id="17" name="TextBox 16">
            <a:extLst>
              <a:ext uri="{FF2B5EF4-FFF2-40B4-BE49-F238E27FC236}">
                <a16:creationId xmlns:a16="http://schemas.microsoft.com/office/drawing/2014/main" id="{0F034622-4E6C-E770-2D3E-A02E48BF62F1}"/>
              </a:ext>
            </a:extLst>
          </p:cNvPr>
          <p:cNvSpPr txBox="1"/>
          <p:nvPr/>
        </p:nvSpPr>
        <p:spPr>
          <a:xfrm>
            <a:off x="584054" y="3171382"/>
            <a:ext cx="2874301" cy="369140"/>
          </a:xfrm>
          <a:prstGeom prst="rect">
            <a:avLst/>
          </a:prstGeom>
          <a:noFill/>
          <a:ln>
            <a:solidFill>
              <a:schemeClr val="tx1"/>
            </a:solidFill>
          </a:ln>
        </p:spPr>
        <p:txBody>
          <a:bodyPr wrap="square" rtlCol="0">
            <a:spAutoFit/>
          </a:bodyPr>
          <a:lstStyle/>
          <a:p>
            <a:pPr defTabSz="913852">
              <a:defRPr/>
            </a:pPr>
            <a:r>
              <a:rPr lang="en-US" sz="1798" b="1">
                <a:solidFill>
                  <a:prstClr val="black"/>
                </a:solidFill>
                <a:latin typeface="Arial" panose="020B0604020202020204"/>
              </a:rPr>
              <a:t>Cash-Backed Structure:</a:t>
            </a:r>
          </a:p>
        </p:txBody>
      </p:sp>
      <p:sp>
        <p:nvSpPr>
          <p:cNvPr id="24" name="TextBox 23">
            <a:extLst>
              <a:ext uri="{FF2B5EF4-FFF2-40B4-BE49-F238E27FC236}">
                <a16:creationId xmlns:a16="http://schemas.microsoft.com/office/drawing/2014/main" id="{B178F6ED-707A-1FBB-5EBF-010AB537FB61}"/>
              </a:ext>
            </a:extLst>
          </p:cNvPr>
          <p:cNvSpPr txBox="1"/>
          <p:nvPr/>
        </p:nvSpPr>
        <p:spPr>
          <a:xfrm>
            <a:off x="5852742" y="2121877"/>
            <a:ext cx="1595621" cy="645995"/>
          </a:xfrm>
          <a:prstGeom prst="rect">
            <a:avLst/>
          </a:prstGeom>
          <a:noFill/>
          <a:ln>
            <a:solidFill>
              <a:schemeClr val="tx1"/>
            </a:solidFill>
          </a:ln>
        </p:spPr>
        <p:txBody>
          <a:bodyPr wrap="square" rtlCol="0">
            <a:spAutoFit/>
          </a:bodyPr>
          <a:lstStyle/>
          <a:p>
            <a:pPr algn="ctr" defTabSz="913852">
              <a:defRPr/>
            </a:pPr>
            <a:r>
              <a:rPr lang="en-US" sz="3598" b="1" dirty="0">
                <a:solidFill>
                  <a:prstClr val="black"/>
                </a:solidFill>
                <a:latin typeface="Arial" panose="020B0604020202020204"/>
              </a:rPr>
              <a:t>53.0%</a:t>
            </a:r>
          </a:p>
        </p:txBody>
      </p:sp>
      <p:sp>
        <p:nvSpPr>
          <p:cNvPr id="5" name="TextBox 4">
            <a:extLst>
              <a:ext uri="{FF2B5EF4-FFF2-40B4-BE49-F238E27FC236}">
                <a16:creationId xmlns:a16="http://schemas.microsoft.com/office/drawing/2014/main" id="{E06A2862-B1B6-8792-BB53-E13FC40BBD52}"/>
              </a:ext>
            </a:extLst>
          </p:cNvPr>
          <p:cNvSpPr txBox="1"/>
          <p:nvPr/>
        </p:nvSpPr>
        <p:spPr>
          <a:xfrm>
            <a:off x="708988" y="2034273"/>
            <a:ext cx="2293908" cy="338378"/>
          </a:xfrm>
          <a:prstGeom prst="rect">
            <a:avLst/>
          </a:prstGeom>
          <a:noFill/>
        </p:spPr>
        <p:txBody>
          <a:bodyPr wrap="square" rtlCol="0">
            <a:spAutoFit/>
          </a:bodyPr>
          <a:lstStyle/>
          <a:p>
            <a:pPr algn="ctr" defTabSz="913852">
              <a:defRPr/>
            </a:pPr>
            <a:r>
              <a:rPr lang="en-US" sz="1600" dirty="0">
                <a:solidFill>
                  <a:srgbClr val="00B050"/>
                </a:solidFill>
                <a:latin typeface="Arial" panose="020B0604020202020204"/>
              </a:rPr>
              <a:t>Tax-Exempt Bonds</a:t>
            </a:r>
          </a:p>
        </p:txBody>
      </p:sp>
      <p:sp>
        <p:nvSpPr>
          <p:cNvPr id="11" name="TextBox 10">
            <a:extLst>
              <a:ext uri="{FF2B5EF4-FFF2-40B4-BE49-F238E27FC236}">
                <a16:creationId xmlns:a16="http://schemas.microsoft.com/office/drawing/2014/main" id="{A37BC136-1EA8-0E65-1403-A70B247ECFD8}"/>
              </a:ext>
            </a:extLst>
          </p:cNvPr>
          <p:cNvSpPr txBox="1"/>
          <p:nvPr/>
        </p:nvSpPr>
        <p:spPr>
          <a:xfrm>
            <a:off x="708988" y="2498207"/>
            <a:ext cx="2293908" cy="338378"/>
          </a:xfrm>
          <a:prstGeom prst="rect">
            <a:avLst/>
          </a:prstGeom>
          <a:noFill/>
        </p:spPr>
        <p:txBody>
          <a:bodyPr wrap="square" rtlCol="0">
            <a:spAutoFit/>
          </a:bodyPr>
          <a:lstStyle/>
          <a:p>
            <a:pPr algn="ctr" defTabSz="913852">
              <a:defRPr/>
            </a:pPr>
            <a:r>
              <a:rPr lang="en-US" sz="1600">
                <a:solidFill>
                  <a:srgbClr val="FF0000"/>
                </a:solidFill>
                <a:latin typeface="Arial" panose="020B0604020202020204"/>
              </a:rPr>
              <a:t>Aggregate Basis</a:t>
            </a:r>
          </a:p>
        </p:txBody>
      </p:sp>
      <p:cxnSp>
        <p:nvCxnSpPr>
          <p:cNvPr id="27" name="Straight Connector 26">
            <a:extLst>
              <a:ext uri="{FF2B5EF4-FFF2-40B4-BE49-F238E27FC236}">
                <a16:creationId xmlns:a16="http://schemas.microsoft.com/office/drawing/2014/main" id="{94A98AB4-0A1A-4A03-4BC9-3DF5F3098FD2}"/>
              </a:ext>
            </a:extLst>
          </p:cNvPr>
          <p:cNvCxnSpPr>
            <a:cxnSpLocks/>
          </p:cNvCxnSpPr>
          <p:nvPr/>
        </p:nvCxnSpPr>
        <p:spPr>
          <a:xfrm flipV="1">
            <a:off x="837672" y="2453651"/>
            <a:ext cx="2010632" cy="0"/>
          </a:xfrm>
          <a:prstGeom prst="line">
            <a:avLst/>
          </a:prstGeom>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43B40A62-C862-A313-9EA0-11A922FCDF6B}"/>
              </a:ext>
            </a:extLst>
          </p:cNvPr>
          <p:cNvSpPr txBox="1"/>
          <p:nvPr/>
        </p:nvSpPr>
        <p:spPr>
          <a:xfrm>
            <a:off x="3200921" y="2063584"/>
            <a:ext cx="2293908" cy="338378"/>
          </a:xfrm>
          <a:prstGeom prst="rect">
            <a:avLst/>
          </a:prstGeom>
          <a:noFill/>
        </p:spPr>
        <p:txBody>
          <a:bodyPr wrap="square" rtlCol="0">
            <a:spAutoFit/>
          </a:bodyPr>
          <a:lstStyle/>
          <a:p>
            <a:pPr algn="ctr" defTabSz="913852">
              <a:defRPr/>
            </a:pPr>
            <a:r>
              <a:rPr lang="en-US" sz="1600">
                <a:solidFill>
                  <a:srgbClr val="00B050"/>
                </a:solidFill>
                <a:latin typeface="Arial" panose="020B0604020202020204"/>
              </a:rPr>
              <a:t>$30,000,000</a:t>
            </a:r>
          </a:p>
        </p:txBody>
      </p:sp>
      <p:sp>
        <p:nvSpPr>
          <p:cNvPr id="34" name="TextBox 33">
            <a:extLst>
              <a:ext uri="{FF2B5EF4-FFF2-40B4-BE49-F238E27FC236}">
                <a16:creationId xmlns:a16="http://schemas.microsoft.com/office/drawing/2014/main" id="{54405D28-3A2B-46B4-0C58-FC89882A3E6C}"/>
              </a:ext>
            </a:extLst>
          </p:cNvPr>
          <p:cNvSpPr txBox="1"/>
          <p:nvPr/>
        </p:nvSpPr>
        <p:spPr>
          <a:xfrm>
            <a:off x="3200921" y="2518180"/>
            <a:ext cx="2293908" cy="338378"/>
          </a:xfrm>
          <a:prstGeom prst="rect">
            <a:avLst/>
          </a:prstGeom>
          <a:noFill/>
        </p:spPr>
        <p:txBody>
          <a:bodyPr wrap="square" rtlCol="0">
            <a:spAutoFit/>
          </a:bodyPr>
          <a:lstStyle/>
          <a:p>
            <a:pPr algn="ctr" defTabSz="913852">
              <a:defRPr/>
            </a:pPr>
            <a:r>
              <a:rPr lang="en-US" sz="1600" dirty="0">
                <a:solidFill>
                  <a:srgbClr val="FF0000"/>
                </a:solidFill>
                <a:latin typeface="Arial" panose="020B0604020202020204"/>
              </a:rPr>
              <a:t>$56,600,000</a:t>
            </a:r>
          </a:p>
        </p:txBody>
      </p:sp>
      <p:cxnSp>
        <p:nvCxnSpPr>
          <p:cNvPr id="35" name="Straight Connector 34">
            <a:extLst>
              <a:ext uri="{FF2B5EF4-FFF2-40B4-BE49-F238E27FC236}">
                <a16:creationId xmlns:a16="http://schemas.microsoft.com/office/drawing/2014/main" id="{FE35A28E-1D3F-FACE-DE00-713B7B3DB98C}"/>
              </a:ext>
            </a:extLst>
          </p:cNvPr>
          <p:cNvCxnSpPr>
            <a:cxnSpLocks/>
          </p:cNvCxnSpPr>
          <p:nvPr/>
        </p:nvCxnSpPr>
        <p:spPr>
          <a:xfrm flipV="1">
            <a:off x="3616738" y="2464986"/>
            <a:ext cx="1462278" cy="0"/>
          </a:xfrm>
          <a:prstGeom prst="line">
            <a:avLst/>
          </a:prstGeom>
        </p:spPr>
        <p:style>
          <a:lnRef idx="2">
            <a:schemeClr val="dk1"/>
          </a:lnRef>
          <a:fillRef idx="0">
            <a:schemeClr val="dk1"/>
          </a:fillRef>
          <a:effectRef idx="1">
            <a:schemeClr val="dk1"/>
          </a:effectRef>
          <a:fontRef idx="minor">
            <a:schemeClr val="tx1"/>
          </a:fontRef>
        </p:style>
      </p:cxnSp>
      <p:sp>
        <p:nvSpPr>
          <p:cNvPr id="36" name="Equals 35">
            <a:extLst>
              <a:ext uri="{FF2B5EF4-FFF2-40B4-BE49-F238E27FC236}">
                <a16:creationId xmlns:a16="http://schemas.microsoft.com/office/drawing/2014/main" id="{47ADCE9D-4B46-CDE4-A591-57A71AC1B1F2}"/>
              </a:ext>
            </a:extLst>
          </p:cNvPr>
          <p:cNvSpPr/>
          <p:nvPr/>
        </p:nvSpPr>
        <p:spPr>
          <a:xfrm>
            <a:off x="5237397" y="2220929"/>
            <a:ext cx="456962" cy="456962"/>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a:solidFill>
                <a:prstClr val="black"/>
              </a:solidFill>
              <a:latin typeface="Arial" panose="020B0604020202020204"/>
            </a:endParaRPr>
          </a:p>
        </p:txBody>
      </p:sp>
      <p:sp>
        <p:nvSpPr>
          <p:cNvPr id="37" name="Equals 36">
            <a:extLst>
              <a:ext uri="{FF2B5EF4-FFF2-40B4-BE49-F238E27FC236}">
                <a16:creationId xmlns:a16="http://schemas.microsoft.com/office/drawing/2014/main" id="{C8A9928A-D6B2-542B-8D2F-69B37B107328}"/>
              </a:ext>
            </a:extLst>
          </p:cNvPr>
          <p:cNvSpPr/>
          <p:nvPr/>
        </p:nvSpPr>
        <p:spPr>
          <a:xfrm>
            <a:off x="3001394" y="2236507"/>
            <a:ext cx="456962" cy="456962"/>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a:solidFill>
                <a:prstClr val="black"/>
              </a:solidFill>
              <a:latin typeface="Arial" panose="020B0604020202020204"/>
            </a:endParaRPr>
          </a:p>
        </p:txBody>
      </p:sp>
      <p:sp>
        <p:nvSpPr>
          <p:cNvPr id="38" name="TextBox 37">
            <a:extLst>
              <a:ext uri="{FF2B5EF4-FFF2-40B4-BE49-F238E27FC236}">
                <a16:creationId xmlns:a16="http://schemas.microsoft.com/office/drawing/2014/main" id="{8341FEA4-EFF5-537A-1F73-26CDB4EACAF3}"/>
              </a:ext>
            </a:extLst>
          </p:cNvPr>
          <p:cNvSpPr txBox="1"/>
          <p:nvPr/>
        </p:nvSpPr>
        <p:spPr>
          <a:xfrm>
            <a:off x="10234912" y="3751614"/>
            <a:ext cx="1595621" cy="645995"/>
          </a:xfrm>
          <a:prstGeom prst="rect">
            <a:avLst/>
          </a:prstGeom>
          <a:noFill/>
          <a:ln>
            <a:solidFill>
              <a:schemeClr val="tx1"/>
            </a:solidFill>
          </a:ln>
        </p:spPr>
        <p:txBody>
          <a:bodyPr wrap="square" rtlCol="0">
            <a:spAutoFit/>
          </a:bodyPr>
          <a:lstStyle/>
          <a:p>
            <a:pPr algn="ctr" defTabSz="913852">
              <a:defRPr/>
            </a:pPr>
            <a:r>
              <a:rPr lang="en-US" sz="3598" b="1" dirty="0">
                <a:solidFill>
                  <a:prstClr val="black"/>
                </a:solidFill>
                <a:latin typeface="Arial" panose="020B0604020202020204"/>
              </a:rPr>
              <a:t>53.1%</a:t>
            </a:r>
          </a:p>
        </p:txBody>
      </p:sp>
      <p:sp>
        <p:nvSpPr>
          <p:cNvPr id="39" name="TextBox 38">
            <a:extLst>
              <a:ext uri="{FF2B5EF4-FFF2-40B4-BE49-F238E27FC236}">
                <a16:creationId xmlns:a16="http://schemas.microsoft.com/office/drawing/2014/main" id="{63201079-5243-3AEB-4CB3-CD4FAD459249}"/>
              </a:ext>
            </a:extLst>
          </p:cNvPr>
          <p:cNvSpPr txBox="1"/>
          <p:nvPr/>
        </p:nvSpPr>
        <p:spPr>
          <a:xfrm>
            <a:off x="1000477" y="3678067"/>
            <a:ext cx="4684569" cy="338378"/>
          </a:xfrm>
          <a:prstGeom prst="rect">
            <a:avLst/>
          </a:prstGeom>
          <a:noFill/>
        </p:spPr>
        <p:txBody>
          <a:bodyPr wrap="square" rtlCol="0">
            <a:spAutoFit/>
          </a:bodyPr>
          <a:lstStyle/>
          <a:p>
            <a:pPr algn="ctr" defTabSz="913852">
              <a:defRPr/>
            </a:pPr>
            <a:r>
              <a:rPr lang="en-US" sz="1600" dirty="0">
                <a:solidFill>
                  <a:srgbClr val="00B050"/>
                </a:solidFill>
                <a:latin typeface="Arial" panose="020B0604020202020204"/>
              </a:rPr>
              <a:t>Tax-Exempt Bonds </a:t>
            </a:r>
            <a:r>
              <a:rPr lang="en-US" sz="1600" dirty="0">
                <a:solidFill>
                  <a:prstClr val="black"/>
                </a:solidFill>
                <a:latin typeface="Arial" panose="020B0604020202020204"/>
              </a:rPr>
              <a:t>+ </a:t>
            </a:r>
            <a:r>
              <a:rPr lang="en-US" sz="1600" dirty="0">
                <a:solidFill>
                  <a:srgbClr val="0070C0"/>
                </a:solidFill>
                <a:latin typeface="Arial" panose="020B0604020202020204"/>
              </a:rPr>
              <a:t>Earnings on Bond Proceeds</a:t>
            </a:r>
          </a:p>
        </p:txBody>
      </p:sp>
      <p:sp>
        <p:nvSpPr>
          <p:cNvPr id="41" name="TextBox 40">
            <a:extLst>
              <a:ext uri="{FF2B5EF4-FFF2-40B4-BE49-F238E27FC236}">
                <a16:creationId xmlns:a16="http://schemas.microsoft.com/office/drawing/2014/main" id="{00DFAF22-833B-3A87-DE3A-F64F567602E5}"/>
              </a:ext>
            </a:extLst>
          </p:cNvPr>
          <p:cNvSpPr txBox="1"/>
          <p:nvPr/>
        </p:nvSpPr>
        <p:spPr>
          <a:xfrm>
            <a:off x="817312" y="4130085"/>
            <a:ext cx="5050901" cy="338378"/>
          </a:xfrm>
          <a:prstGeom prst="rect">
            <a:avLst/>
          </a:prstGeom>
          <a:noFill/>
        </p:spPr>
        <p:txBody>
          <a:bodyPr wrap="square" rtlCol="0">
            <a:spAutoFit/>
          </a:bodyPr>
          <a:lstStyle/>
          <a:p>
            <a:pPr algn="ctr" defTabSz="913852">
              <a:defRPr/>
            </a:pPr>
            <a:r>
              <a:rPr lang="en-US" sz="1600">
                <a:solidFill>
                  <a:srgbClr val="FF0000"/>
                </a:solidFill>
                <a:latin typeface="Arial" panose="020B0604020202020204"/>
              </a:rPr>
              <a:t>Aggregate Basis </a:t>
            </a:r>
            <a:r>
              <a:rPr lang="en-US" sz="1600">
                <a:solidFill>
                  <a:prstClr val="black"/>
                </a:solidFill>
                <a:latin typeface="Arial" panose="020B0604020202020204"/>
              </a:rPr>
              <a:t>+ </a:t>
            </a:r>
            <a:r>
              <a:rPr lang="en-US" sz="1600">
                <a:solidFill>
                  <a:srgbClr val="D2A000"/>
                </a:solidFill>
                <a:latin typeface="Arial" panose="020B0604020202020204"/>
              </a:rPr>
              <a:t>Bond Interest Through Completion</a:t>
            </a:r>
          </a:p>
        </p:txBody>
      </p:sp>
      <p:cxnSp>
        <p:nvCxnSpPr>
          <p:cNvPr id="42" name="Straight Connector 41">
            <a:extLst>
              <a:ext uri="{FF2B5EF4-FFF2-40B4-BE49-F238E27FC236}">
                <a16:creationId xmlns:a16="http://schemas.microsoft.com/office/drawing/2014/main" id="{C58311C3-8779-0F1D-DAA6-E992BF85E8B7}"/>
              </a:ext>
            </a:extLst>
          </p:cNvPr>
          <p:cNvCxnSpPr>
            <a:cxnSpLocks/>
          </p:cNvCxnSpPr>
          <p:nvPr/>
        </p:nvCxnSpPr>
        <p:spPr>
          <a:xfrm flipV="1">
            <a:off x="783775" y="4074611"/>
            <a:ext cx="5117974" cy="0"/>
          </a:xfrm>
          <a:prstGeom prst="line">
            <a:avLst/>
          </a:prstGeom>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id="{8263D706-0D66-EFC8-9BEB-69451BA359B8}"/>
              </a:ext>
            </a:extLst>
          </p:cNvPr>
          <p:cNvSpPr txBox="1"/>
          <p:nvPr/>
        </p:nvSpPr>
        <p:spPr>
          <a:xfrm>
            <a:off x="6560077" y="3659818"/>
            <a:ext cx="2943167" cy="338378"/>
          </a:xfrm>
          <a:prstGeom prst="rect">
            <a:avLst/>
          </a:prstGeom>
          <a:noFill/>
        </p:spPr>
        <p:txBody>
          <a:bodyPr wrap="square" rtlCol="0">
            <a:spAutoFit/>
          </a:bodyPr>
          <a:lstStyle/>
          <a:p>
            <a:pPr algn="ctr" defTabSz="913852">
              <a:defRPr/>
            </a:pPr>
            <a:r>
              <a:rPr lang="en-US" sz="1600" dirty="0">
                <a:solidFill>
                  <a:srgbClr val="00B050"/>
                </a:solidFill>
                <a:latin typeface="Arial" panose="020B0604020202020204"/>
              </a:rPr>
              <a:t>$30,000,000 </a:t>
            </a:r>
            <a:r>
              <a:rPr lang="en-US" sz="1600" dirty="0">
                <a:solidFill>
                  <a:prstClr val="black"/>
                </a:solidFill>
                <a:latin typeface="Arial" panose="020B0604020202020204"/>
              </a:rPr>
              <a:t>+</a:t>
            </a:r>
            <a:r>
              <a:rPr lang="en-US" sz="1600" dirty="0">
                <a:solidFill>
                  <a:srgbClr val="00B050"/>
                </a:solidFill>
                <a:latin typeface="Arial" panose="020B0604020202020204"/>
              </a:rPr>
              <a:t> </a:t>
            </a:r>
            <a:r>
              <a:rPr lang="en-US" sz="1600" dirty="0">
                <a:solidFill>
                  <a:srgbClr val="0070C0"/>
                </a:solidFill>
                <a:latin typeface="Arial" panose="020B0604020202020204"/>
              </a:rPr>
              <a:t>$1,075,000</a:t>
            </a:r>
          </a:p>
        </p:txBody>
      </p:sp>
      <p:sp>
        <p:nvSpPr>
          <p:cNvPr id="44" name="TextBox 43">
            <a:extLst>
              <a:ext uri="{FF2B5EF4-FFF2-40B4-BE49-F238E27FC236}">
                <a16:creationId xmlns:a16="http://schemas.microsoft.com/office/drawing/2014/main" id="{CAA038F7-ACE8-0302-C468-27B89D41C15E}"/>
              </a:ext>
            </a:extLst>
          </p:cNvPr>
          <p:cNvSpPr txBox="1"/>
          <p:nvPr/>
        </p:nvSpPr>
        <p:spPr>
          <a:xfrm>
            <a:off x="6560078" y="4114414"/>
            <a:ext cx="2943166" cy="338378"/>
          </a:xfrm>
          <a:prstGeom prst="rect">
            <a:avLst/>
          </a:prstGeom>
          <a:noFill/>
        </p:spPr>
        <p:txBody>
          <a:bodyPr wrap="square" rtlCol="0">
            <a:spAutoFit/>
          </a:bodyPr>
          <a:lstStyle/>
          <a:p>
            <a:pPr algn="ctr" defTabSz="913852">
              <a:defRPr/>
            </a:pPr>
            <a:r>
              <a:rPr lang="en-US" sz="1600" dirty="0">
                <a:solidFill>
                  <a:srgbClr val="FF0000"/>
                </a:solidFill>
                <a:latin typeface="Arial" panose="020B0604020202020204"/>
              </a:rPr>
              <a:t>$56,600,000 </a:t>
            </a:r>
            <a:r>
              <a:rPr lang="en-US" sz="1600" dirty="0">
                <a:solidFill>
                  <a:prstClr val="black"/>
                </a:solidFill>
                <a:latin typeface="Arial" panose="020B0604020202020204"/>
              </a:rPr>
              <a:t>+</a:t>
            </a:r>
            <a:r>
              <a:rPr lang="en-US" sz="1600" dirty="0">
                <a:solidFill>
                  <a:srgbClr val="FF0000"/>
                </a:solidFill>
                <a:latin typeface="Arial" panose="020B0604020202020204"/>
              </a:rPr>
              <a:t> </a:t>
            </a:r>
            <a:r>
              <a:rPr lang="en-US" sz="1600" dirty="0">
                <a:solidFill>
                  <a:srgbClr val="D2A000"/>
                </a:solidFill>
                <a:latin typeface="Arial" panose="020B0604020202020204"/>
              </a:rPr>
              <a:t>$1,900,000</a:t>
            </a:r>
          </a:p>
        </p:txBody>
      </p:sp>
      <p:cxnSp>
        <p:nvCxnSpPr>
          <p:cNvPr id="45" name="Straight Connector 44">
            <a:extLst>
              <a:ext uri="{FF2B5EF4-FFF2-40B4-BE49-F238E27FC236}">
                <a16:creationId xmlns:a16="http://schemas.microsoft.com/office/drawing/2014/main" id="{6FB31204-6654-3728-E6EF-0C00960D1680}"/>
              </a:ext>
            </a:extLst>
          </p:cNvPr>
          <p:cNvCxnSpPr>
            <a:cxnSpLocks/>
          </p:cNvCxnSpPr>
          <p:nvPr/>
        </p:nvCxnSpPr>
        <p:spPr>
          <a:xfrm flipV="1">
            <a:off x="6615077" y="4074611"/>
            <a:ext cx="2833164" cy="0"/>
          </a:xfrm>
          <a:prstGeom prst="line">
            <a:avLst/>
          </a:prstGeom>
        </p:spPr>
        <p:style>
          <a:lnRef idx="2">
            <a:schemeClr val="dk1"/>
          </a:lnRef>
          <a:fillRef idx="0">
            <a:schemeClr val="dk1"/>
          </a:fillRef>
          <a:effectRef idx="1">
            <a:schemeClr val="dk1"/>
          </a:effectRef>
          <a:fontRef idx="minor">
            <a:schemeClr val="tx1"/>
          </a:fontRef>
        </p:style>
      </p:cxnSp>
      <p:sp>
        <p:nvSpPr>
          <p:cNvPr id="46" name="Equals 45">
            <a:extLst>
              <a:ext uri="{FF2B5EF4-FFF2-40B4-BE49-F238E27FC236}">
                <a16:creationId xmlns:a16="http://schemas.microsoft.com/office/drawing/2014/main" id="{25567316-477E-7371-7D99-C51F44A7B0B7}"/>
              </a:ext>
            </a:extLst>
          </p:cNvPr>
          <p:cNvSpPr/>
          <p:nvPr/>
        </p:nvSpPr>
        <p:spPr>
          <a:xfrm>
            <a:off x="9613096" y="3846131"/>
            <a:ext cx="456962" cy="456962"/>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a:solidFill>
                <a:prstClr val="black"/>
              </a:solidFill>
              <a:latin typeface="Arial" panose="020B0604020202020204"/>
            </a:endParaRPr>
          </a:p>
        </p:txBody>
      </p:sp>
      <p:sp>
        <p:nvSpPr>
          <p:cNvPr id="47" name="Equals 46">
            <a:extLst>
              <a:ext uri="{FF2B5EF4-FFF2-40B4-BE49-F238E27FC236}">
                <a16:creationId xmlns:a16="http://schemas.microsoft.com/office/drawing/2014/main" id="{F8CBCDF3-050D-F257-D445-081D7A224D1C}"/>
              </a:ext>
            </a:extLst>
          </p:cNvPr>
          <p:cNvSpPr/>
          <p:nvPr/>
        </p:nvSpPr>
        <p:spPr>
          <a:xfrm>
            <a:off x="6046937" y="3846131"/>
            <a:ext cx="456962" cy="456962"/>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a:solidFill>
                <a:prstClr val="black"/>
              </a:solidFill>
              <a:latin typeface="Arial" panose="020B0604020202020204"/>
            </a:endParaRPr>
          </a:p>
        </p:txBody>
      </p:sp>
      <p:sp>
        <p:nvSpPr>
          <p:cNvPr id="20" name="TextBox 19">
            <a:extLst>
              <a:ext uri="{FF2B5EF4-FFF2-40B4-BE49-F238E27FC236}">
                <a16:creationId xmlns:a16="http://schemas.microsoft.com/office/drawing/2014/main" id="{68ABE8A8-A9B4-561F-3CE8-DEA3A38EA4A5}"/>
              </a:ext>
            </a:extLst>
          </p:cNvPr>
          <p:cNvSpPr txBox="1"/>
          <p:nvPr/>
        </p:nvSpPr>
        <p:spPr>
          <a:xfrm>
            <a:off x="584053" y="4868031"/>
            <a:ext cx="3617890" cy="369140"/>
          </a:xfrm>
          <a:prstGeom prst="rect">
            <a:avLst/>
          </a:prstGeom>
          <a:noFill/>
          <a:ln>
            <a:solidFill>
              <a:schemeClr val="tx1"/>
            </a:solidFill>
          </a:ln>
        </p:spPr>
        <p:txBody>
          <a:bodyPr wrap="square" rtlCol="0">
            <a:spAutoFit/>
          </a:bodyPr>
          <a:lstStyle/>
          <a:p>
            <a:pPr defTabSz="913852">
              <a:defRPr/>
            </a:pPr>
            <a:r>
              <a:rPr lang="en-US" sz="1798" b="1">
                <a:solidFill>
                  <a:prstClr val="black"/>
                </a:solidFill>
                <a:latin typeface="Arial" panose="020B0604020202020204"/>
              </a:rPr>
              <a:t>Without Bond Interest in Basis:</a:t>
            </a:r>
          </a:p>
        </p:txBody>
      </p:sp>
      <p:sp>
        <p:nvSpPr>
          <p:cNvPr id="33" name="TextBox 32">
            <a:extLst>
              <a:ext uri="{FF2B5EF4-FFF2-40B4-BE49-F238E27FC236}">
                <a16:creationId xmlns:a16="http://schemas.microsoft.com/office/drawing/2014/main" id="{6672C88B-84C4-9DE0-8F90-E966C9884D3F}"/>
              </a:ext>
            </a:extLst>
          </p:cNvPr>
          <p:cNvSpPr txBox="1"/>
          <p:nvPr/>
        </p:nvSpPr>
        <p:spPr>
          <a:xfrm>
            <a:off x="10234912" y="5511137"/>
            <a:ext cx="1595621" cy="645995"/>
          </a:xfrm>
          <a:prstGeom prst="rect">
            <a:avLst/>
          </a:prstGeom>
          <a:noFill/>
          <a:ln>
            <a:solidFill>
              <a:schemeClr val="tx1"/>
            </a:solidFill>
          </a:ln>
        </p:spPr>
        <p:txBody>
          <a:bodyPr wrap="square" rtlCol="0">
            <a:spAutoFit/>
          </a:bodyPr>
          <a:lstStyle/>
          <a:p>
            <a:pPr algn="ctr" defTabSz="913852">
              <a:defRPr/>
            </a:pPr>
            <a:r>
              <a:rPr lang="en-US" sz="3598" b="1" dirty="0">
                <a:solidFill>
                  <a:prstClr val="black"/>
                </a:solidFill>
                <a:latin typeface="Arial" panose="020B0604020202020204"/>
              </a:rPr>
              <a:t>54.9%</a:t>
            </a:r>
          </a:p>
        </p:txBody>
      </p:sp>
      <p:sp>
        <p:nvSpPr>
          <p:cNvPr id="48" name="TextBox 47">
            <a:extLst>
              <a:ext uri="{FF2B5EF4-FFF2-40B4-BE49-F238E27FC236}">
                <a16:creationId xmlns:a16="http://schemas.microsoft.com/office/drawing/2014/main" id="{C01B36F7-0AC0-B86F-BF15-847A46FDC6C6}"/>
              </a:ext>
            </a:extLst>
          </p:cNvPr>
          <p:cNvSpPr txBox="1"/>
          <p:nvPr/>
        </p:nvSpPr>
        <p:spPr>
          <a:xfrm>
            <a:off x="1000477" y="5437590"/>
            <a:ext cx="4684569" cy="338378"/>
          </a:xfrm>
          <a:prstGeom prst="rect">
            <a:avLst/>
          </a:prstGeom>
          <a:noFill/>
        </p:spPr>
        <p:txBody>
          <a:bodyPr wrap="square" rtlCol="0">
            <a:spAutoFit/>
          </a:bodyPr>
          <a:lstStyle/>
          <a:p>
            <a:pPr algn="ctr" defTabSz="913852">
              <a:defRPr/>
            </a:pPr>
            <a:r>
              <a:rPr lang="en-US" sz="1600" dirty="0">
                <a:solidFill>
                  <a:srgbClr val="00B050"/>
                </a:solidFill>
                <a:latin typeface="Arial" panose="020B0604020202020204"/>
              </a:rPr>
              <a:t>Tax-Exempt Bonds </a:t>
            </a:r>
            <a:r>
              <a:rPr lang="en-US" sz="1600" dirty="0">
                <a:solidFill>
                  <a:prstClr val="black"/>
                </a:solidFill>
                <a:latin typeface="Arial" panose="020B0604020202020204"/>
              </a:rPr>
              <a:t>+ </a:t>
            </a:r>
            <a:r>
              <a:rPr lang="en-US" sz="1600" dirty="0">
                <a:solidFill>
                  <a:srgbClr val="0070C0"/>
                </a:solidFill>
                <a:latin typeface="Arial" panose="020B0604020202020204"/>
              </a:rPr>
              <a:t>Earnings on Bond Proceeds</a:t>
            </a:r>
          </a:p>
        </p:txBody>
      </p:sp>
      <p:sp>
        <p:nvSpPr>
          <p:cNvPr id="49" name="TextBox 48">
            <a:extLst>
              <a:ext uri="{FF2B5EF4-FFF2-40B4-BE49-F238E27FC236}">
                <a16:creationId xmlns:a16="http://schemas.microsoft.com/office/drawing/2014/main" id="{CA26E474-F786-C508-FE20-6005F210B0A5}"/>
              </a:ext>
            </a:extLst>
          </p:cNvPr>
          <p:cNvSpPr txBox="1"/>
          <p:nvPr/>
        </p:nvSpPr>
        <p:spPr>
          <a:xfrm>
            <a:off x="817312" y="5889608"/>
            <a:ext cx="5050901" cy="338378"/>
          </a:xfrm>
          <a:prstGeom prst="rect">
            <a:avLst/>
          </a:prstGeom>
          <a:noFill/>
        </p:spPr>
        <p:txBody>
          <a:bodyPr wrap="square" rtlCol="0">
            <a:spAutoFit/>
          </a:bodyPr>
          <a:lstStyle/>
          <a:p>
            <a:pPr algn="ctr" defTabSz="913852">
              <a:defRPr/>
            </a:pPr>
            <a:r>
              <a:rPr lang="en-US" sz="1600">
                <a:solidFill>
                  <a:srgbClr val="FF0000"/>
                </a:solidFill>
                <a:latin typeface="Arial" panose="020B0604020202020204"/>
              </a:rPr>
              <a:t>Aggregate Basis</a:t>
            </a:r>
            <a:endParaRPr lang="en-US" sz="1600">
              <a:solidFill>
                <a:srgbClr val="D2A000"/>
              </a:solidFill>
              <a:latin typeface="Arial" panose="020B0604020202020204"/>
            </a:endParaRPr>
          </a:p>
        </p:txBody>
      </p:sp>
      <p:cxnSp>
        <p:nvCxnSpPr>
          <p:cNvPr id="50" name="Straight Connector 49">
            <a:extLst>
              <a:ext uri="{FF2B5EF4-FFF2-40B4-BE49-F238E27FC236}">
                <a16:creationId xmlns:a16="http://schemas.microsoft.com/office/drawing/2014/main" id="{F942BCD5-2269-8A1E-BC2E-4E146CA4804A}"/>
              </a:ext>
            </a:extLst>
          </p:cNvPr>
          <p:cNvCxnSpPr>
            <a:cxnSpLocks/>
          </p:cNvCxnSpPr>
          <p:nvPr/>
        </p:nvCxnSpPr>
        <p:spPr>
          <a:xfrm flipV="1">
            <a:off x="783775" y="5834133"/>
            <a:ext cx="5117974" cy="0"/>
          </a:xfrm>
          <a:prstGeom prst="line">
            <a:avLst/>
          </a:prstGeom>
        </p:spPr>
        <p:style>
          <a:lnRef idx="2">
            <a:schemeClr val="dk1"/>
          </a:lnRef>
          <a:fillRef idx="0">
            <a:schemeClr val="dk1"/>
          </a:fillRef>
          <a:effectRef idx="1">
            <a:schemeClr val="dk1"/>
          </a:effectRef>
          <a:fontRef idx="minor">
            <a:schemeClr val="tx1"/>
          </a:fontRef>
        </p:style>
      </p:cxnSp>
      <p:sp>
        <p:nvSpPr>
          <p:cNvPr id="51" name="TextBox 50">
            <a:extLst>
              <a:ext uri="{FF2B5EF4-FFF2-40B4-BE49-F238E27FC236}">
                <a16:creationId xmlns:a16="http://schemas.microsoft.com/office/drawing/2014/main" id="{CE414247-2A8A-61BB-CD25-0B0994D11A30}"/>
              </a:ext>
            </a:extLst>
          </p:cNvPr>
          <p:cNvSpPr txBox="1"/>
          <p:nvPr/>
        </p:nvSpPr>
        <p:spPr>
          <a:xfrm>
            <a:off x="6560077" y="5419339"/>
            <a:ext cx="2943167" cy="338378"/>
          </a:xfrm>
          <a:prstGeom prst="rect">
            <a:avLst/>
          </a:prstGeom>
          <a:noFill/>
        </p:spPr>
        <p:txBody>
          <a:bodyPr wrap="square" rtlCol="0">
            <a:spAutoFit/>
          </a:bodyPr>
          <a:lstStyle/>
          <a:p>
            <a:pPr algn="ctr" defTabSz="913852">
              <a:defRPr/>
            </a:pPr>
            <a:r>
              <a:rPr lang="en-US" sz="1600" dirty="0">
                <a:solidFill>
                  <a:srgbClr val="00B050"/>
                </a:solidFill>
                <a:latin typeface="Arial" panose="020B0604020202020204"/>
              </a:rPr>
              <a:t>$30,000,000 </a:t>
            </a:r>
            <a:r>
              <a:rPr lang="en-US" sz="1600" dirty="0">
                <a:solidFill>
                  <a:prstClr val="black"/>
                </a:solidFill>
                <a:latin typeface="Arial" panose="020B0604020202020204"/>
              </a:rPr>
              <a:t>+</a:t>
            </a:r>
            <a:r>
              <a:rPr lang="en-US" sz="1600" dirty="0">
                <a:solidFill>
                  <a:srgbClr val="00B050"/>
                </a:solidFill>
                <a:latin typeface="Arial" panose="020B0604020202020204"/>
              </a:rPr>
              <a:t> </a:t>
            </a:r>
            <a:r>
              <a:rPr lang="en-US" sz="1600" dirty="0">
                <a:solidFill>
                  <a:srgbClr val="0070C0"/>
                </a:solidFill>
                <a:latin typeface="Arial" panose="020B0604020202020204"/>
              </a:rPr>
              <a:t>$1,075,000</a:t>
            </a:r>
          </a:p>
        </p:txBody>
      </p:sp>
      <p:sp>
        <p:nvSpPr>
          <p:cNvPr id="52" name="TextBox 51">
            <a:extLst>
              <a:ext uri="{FF2B5EF4-FFF2-40B4-BE49-F238E27FC236}">
                <a16:creationId xmlns:a16="http://schemas.microsoft.com/office/drawing/2014/main" id="{2871E4BD-68F0-F97C-209E-5C95F73A611B}"/>
              </a:ext>
            </a:extLst>
          </p:cNvPr>
          <p:cNvSpPr txBox="1"/>
          <p:nvPr/>
        </p:nvSpPr>
        <p:spPr>
          <a:xfrm>
            <a:off x="6560078" y="5873937"/>
            <a:ext cx="2943166" cy="338378"/>
          </a:xfrm>
          <a:prstGeom prst="rect">
            <a:avLst/>
          </a:prstGeom>
          <a:noFill/>
        </p:spPr>
        <p:txBody>
          <a:bodyPr wrap="square" rtlCol="0">
            <a:spAutoFit/>
          </a:bodyPr>
          <a:lstStyle/>
          <a:p>
            <a:pPr algn="ctr" defTabSz="913852">
              <a:defRPr/>
            </a:pPr>
            <a:r>
              <a:rPr lang="en-US" sz="1600" dirty="0">
                <a:solidFill>
                  <a:srgbClr val="FF0000"/>
                </a:solidFill>
                <a:latin typeface="Arial" panose="020B0604020202020204"/>
              </a:rPr>
              <a:t>$56,600,000</a:t>
            </a:r>
            <a:endParaRPr lang="en-US" sz="1600" dirty="0">
              <a:solidFill>
                <a:srgbClr val="D2A000"/>
              </a:solidFill>
              <a:latin typeface="Arial" panose="020B0604020202020204"/>
            </a:endParaRPr>
          </a:p>
        </p:txBody>
      </p:sp>
      <p:cxnSp>
        <p:nvCxnSpPr>
          <p:cNvPr id="53" name="Straight Connector 52">
            <a:extLst>
              <a:ext uri="{FF2B5EF4-FFF2-40B4-BE49-F238E27FC236}">
                <a16:creationId xmlns:a16="http://schemas.microsoft.com/office/drawing/2014/main" id="{115F9692-E140-5CE3-6DBD-F790A87CA13B}"/>
              </a:ext>
            </a:extLst>
          </p:cNvPr>
          <p:cNvCxnSpPr>
            <a:cxnSpLocks/>
          </p:cNvCxnSpPr>
          <p:nvPr/>
        </p:nvCxnSpPr>
        <p:spPr>
          <a:xfrm flipV="1">
            <a:off x="6615077" y="5834133"/>
            <a:ext cx="2833164" cy="0"/>
          </a:xfrm>
          <a:prstGeom prst="line">
            <a:avLst/>
          </a:prstGeom>
        </p:spPr>
        <p:style>
          <a:lnRef idx="2">
            <a:schemeClr val="dk1"/>
          </a:lnRef>
          <a:fillRef idx="0">
            <a:schemeClr val="dk1"/>
          </a:fillRef>
          <a:effectRef idx="1">
            <a:schemeClr val="dk1"/>
          </a:effectRef>
          <a:fontRef idx="minor">
            <a:schemeClr val="tx1"/>
          </a:fontRef>
        </p:style>
      </p:cxnSp>
      <p:sp>
        <p:nvSpPr>
          <p:cNvPr id="54" name="Equals 53">
            <a:extLst>
              <a:ext uri="{FF2B5EF4-FFF2-40B4-BE49-F238E27FC236}">
                <a16:creationId xmlns:a16="http://schemas.microsoft.com/office/drawing/2014/main" id="{CC1BA169-C5E5-06D2-18FE-2C2FBCD5B136}"/>
              </a:ext>
            </a:extLst>
          </p:cNvPr>
          <p:cNvSpPr/>
          <p:nvPr/>
        </p:nvSpPr>
        <p:spPr>
          <a:xfrm>
            <a:off x="9613096" y="5605653"/>
            <a:ext cx="456962" cy="456962"/>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a:solidFill>
                <a:prstClr val="black"/>
              </a:solidFill>
              <a:latin typeface="Arial" panose="020B0604020202020204"/>
            </a:endParaRPr>
          </a:p>
        </p:txBody>
      </p:sp>
      <p:sp>
        <p:nvSpPr>
          <p:cNvPr id="55" name="Equals 54">
            <a:extLst>
              <a:ext uri="{FF2B5EF4-FFF2-40B4-BE49-F238E27FC236}">
                <a16:creationId xmlns:a16="http://schemas.microsoft.com/office/drawing/2014/main" id="{EBF83858-4B9F-80AC-54A9-B508639C9A73}"/>
              </a:ext>
            </a:extLst>
          </p:cNvPr>
          <p:cNvSpPr/>
          <p:nvPr/>
        </p:nvSpPr>
        <p:spPr>
          <a:xfrm>
            <a:off x="6046937" y="5605653"/>
            <a:ext cx="456962" cy="456962"/>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52">
              <a:defRPr/>
            </a:pPr>
            <a:endParaRPr lang="en-US" sz="1798">
              <a:solidFill>
                <a:prstClr val="black"/>
              </a:solidFill>
              <a:latin typeface="Arial" panose="020B0604020202020204"/>
            </a:endParaRPr>
          </a:p>
        </p:txBody>
      </p:sp>
      <p:sp>
        <p:nvSpPr>
          <p:cNvPr id="4" name="Footer Placeholder 90">
            <a:extLst>
              <a:ext uri="{FF2B5EF4-FFF2-40B4-BE49-F238E27FC236}">
                <a16:creationId xmlns:a16="http://schemas.microsoft.com/office/drawing/2014/main" id="{F7CA96E4-1C5D-DA97-2B4B-6806B8E67799}"/>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143572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a:t>Cash-Backed Forward Other Benefits</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525">
              <a:defRPr/>
            </a:pPr>
            <a:fld id="{34C99D79-8A4B-4031-B1E0-AF26F8EDF2BC}" type="slidenum">
              <a:rPr lang="en-GB">
                <a:latin typeface="Arial" panose="020B0604020202020204"/>
              </a:rPr>
              <a:pPr defTabSz="1217525">
                <a:defRPr/>
              </a:pPr>
              <a:t>43</a:t>
            </a:fld>
            <a:endParaRPr lang="en-GB">
              <a:latin typeface="Arial" panose="020B0604020202020204"/>
            </a:endParaRPr>
          </a:p>
        </p:txBody>
      </p:sp>
      <p:sp>
        <p:nvSpPr>
          <p:cNvPr id="7" name="Content Placeholder 2">
            <a:extLst>
              <a:ext uri="{FF2B5EF4-FFF2-40B4-BE49-F238E27FC236}">
                <a16:creationId xmlns:a16="http://schemas.microsoft.com/office/drawing/2014/main" id="{3AC3C75D-0E96-50EB-2500-E6C899301B2F}"/>
              </a:ext>
            </a:extLst>
          </p:cNvPr>
          <p:cNvSpPr txBox="1">
            <a:spLocks/>
          </p:cNvSpPr>
          <p:nvPr/>
        </p:nvSpPr>
        <p:spPr>
          <a:xfrm>
            <a:off x="1483345" y="1029823"/>
            <a:ext cx="9353529" cy="3945850"/>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888" indent="-513888" defTabSz="913030">
              <a:buClrTx/>
              <a:buFont typeface="+mj-lt"/>
              <a:buAutoNum type="arabicPeriod" startAt="2"/>
              <a:defRPr/>
            </a:pPr>
            <a:r>
              <a:rPr lang="en-US" sz="1997" dirty="0">
                <a:solidFill>
                  <a:prstClr val="black">
                    <a:lumMod val="75000"/>
                    <a:lumOff val="25000"/>
                  </a:prstClr>
                </a:solidFill>
                <a:latin typeface="Arial" panose="020B0604020202020204"/>
              </a:rPr>
              <a:t>If bond amount &gt; perm loan, allows other funds to be used as collateral (reduced construction loan)</a:t>
            </a:r>
          </a:p>
        </p:txBody>
      </p:sp>
      <p:sp>
        <p:nvSpPr>
          <p:cNvPr id="4" name="TextBox 3">
            <a:extLst>
              <a:ext uri="{FF2B5EF4-FFF2-40B4-BE49-F238E27FC236}">
                <a16:creationId xmlns:a16="http://schemas.microsoft.com/office/drawing/2014/main" id="{90032D0F-4187-FA36-0B3D-0CDB3A6245B5}"/>
              </a:ext>
            </a:extLst>
          </p:cNvPr>
          <p:cNvSpPr txBox="1"/>
          <p:nvPr/>
        </p:nvSpPr>
        <p:spPr>
          <a:xfrm>
            <a:off x="1608778" y="2097785"/>
            <a:ext cx="8971272" cy="584319"/>
          </a:xfrm>
          <a:prstGeom prst="rect">
            <a:avLst/>
          </a:prstGeom>
          <a:noFill/>
        </p:spPr>
        <p:txBody>
          <a:bodyPr wrap="square" rtlCol="0">
            <a:spAutoFit/>
          </a:bodyPr>
          <a:lstStyle/>
          <a:p>
            <a:pPr algn="just" defTabSz="913578">
              <a:defRPr/>
            </a:pPr>
            <a:r>
              <a:rPr lang="en-US" sz="1600" dirty="0">
                <a:solidFill>
                  <a:prstClr val="black"/>
                </a:solidFill>
                <a:latin typeface="Arial" panose="020B0604020202020204"/>
              </a:rPr>
              <a:t>If instead of a $30mm construction loan collateralizing the bonds, $6mm of collateral came in the form of a cheaper source of funds, then the net interest cost could reduce by roughly $500k.</a:t>
            </a:r>
          </a:p>
        </p:txBody>
      </p:sp>
      <p:sp>
        <p:nvSpPr>
          <p:cNvPr id="5" name="TextBox 4">
            <a:extLst>
              <a:ext uri="{FF2B5EF4-FFF2-40B4-BE49-F238E27FC236}">
                <a16:creationId xmlns:a16="http://schemas.microsoft.com/office/drawing/2014/main" id="{DB6365D2-8080-8F00-C573-733C33713300}"/>
              </a:ext>
            </a:extLst>
          </p:cNvPr>
          <p:cNvSpPr txBox="1"/>
          <p:nvPr/>
        </p:nvSpPr>
        <p:spPr>
          <a:xfrm>
            <a:off x="9972738" y="6078485"/>
            <a:ext cx="2212915" cy="261474"/>
          </a:xfrm>
          <a:prstGeom prst="rect">
            <a:avLst/>
          </a:prstGeom>
          <a:noFill/>
        </p:spPr>
        <p:txBody>
          <a:bodyPr wrap="none" rtlCol="0">
            <a:spAutoFit/>
          </a:bodyPr>
          <a:lstStyle/>
          <a:p>
            <a:pPr defTabSz="1218255">
              <a:defRPr/>
            </a:pPr>
            <a:r>
              <a:rPr lang="en-US" sz="1100" i="1">
                <a:solidFill>
                  <a:prstClr val="black"/>
                </a:solidFill>
                <a:latin typeface="Calibri" panose="020F0502020204030204" pitchFamily="34" charset="0"/>
                <a:ea typeface="Calibri" panose="020F0502020204030204" pitchFamily="34" charset="0"/>
                <a:cs typeface="Calibri" panose="020F0502020204030204" pitchFamily="34" charset="0"/>
              </a:rPr>
              <a:t>Copyright © 2024 Tiber Hudson LLC</a:t>
            </a:r>
          </a:p>
        </p:txBody>
      </p:sp>
      <p:graphicFrame>
        <p:nvGraphicFramePr>
          <p:cNvPr id="8" name="Chart 7">
            <a:extLst>
              <a:ext uri="{FF2B5EF4-FFF2-40B4-BE49-F238E27FC236}">
                <a16:creationId xmlns:a16="http://schemas.microsoft.com/office/drawing/2014/main" id="{17F2EEF0-B52B-02A0-14B7-A465E61C30C9}"/>
              </a:ext>
            </a:extLst>
          </p:cNvPr>
          <p:cNvGraphicFramePr/>
          <p:nvPr/>
        </p:nvGraphicFramePr>
        <p:xfrm>
          <a:off x="1949987" y="2923698"/>
          <a:ext cx="8886888" cy="2904480"/>
        </p:xfrm>
        <a:graphic>
          <a:graphicData uri="http://schemas.openxmlformats.org/drawingml/2006/chart">
            <c:chart xmlns:c="http://schemas.openxmlformats.org/drawingml/2006/chart" xmlns:r="http://schemas.openxmlformats.org/officeDocument/2006/relationships" r:id="rId3"/>
          </a:graphicData>
        </a:graphic>
      </p:graphicFrame>
      <p:sp>
        <p:nvSpPr>
          <p:cNvPr id="9" name="Footer Placeholder 90">
            <a:extLst>
              <a:ext uri="{FF2B5EF4-FFF2-40B4-BE49-F238E27FC236}">
                <a16:creationId xmlns:a16="http://schemas.microsoft.com/office/drawing/2014/main" id="{99DA7B4F-85F0-542E-E65A-6CF9EABABD27}"/>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58564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7624-D822-42A5-BF3A-DEDC7C6B2F49}"/>
              </a:ext>
            </a:extLst>
          </p:cNvPr>
          <p:cNvSpPr>
            <a:spLocks noGrp="1"/>
          </p:cNvSpPr>
          <p:nvPr>
            <p:ph type="title"/>
          </p:nvPr>
        </p:nvSpPr>
        <p:spPr/>
        <p:txBody>
          <a:bodyPr/>
          <a:lstStyle/>
          <a:p>
            <a:pPr algn="ctr"/>
            <a:r>
              <a:rPr lang="en-US" dirty="0"/>
              <a:t>Cash-Backed Forward Other Benefits</a:t>
            </a:r>
          </a:p>
        </p:txBody>
      </p:sp>
      <p:sp>
        <p:nvSpPr>
          <p:cNvPr id="3" name="Slide Number Placeholder 2">
            <a:extLst>
              <a:ext uri="{FF2B5EF4-FFF2-40B4-BE49-F238E27FC236}">
                <a16:creationId xmlns:a16="http://schemas.microsoft.com/office/drawing/2014/main" id="{F46284D2-D567-4F90-8B2F-186982D63821}"/>
              </a:ext>
            </a:extLst>
          </p:cNvPr>
          <p:cNvSpPr>
            <a:spLocks noGrp="1"/>
          </p:cNvSpPr>
          <p:nvPr>
            <p:ph type="sldNum" sz="quarter" idx="12"/>
          </p:nvPr>
        </p:nvSpPr>
        <p:spPr/>
        <p:txBody>
          <a:bodyPr/>
          <a:lstStyle/>
          <a:p>
            <a:pPr defTabSz="1217525">
              <a:defRPr/>
            </a:pPr>
            <a:fld id="{34C99D79-8A4B-4031-B1E0-AF26F8EDF2BC}" type="slidenum">
              <a:rPr lang="en-GB">
                <a:latin typeface="Arial" panose="020B0604020202020204"/>
              </a:rPr>
              <a:pPr defTabSz="1217525">
                <a:defRPr/>
              </a:pPr>
              <a:t>44</a:t>
            </a:fld>
            <a:endParaRPr lang="en-GB">
              <a:latin typeface="Arial" panose="020B0604020202020204"/>
            </a:endParaRPr>
          </a:p>
        </p:txBody>
      </p:sp>
      <p:sp>
        <p:nvSpPr>
          <p:cNvPr id="8" name="Content Placeholder 2">
            <a:extLst>
              <a:ext uri="{FF2B5EF4-FFF2-40B4-BE49-F238E27FC236}">
                <a16:creationId xmlns:a16="http://schemas.microsoft.com/office/drawing/2014/main" id="{7B2089D2-E005-89DE-7937-C5D6790031D1}"/>
              </a:ext>
            </a:extLst>
          </p:cNvPr>
          <p:cNvSpPr txBox="1">
            <a:spLocks/>
          </p:cNvSpPr>
          <p:nvPr/>
        </p:nvSpPr>
        <p:spPr>
          <a:xfrm>
            <a:off x="1302725" y="975639"/>
            <a:ext cx="10133124" cy="3797784"/>
          </a:xfrm>
          <a:prstGeom prst="rect">
            <a:avLst/>
          </a:prstGeom>
        </p:spPr>
        <p:txBody>
          <a:bodyPr>
            <a:normAutofit/>
          </a:bodyPr>
          <a:lst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3888" indent="-513888" algn="just" defTabSz="913030">
              <a:lnSpc>
                <a:spcPct val="100000"/>
              </a:lnSpc>
              <a:buClrTx/>
              <a:buFont typeface="+mj-lt"/>
              <a:buAutoNum type="arabicPeriod" startAt="3"/>
              <a:defRPr/>
            </a:pPr>
            <a:r>
              <a:rPr lang="en-US" sz="2797" dirty="0">
                <a:solidFill>
                  <a:prstClr val="black">
                    <a:lumMod val="75000"/>
                    <a:lumOff val="25000"/>
                  </a:prstClr>
                </a:solidFill>
                <a:latin typeface="Arial" panose="020B0604020202020204"/>
              </a:rPr>
              <a:t>Allows equity investor to also serve as construction lender without triggering program investment test*, which is triggered when total issuer fees exceed 12.5 bps annually. </a:t>
            </a:r>
          </a:p>
        </p:txBody>
      </p:sp>
      <p:sp>
        <p:nvSpPr>
          <p:cNvPr id="9" name="TextBox 8">
            <a:extLst>
              <a:ext uri="{FF2B5EF4-FFF2-40B4-BE49-F238E27FC236}">
                <a16:creationId xmlns:a16="http://schemas.microsoft.com/office/drawing/2014/main" id="{05B3B82C-8F6A-59DF-9EBF-A6695E461A92}"/>
              </a:ext>
            </a:extLst>
          </p:cNvPr>
          <p:cNvSpPr txBox="1"/>
          <p:nvPr/>
        </p:nvSpPr>
        <p:spPr>
          <a:xfrm>
            <a:off x="1302728" y="5601172"/>
            <a:ext cx="10539916" cy="522948"/>
          </a:xfrm>
          <a:prstGeom prst="rect">
            <a:avLst/>
          </a:prstGeom>
          <a:noFill/>
        </p:spPr>
        <p:txBody>
          <a:bodyPr wrap="square">
            <a:spAutoFit/>
          </a:bodyPr>
          <a:lstStyle/>
          <a:p>
            <a:pPr marL="75095" indent="-513888" algn="just" defTabSz="913030">
              <a:defRPr/>
            </a:pPr>
            <a:r>
              <a:rPr lang="en-US" sz="1400" i="1" dirty="0">
                <a:solidFill>
                  <a:prstClr val="black">
                    <a:lumMod val="75000"/>
                    <a:lumOff val="25000"/>
                  </a:prstClr>
                </a:solidFill>
                <a:latin typeface="Arial" panose="020B0604020202020204"/>
              </a:rPr>
              <a:t>* Program Investment Test limits yield on loan (reflected in the issuer fee) to 0.125% in excess of yield on bonds on an annual basis for the full term of the bonds.</a:t>
            </a:r>
          </a:p>
        </p:txBody>
      </p:sp>
      <p:graphicFrame>
        <p:nvGraphicFramePr>
          <p:cNvPr id="10" name="Table 9">
            <a:extLst>
              <a:ext uri="{FF2B5EF4-FFF2-40B4-BE49-F238E27FC236}">
                <a16:creationId xmlns:a16="http://schemas.microsoft.com/office/drawing/2014/main" id="{47669150-5D1D-7A80-9080-F9398C08034B}"/>
              </a:ext>
            </a:extLst>
          </p:cNvPr>
          <p:cNvGraphicFramePr>
            <a:graphicFrameLocks noGrp="1"/>
          </p:cNvGraphicFramePr>
          <p:nvPr/>
        </p:nvGraphicFramePr>
        <p:xfrm>
          <a:off x="3388077" y="2643428"/>
          <a:ext cx="5415844" cy="1111938"/>
        </p:xfrm>
        <a:graphic>
          <a:graphicData uri="http://schemas.openxmlformats.org/drawingml/2006/table">
            <a:tbl>
              <a:tblPr firstRow="1" bandRow="1">
                <a:tableStyleId>{5C22544A-7EE6-4342-B048-85BDC9FD1C3A}</a:tableStyleId>
              </a:tblPr>
              <a:tblGrid>
                <a:gridCol w="2707922">
                  <a:extLst>
                    <a:ext uri="{9D8B030D-6E8A-4147-A177-3AD203B41FA5}">
                      <a16:colId xmlns:a16="http://schemas.microsoft.com/office/drawing/2014/main" val="2354544009"/>
                    </a:ext>
                  </a:extLst>
                </a:gridCol>
                <a:gridCol w="2707922">
                  <a:extLst>
                    <a:ext uri="{9D8B030D-6E8A-4147-A177-3AD203B41FA5}">
                      <a16:colId xmlns:a16="http://schemas.microsoft.com/office/drawing/2014/main" val="1616764026"/>
                    </a:ext>
                  </a:extLst>
                </a:gridCol>
              </a:tblGrid>
              <a:tr h="370646">
                <a:tc gridSpan="2">
                  <a:txBody>
                    <a:bodyPr/>
                    <a:lstStyle/>
                    <a:p>
                      <a:pPr algn="ctr"/>
                      <a:r>
                        <a:rPr lang="en-US" sz="1800" b="0" dirty="0">
                          <a:solidFill>
                            <a:schemeClr val="bg1"/>
                          </a:solidFill>
                        </a:rPr>
                        <a:t>Standard Bond Structure</a:t>
                      </a:r>
                    </a:p>
                  </a:txBody>
                  <a:tcPr marL="91392" marR="91392" marT="45696" marB="45696"/>
                </a:tc>
                <a:tc hMerge="1">
                  <a:txBody>
                    <a:bodyPr/>
                    <a:lstStyle/>
                    <a:p>
                      <a:endParaRPr lang="en-US" dirty="0"/>
                    </a:p>
                  </a:txBody>
                  <a:tcPr/>
                </a:tc>
                <a:extLst>
                  <a:ext uri="{0D108BD9-81ED-4DB2-BD59-A6C34878D82A}">
                    <a16:rowId xmlns:a16="http://schemas.microsoft.com/office/drawing/2014/main" val="3026149066"/>
                  </a:ext>
                </a:extLst>
              </a:tr>
              <a:tr h="370646">
                <a:tc>
                  <a:txBody>
                    <a:bodyPr/>
                    <a:lstStyle/>
                    <a:p>
                      <a:pPr algn="ctr"/>
                      <a:r>
                        <a:rPr lang="en-US" sz="1800" b="1" dirty="0"/>
                        <a:t>Bondholder:</a:t>
                      </a:r>
                    </a:p>
                  </a:txBody>
                  <a:tcPr marL="91392" marR="91392" marT="45696" marB="45696"/>
                </a:tc>
                <a:tc>
                  <a:txBody>
                    <a:bodyPr/>
                    <a:lstStyle/>
                    <a:p>
                      <a:pPr algn="ctr"/>
                      <a:r>
                        <a:rPr lang="en-US" sz="1800" b="1" dirty="0"/>
                        <a:t>Equity Investor:</a:t>
                      </a:r>
                    </a:p>
                  </a:txBody>
                  <a:tcPr marL="91392" marR="91392" marT="45696" marB="45696"/>
                </a:tc>
                <a:extLst>
                  <a:ext uri="{0D108BD9-81ED-4DB2-BD59-A6C34878D82A}">
                    <a16:rowId xmlns:a16="http://schemas.microsoft.com/office/drawing/2014/main" val="3260179404"/>
                  </a:ext>
                </a:extLst>
              </a:tr>
              <a:tr h="370646">
                <a:tc>
                  <a:txBody>
                    <a:bodyPr/>
                    <a:lstStyle/>
                    <a:p>
                      <a:pPr algn="ctr"/>
                      <a:r>
                        <a:rPr lang="en-US" sz="1800" dirty="0"/>
                        <a:t>Construction Lender</a:t>
                      </a:r>
                    </a:p>
                  </a:txBody>
                  <a:tcPr marL="91392" marR="91392" marT="45696" marB="45696"/>
                </a:tc>
                <a:tc>
                  <a:txBody>
                    <a:bodyPr/>
                    <a:lstStyle/>
                    <a:p>
                      <a:pPr algn="ctr"/>
                      <a:r>
                        <a:rPr lang="en-US" sz="1800" dirty="0"/>
                        <a:t>Construction Lender</a:t>
                      </a:r>
                    </a:p>
                  </a:txBody>
                  <a:tcPr marL="91392" marR="91392" marT="45696" marB="45696"/>
                </a:tc>
                <a:extLst>
                  <a:ext uri="{0D108BD9-81ED-4DB2-BD59-A6C34878D82A}">
                    <a16:rowId xmlns:a16="http://schemas.microsoft.com/office/drawing/2014/main" val="1529601855"/>
                  </a:ext>
                </a:extLst>
              </a:tr>
            </a:tbl>
          </a:graphicData>
        </a:graphic>
      </p:graphicFrame>
      <p:graphicFrame>
        <p:nvGraphicFramePr>
          <p:cNvPr id="11" name="Table 10">
            <a:extLst>
              <a:ext uri="{FF2B5EF4-FFF2-40B4-BE49-F238E27FC236}">
                <a16:creationId xmlns:a16="http://schemas.microsoft.com/office/drawing/2014/main" id="{1A6447EC-CA16-5E47-356B-BC836C4D8B86}"/>
              </a:ext>
            </a:extLst>
          </p:cNvPr>
          <p:cNvGraphicFramePr>
            <a:graphicFrameLocks noGrp="1"/>
          </p:cNvGraphicFramePr>
          <p:nvPr/>
        </p:nvGraphicFramePr>
        <p:xfrm>
          <a:off x="3388077" y="4166027"/>
          <a:ext cx="5415844" cy="1111938"/>
        </p:xfrm>
        <a:graphic>
          <a:graphicData uri="http://schemas.openxmlformats.org/drawingml/2006/table">
            <a:tbl>
              <a:tblPr firstRow="1" bandRow="1">
                <a:tableStyleId>{5C22544A-7EE6-4342-B048-85BDC9FD1C3A}</a:tableStyleId>
              </a:tblPr>
              <a:tblGrid>
                <a:gridCol w="2707922">
                  <a:extLst>
                    <a:ext uri="{9D8B030D-6E8A-4147-A177-3AD203B41FA5}">
                      <a16:colId xmlns:a16="http://schemas.microsoft.com/office/drawing/2014/main" val="2354544009"/>
                    </a:ext>
                  </a:extLst>
                </a:gridCol>
                <a:gridCol w="2707922">
                  <a:extLst>
                    <a:ext uri="{9D8B030D-6E8A-4147-A177-3AD203B41FA5}">
                      <a16:colId xmlns:a16="http://schemas.microsoft.com/office/drawing/2014/main" val="1616764026"/>
                    </a:ext>
                  </a:extLst>
                </a:gridCol>
              </a:tblGrid>
              <a:tr h="370646">
                <a:tc gridSpan="2">
                  <a:txBody>
                    <a:bodyPr/>
                    <a:lstStyle/>
                    <a:p>
                      <a:pPr algn="ctr"/>
                      <a:r>
                        <a:rPr lang="en-US" sz="1800" b="0" dirty="0">
                          <a:solidFill>
                            <a:schemeClr val="bg1"/>
                          </a:solidFill>
                        </a:rPr>
                        <a:t>Cash-Backed Forward</a:t>
                      </a:r>
                    </a:p>
                  </a:txBody>
                  <a:tcPr marL="91392" marR="91392" marT="45696" marB="45696"/>
                </a:tc>
                <a:tc hMerge="1">
                  <a:txBody>
                    <a:bodyPr/>
                    <a:lstStyle/>
                    <a:p>
                      <a:endParaRPr lang="en-US" dirty="0"/>
                    </a:p>
                  </a:txBody>
                  <a:tcPr/>
                </a:tc>
                <a:extLst>
                  <a:ext uri="{0D108BD9-81ED-4DB2-BD59-A6C34878D82A}">
                    <a16:rowId xmlns:a16="http://schemas.microsoft.com/office/drawing/2014/main" val="3026149066"/>
                  </a:ext>
                </a:extLst>
              </a:tr>
              <a:tr h="370646">
                <a:tc>
                  <a:txBody>
                    <a:bodyPr/>
                    <a:lstStyle/>
                    <a:p>
                      <a:pPr algn="ctr"/>
                      <a:r>
                        <a:rPr lang="en-US" sz="1800" b="1" dirty="0"/>
                        <a:t>Bondholder:</a:t>
                      </a:r>
                    </a:p>
                  </a:txBody>
                  <a:tcPr marL="91392" marR="91392" marT="45696" marB="45696">
                    <a:lnB w="12700" cap="flat" cmpd="sng" algn="ctr">
                      <a:solidFill>
                        <a:schemeClr val="tx1"/>
                      </a:solidFill>
                      <a:prstDash val="solid"/>
                      <a:round/>
                      <a:headEnd type="none" w="med" len="med"/>
                      <a:tailEnd type="none" w="med" len="med"/>
                    </a:lnB>
                  </a:tcPr>
                </a:tc>
                <a:tc>
                  <a:txBody>
                    <a:bodyPr/>
                    <a:lstStyle/>
                    <a:p>
                      <a:pPr algn="ctr"/>
                      <a:r>
                        <a:rPr lang="en-US" sz="1800" b="1" dirty="0"/>
                        <a:t>Equity Investor:</a:t>
                      </a:r>
                    </a:p>
                  </a:txBody>
                  <a:tcPr marL="91392" marR="91392" marT="45696" marB="45696"/>
                </a:tc>
                <a:extLst>
                  <a:ext uri="{0D108BD9-81ED-4DB2-BD59-A6C34878D82A}">
                    <a16:rowId xmlns:a16="http://schemas.microsoft.com/office/drawing/2014/main" val="3260179404"/>
                  </a:ext>
                </a:extLst>
              </a:tr>
              <a:tr h="370646">
                <a:tc>
                  <a:txBody>
                    <a:bodyPr/>
                    <a:lstStyle/>
                    <a:p>
                      <a:pPr algn="ctr"/>
                      <a:r>
                        <a:rPr lang="en-US" sz="1800" dirty="0"/>
                        <a:t>Public Investors</a:t>
                      </a:r>
                    </a:p>
                  </a:txBody>
                  <a:tcPr marL="91392" marR="91392" marT="45696" marB="456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t>Construction Lender</a:t>
                      </a:r>
                    </a:p>
                  </a:txBody>
                  <a:tcPr marL="91392" marR="91392" marT="45696" marB="45696">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29601855"/>
                  </a:ext>
                </a:extLst>
              </a:tr>
            </a:tbl>
          </a:graphicData>
        </a:graphic>
      </p:graphicFrame>
      <p:sp>
        <p:nvSpPr>
          <p:cNvPr id="12" name="Multiplication Sign 11">
            <a:extLst>
              <a:ext uri="{FF2B5EF4-FFF2-40B4-BE49-F238E27FC236}">
                <a16:creationId xmlns:a16="http://schemas.microsoft.com/office/drawing/2014/main" id="{A2C2D1D0-86D8-A8B9-B856-224298048986}"/>
              </a:ext>
            </a:extLst>
          </p:cNvPr>
          <p:cNvSpPr/>
          <p:nvPr/>
        </p:nvSpPr>
        <p:spPr>
          <a:xfrm>
            <a:off x="8859755" y="2442917"/>
            <a:ext cx="1645062" cy="1645062"/>
          </a:xfrm>
          <a:prstGeom prst="mathMultiply">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8255">
              <a:defRPr/>
            </a:pPr>
            <a:endParaRPr lang="en-US" sz="2398">
              <a:solidFill>
                <a:prstClr val="white"/>
              </a:solidFill>
              <a:latin typeface="Arial" panose="020B0604020202020204"/>
            </a:endParaRPr>
          </a:p>
        </p:txBody>
      </p:sp>
      <p:pic>
        <p:nvPicPr>
          <p:cNvPr id="13" name="Graphic 12" descr="Checkmark with solid fill">
            <a:extLst>
              <a:ext uri="{FF2B5EF4-FFF2-40B4-BE49-F238E27FC236}">
                <a16:creationId xmlns:a16="http://schemas.microsoft.com/office/drawing/2014/main" id="{30D69BB0-4BEF-41D3-ABB8-D09C0ED108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96843" y="4087979"/>
            <a:ext cx="1370886" cy="1370886"/>
          </a:xfrm>
          <a:prstGeom prst="rect">
            <a:avLst/>
          </a:prstGeom>
        </p:spPr>
      </p:pic>
      <p:sp>
        <p:nvSpPr>
          <p:cNvPr id="6" name="TextBox 5">
            <a:extLst>
              <a:ext uri="{FF2B5EF4-FFF2-40B4-BE49-F238E27FC236}">
                <a16:creationId xmlns:a16="http://schemas.microsoft.com/office/drawing/2014/main" id="{BAC5268D-C107-54AD-C68D-3F47B56904AF}"/>
              </a:ext>
            </a:extLst>
          </p:cNvPr>
          <p:cNvSpPr txBox="1"/>
          <p:nvPr/>
        </p:nvSpPr>
        <p:spPr>
          <a:xfrm>
            <a:off x="9971150" y="6078485"/>
            <a:ext cx="2212915" cy="261474"/>
          </a:xfrm>
          <a:prstGeom prst="rect">
            <a:avLst/>
          </a:prstGeom>
          <a:noFill/>
        </p:spPr>
        <p:txBody>
          <a:bodyPr wrap="none" rtlCol="0">
            <a:spAutoFit/>
          </a:bodyPr>
          <a:lstStyle/>
          <a:p>
            <a:pPr defTabSz="1218621"/>
            <a:r>
              <a:rPr lang="en-US" sz="1100" i="1" dirty="0">
                <a:solidFill>
                  <a:prstClr val="black"/>
                </a:solidFill>
                <a:latin typeface="Calibri" panose="020F0502020204030204" pitchFamily="34" charset="0"/>
                <a:ea typeface="Calibri" panose="020F0502020204030204" pitchFamily="34" charset="0"/>
                <a:cs typeface="Calibri" panose="020F0502020204030204" pitchFamily="34" charset="0"/>
              </a:rPr>
              <a:t>Copyright © 2025 Tiber Hudson LLC</a:t>
            </a:r>
          </a:p>
        </p:txBody>
      </p:sp>
      <p:sp>
        <p:nvSpPr>
          <p:cNvPr id="4" name="Footer Placeholder 90">
            <a:extLst>
              <a:ext uri="{FF2B5EF4-FFF2-40B4-BE49-F238E27FC236}">
                <a16:creationId xmlns:a16="http://schemas.microsoft.com/office/drawing/2014/main" id="{52F62FAB-A0D4-3CA9-1E7D-8F93165E7EB8}"/>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48672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EFAC8-F9AC-EB16-6A98-9D33E11647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C32ECD-A25C-36C6-DA9C-4A8732172B62}"/>
              </a:ext>
            </a:extLst>
          </p:cNvPr>
          <p:cNvSpPr>
            <a:spLocks noGrp="1"/>
          </p:cNvSpPr>
          <p:nvPr>
            <p:ph type="title"/>
          </p:nvPr>
        </p:nvSpPr>
        <p:spPr/>
        <p:txBody>
          <a:bodyPr/>
          <a:lstStyle/>
          <a:p>
            <a:pPr algn="ctr"/>
            <a:r>
              <a:rPr lang="en-US" dirty="0"/>
              <a:t>Contact Information</a:t>
            </a:r>
          </a:p>
        </p:txBody>
      </p:sp>
      <p:sp>
        <p:nvSpPr>
          <p:cNvPr id="3" name="Slide Number Placeholder 2">
            <a:extLst>
              <a:ext uri="{FF2B5EF4-FFF2-40B4-BE49-F238E27FC236}">
                <a16:creationId xmlns:a16="http://schemas.microsoft.com/office/drawing/2014/main" id="{FE89EF6B-0EB5-4DFB-4886-9023420BD4F7}"/>
              </a:ext>
            </a:extLst>
          </p:cNvPr>
          <p:cNvSpPr>
            <a:spLocks noGrp="1"/>
          </p:cNvSpPr>
          <p:nvPr>
            <p:ph type="sldNum" sz="quarter" idx="12"/>
          </p:nvPr>
        </p:nvSpPr>
        <p:spPr/>
        <p:txBody>
          <a:bodyPr/>
          <a:lstStyle/>
          <a:p>
            <a:fld id="{34C99D79-8A4B-4031-B1E0-AF26F8EDF2BC}" type="slidenum">
              <a:rPr lang="en-GB" smtClean="0"/>
              <a:t>45</a:t>
            </a:fld>
            <a:endParaRPr lang="en-GB"/>
          </a:p>
        </p:txBody>
      </p:sp>
      <p:sp>
        <p:nvSpPr>
          <p:cNvPr id="4" name="TextBox 3">
            <a:extLst>
              <a:ext uri="{FF2B5EF4-FFF2-40B4-BE49-F238E27FC236}">
                <a16:creationId xmlns:a16="http://schemas.microsoft.com/office/drawing/2014/main" id="{89576D6C-9813-FC96-B684-53B904BBA06D}"/>
              </a:ext>
            </a:extLst>
          </p:cNvPr>
          <p:cNvSpPr txBox="1"/>
          <p:nvPr/>
        </p:nvSpPr>
        <p:spPr>
          <a:xfrm>
            <a:off x="8581060" y="4560837"/>
            <a:ext cx="2526473" cy="707886"/>
          </a:xfrm>
          <a:prstGeom prst="rect">
            <a:avLst/>
          </a:prstGeom>
          <a:noFill/>
        </p:spPr>
        <p:txBody>
          <a:bodyPr wrap="square" rtlCol="0">
            <a:spAutoFit/>
          </a:bodyPr>
          <a:lstStyle/>
          <a:p>
            <a:r>
              <a:rPr lang="en-US" sz="1400" b="1" dirty="0"/>
              <a:t>Alex Zeltser</a:t>
            </a:r>
          </a:p>
          <a:p>
            <a:r>
              <a:rPr lang="en-US" sz="1400" i="1" dirty="0"/>
              <a:t>Tiber Hudson</a:t>
            </a:r>
          </a:p>
          <a:p>
            <a:r>
              <a:rPr lang="en-US" sz="1200" dirty="0"/>
              <a:t>alex@tiberhudson.com</a:t>
            </a:r>
          </a:p>
        </p:txBody>
      </p:sp>
      <p:sp>
        <p:nvSpPr>
          <p:cNvPr id="5" name="TextBox 4">
            <a:extLst>
              <a:ext uri="{FF2B5EF4-FFF2-40B4-BE49-F238E27FC236}">
                <a16:creationId xmlns:a16="http://schemas.microsoft.com/office/drawing/2014/main" id="{913618E9-3C9B-6ECC-EA84-6C53D53C7CA4}"/>
              </a:ext>
            </a:extLst>
          </p:cNvPr>
          <p:cNvSpPr txBox="1"/>
          <p:nvPr/>
        </p:nvSpPr>
        <p:spPr>
          <a:xfrm>
            <a:off x="4981522" y="4560837"/>
            <a:ext cx="2526473" cy="707886"/>
          </a:xfrm>
          <a:prstGeom prst="rect">
            <a:avLst/>
          </a:prstGeom>
          <a:noFill/>
        </p:spPr>
        <p:txBody>
          <a:bodyPr wrap="square" rtlCol="0">
            <a:spAutoFit/>
          </a:bodyPr>
          <a:lstStyle/>
          <a:p>
            <a:r>
              <a:rPr lang="en-US" sz="1400" b="1" dirty="0"/>
              <a:t>Tracey Easton</a:t>
            </a:r>
          </a:p>
          <a:p>
            <a:r>
              <a:rPr lang="en-US" sz="1400" i="1" dirty="0"/>
              <a:t>Moore &amp; Van Allen</a:t>
            </a:r>
          </a:p>
          <a:p>
            <a:r>
              <a:rPr lang="en-US" sz="1200" dirty="0"/>
              <a:t>traceyeaston@mvalaw.com</a:t>
            </a:r>
          </a:p>
        </p:txBody>
      </p:sp>
      <p:sp>
        <p:nvSpPr>
          <p:cNvPr id="6" name="TextBox 5">
            <a:extLst>
              <a:ext uri="{FF2B5EF4-FFF2-40B4-BE49-F238E27FC236}">
                <a16:creationId xmlns:a16="http://schemas.microsoft.com/office/drawing/2014/main" id="{5E93E6CD-AB38-270E-D127-A25DE6359C51}"/>
              </a:ext>
            </a:extLst>
          </p:cNvPr>
          <p:cNvSpPr txBox="1"/>
          <p:nvPr/>
        </p:nvSpPr>
        <p:spPr>
          <a:xfrm>
            <a:off x="1381984" y="4561754"/>
            <a:ext cx="2526473" cy="707886"/>
          </a:xfrm>
          <a:prstGeom prst="rect">
            <a:avLst/>
          </a:prstGeom>
          <a:noFill/>
        </p:spPr>
        <p:txBody>
          <a:bodyPr wrap="square" rtlCol="0">
            <a:spAutoFit/>
          </a:bodyPr>
          <a:lstStyle/>
          <a:p>
            <a:r>
              <a:rPr lang="en-US" sz="1400" b="1" dirty="0"/>
              <a:t>Sean Burke</a:t>
            </a:r>
          </a:p>
          <a:p>
            <a:r>
              <a:rPr lang="en-US" sz="1400" i="1" dirty="0"/>
              <a:t>PGIM Real Estate</a:t>
            </a:r>
          </a:p>
          <a:p>
            <a:r>
              <a:rPr lang="en-US" sz="1200" dirty="0"/>
              <a:t>sean.j.burke@pgim.com</a:t>
            </a:r>
          </a:p>
        </p:txBody>
      </p:sp>
      <p:pic>
        <p:nvPicPr>
          <p:cNvPr id="7" name="Picture Placeholder 7">
            <a:extLst>
              <a:ext uri="{FF2B5EF4-FFF2-40B4-BE49-F238E27FC236}">
                <a16:creationId xmlns:a16="http://schemas.microsoft.com/office/drawing/2014/main" id="{876E91B0-F3A5-740D-25A8-0E6DC62E8988}"/>
              </a:ext>
            </a:extLst>
          </p:cNvPr>
          <p:cNvPicPr>
            <a:picLocks noChangeAspect="1"/>
          </p:cNvPicPr>
          <p:nvPr/>
        </p:nvPicPr>
        <p:blipFill>
          <a:blip r:embed="rId2">
            <a:extLst>
              <a:ext uri="{28A0092B-C50C-407E-A947-70E740481C1C}">
                <a14:useLocalDpi xmlns:a14="http://schemas.microsoft.com/office/drawing/2010/main" val="0"/>
              </a:ext>
            </a:extLst>
          </a:blip>
          <a:srcRect l="7628" r="7628"/>
          <a:stretch>
            <a:fillRect/>
          </a:stretch>
        </p:blipFill>
        <p:spPr>
          <a:xfrm>
            <a:off x="1377871" y="1444087"/>
            <a:ext cx="2225780" cy="2940385"/>
          </a:xfrm>
          <a:prstGeom prst="rect">
            <a:avLst/>
          </a:prstGeom>
        </p:spPr>
      </p:pic>
      <p:pic>
        <p:nvPicPr>
          <p:cNvPr id="8" name="Picture Placeholder 14">
            <a:extLst>
              <a:ext uri="{FF2B5EF4-FFF2-40B4-BE49-F238E27FC236}">
                <a16:creationId xmlns:a16="http://schemas.microsoft.com/office/drawing/2014/main" id="{4A339A23-F7C1-EA19-EB1B-F8E23F2A105A}"/>
              </a:ext>
            </a:extLst>
          </p:cNvPr>
          <p:cNvPicPr>
            <a:picLocks noChangeAspect="1"/>
          </p:cNvPicPr>
          <p:nvPr/>
        </p:nvPicPr>
        <p:blipFill>
          <a:blip r:embed="rId3">
            <a:extLst>
              <a:ext uri="{28A0092B-C50C-407E-A947-70E740481C1C}">
                <a14:useLocalDpi xmlns:a14="http://schemas.microsoft.com/office/drawing/2010/main" val="0"/>
              </a:ext>
            </a:extLst>
          </a:blip>
          <a:srcRect l="7337" r="7337"/>
          <a:stretch>
            <a:fillRect/>
          </a:stretch>
        </p:blipFill>
        <p:spPr>
          <a:xfrm>
            <a:off x="4981522" y="1444087"/>
            <a:ext cx="2225780" cy="2940385"/>
          </a:xfrm>
          <a:prstGeom prst="rect">
            <a:avLst/>
          </a:prstGeom>
        </p:spPr>
      </p:pic>
      <p:pic>
        <p:nvPicPr>
          <p:cNvPr id="10" name="Picture Placeholder 24">
            <a:extLst>
              <a:ext uri="{FF2B5EF4-FFF2-40B4-BE49-F238E27FC236}">
                <a16:creationId xmlns:a16="http://schemas.microsoft.com/office/drawing/2014/main" id="{3D3BE6E1-68EE-23BC-0EF4-7EE9FE8E420E}"/>
              </a:ext>
            </a:extLst>
          </p:cNvPr>
          <p:cNvPicPr>
            <a:picLocks noChangeAspect="1"/>
          </p:cNvPicPr>
          <p:nvPr/>
        </p:nvPicPr>
        <p:blipFill>
          <a:blip r:embed="rId4">
            <a:extLst>
              <a:ext uri="{28A0092B-C50C-407E-A947-70E740481C1C}">
                <a14:useLocalDpi xmlns:a14="http://schemas.microsoft.com/office/drawing/2010/main" val="0"/>
              </a:ext>
            </a:extLst>
          </a:blip>
          <a:srcRect l="19257" r="19257"/>
          <a:stretch>
            <a:fillRect/>
          </a:stretch>
        </p:blipFill>
        <p:spPr>
          <a:xfrm>
            <a:off x="8585173" y="1444086"/>
            <a:ext cx="2225780" cy="2940385"/>
          </a:xfrm>
          <a:prstGeom prst="rect">
            <a:avLst/>
          </a:prstGeom>
        </p:spPr>
      </p:pic>
    </p:spTree>
    <p:extLst>
      <p:ext uri="{BB962C8B-B14F-4D97-AF65-F5344CB8AC3E}">
        <p14:creationId xmlns:p14="http://schemas.microsoft.com/office/powerpoint/2010/main" val="27798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BC04B8-73DE-DCF0-9124-2371A2EDBD0F}"/>
              </a:ext>
            </a:extLst>
          </p:cNvPr>
          <p:cNvSpPr txBox="1"/>
          <p:nvPr/>
        </p:nvSpPr>
        <p:spPr>
          <a:xfrm>
            <a:off x="2019983" y="355639"/>
            <a:ext cx="8146474" cy="1446173"/>
          </a:xfrm>
          <a:prstGeom prst="rect">
            <a:avLst/>
          </a:prstGeom>
          <a:noFill/>
        </p:spPr>
        <p:txBody>
          <a:bodyPr wrap="square" rtlCol="0">
            <a:spAutoFit/>
          </a:bodyPr>
          <a:lstStyle/>
          <a:p>
            <a:pPr algn="ctr"/>
            <a:r>
              <a:rPr lang="en-US" sz="2799" b="1" i="1" dirty="0"/>
              <a:t>Interested in more information?</a:t>
            </a:r>
          </a:p>
          <a:p>
            <a:pPr algn="ctr"/>
            <a:r>
              <a:rPr lang="en-US" sz="1999" dirty="0"/>
              <a:t>Follow the QR code below to request a copy of these slides and various other informational materials from Tiber Hudson, or to schedule a free bond training session with our team.</a:t>
            </a:r>
          </a:p>
        </p:txBody>
      </p:sp>
      <p:pic>
        <p:nvPicPr>
          <p:cNvPr id="7" name="Picture 6">
            <a:hlinkClick r:id="rId2"/>
            <a:extLst>
              <a:ext uri="{FF2B5EF4-FFF2-40B4-BE49-F238E27FC236}">
                <a16:creationId xmlns:a16="http://schemas.microsoft.com/office/drawing/2014/main" id="{454A4326-6159-32EB-D826-CCCE5A4B372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81527" y="4891903"/>
            <a:ext cx="2023386" cy="1120101"/>
          </a:xfrm>
          <a:prstGeom prst="rect">
            <a:avLst/>
          </a:prstGeom>
          <a:noFill/>
        </p:spPr>
      </p:pic>
      <p:sp>
        <p:nvSpPr>
          <p:cNvPr id="3" name="Slide Number Placeholder 2">
            <a:extLst>
              <a:ext uri="{FF2B5EF4-FFF2-40B4-BE49-F238E27FC236}">
                <a16:creationId xmlns:a16="http://schemas.microsoft.com/office/drawing/2014/main" id="{12592FBB-1895-5A7D-2686-13DBE5239133}"/>
              </a:ext>
            </a:extLst>
          </p:cNvPr>
          <p:cNvSpPr>
            <a:spLocks noGrp="1"/>
          </p:cNvSpPr>
          <p:nvPr>
            <p:ph type="sldNum" sz="quarter" idx="12"/>
          </p:nvPr>
        </p:nvSpPr>
        <p:spPr>
          <a:xfrm>
            <a:off x="8608357" y="6355588"/>
            <a:ext cx="2742486" cy="365030"/>
          </a:xfrm>
        </p:spPr>
        <p:txBody>
          <a:bodyPr/>
          <a:lstStyle/>
          <a:p>
            <a:pPr defTabSz="1217890">
              <a:defRPr/>
            </a:pPr>
            <a:fld id="{34C99D79-8A4B-4031-B1E0-AF26F8EDF2BC}" type="slidenum">
              <a:rPr lang="en-GB">
                <a:latin typeface="Arial" panose="020B0604020202020204"/>
              </a:rPr>
              <a:pPr defTabSz="1217890">
                <a:defRPr/>
              </a:pPr>
              <a:t>46</a:t>
            </a:fld>
            <a:endParaRPr lang="en-GB" dirty="0">
              <a:latin typeface="Arial" panose="020B0604020202020204"/>
            </a:endParaRPr>
          </a:p>
        </p:txBody>
      </p:sp>
      <p:pic>
        <p:nvPicPr>
          <p:cNvPr id="9" name="Picture 8">
            <a:extLst>
              <a:ext uri="{FF2B5EF4-FFF2-40B4-BE49-F238E27FC236}">
                <a16:creationId xmlns:a16="http://schemas.microsoft.com/office/drawing/2014/main" id="{86C351B9-5466-3C8D-1458-286972EBB61E}"/>
              </a:ext>
            </a:extLst>
          </p:cNvPr>
          <p:cNvPicPr>
            <a:picLocks noChangeAspect="1"/>
          </p:cNvPicPr>
          <p:nvPr/>
        </p:nvPicPr>
        <p:blipFill>
          <a:blip r:embed="rId4"/>
          <a:stretch>
            <a:fillRect/>
          </a:stretch>
        </p:blipFill>
        <p:spPr>
          <a:xfrm>
            <a:off x="4777377" y="2148265"/>
            <a:ext cx="2634070" cy="2651248"/>
          </a:xfrm>
          <a:prstGeom prst="rect">
            <a:avLst/>
          </a:prstGeom>
        </p:spPr>
      </p:pic>
    </p:spTree>
    <p:extLst>
      <p:ext uri="{BB962C8B-B14F-4D97-AF65-F5344CB8AC3E}">
        <p14:creationId xmlns:p14="http://schemas.microsoft.com/office/powerpoint/2010/main" val="23119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6">
            <a:extLst>
              <a:ext uri="{FF2B5EF4-FFF2-40B4-BE49-F238E27FC236}">
                <a16:creationId xmlns:a16="http://schemas.microsoft.com/office/drawing/2014/main" id="{EAF4C4A3-9C91-47A0-8EE0-27A2DC1445C1}"/>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47</a:t>
            </a:fld>
            <a:endParaRPr lang="en-US"/>
          </a:p>
        </p:txBody>
      </p:sp>
      <p:sp>
        <p:nvSpPr>
          <p:cNvPr id="3" name="TextBox 2">
            <a:extLst>
              <a:ext uri="{FF2B5EF4-FFF2-40B4-BE49-F238E27FC236}">
                <a16:creationId xmlns:a16="http://schemas.microsoft.com/office/drawing/2014/main" id="{C52B3549-71F4-F27A-43A2-1C9B7792CC39}"/>
              </a:ext>
            </a:extLst>
          </p:cNvPr>
          <p:cNvSpPr txBox="1"/>
          <p:nvPr/>
        </p:nvSpPr>
        <p:spPr>
          <a:xfrm>
            <a:off x="3767360" y="1239348"/>
            <a:ext cx="4654102" cy="369332"/>
          </a:xfrm>
          <a:prstGeom prst="rect">
            <a:avLst/>
          </a:prstGeom>
          <a:noFill/>
        </p:spPr>
        <p:txBody>
          <a:bodyPr wrap="square" rtlCol="0">
            <a:spAutoFit/>
          </a:bodyPr>
          <a:lstStyle/>
          <a:p>
            <a:pPr algn="ctr"/>
            <a:r>
              <a:rPr lang="en-US" sz="1800" i="1" dirty="0"/>
              <a:t>Copyright © 2025 Tiber Hudson LLC</a:t>
            </a:r>
          </a:p>
        </p:txBody>
      </p:sp>
      <p:sp>
        <p:nvSpPr>
          <p:cNvPr id="4" name="TextBox 3">
            <a:extLst>
              <a:ext uri="{FF2B5EF4-FFF2-40B4-BE49-F238E27FC236}">
                <a16:creationId xmlns:a16="http://schemas.microsoft.com/office/drawing/2014/main" id="{21BA6F80-99A6-B448-1A74-2A0AEDA1A644}"/>
              </a:ext>
            </a:extLst>
          </p:cNvPr>
          <p:cNvSpPr txBox="1"/>
          <p:nvPr/>
        </p:nvSpPr>
        <p:spPr>
          <a:xfrm>
            <a:off x="1067830" y="2180286"/>
            <a:ext cx="10053162" cy="707886"/>
          </a:xfrm>
          <a:prstGeom prst="rect">
            <a:avLst/>
          </a:prstGeom>
          <a:noFill/>
        </p:spPr>
        <p:txBody>
          <a:bodyPr wrap="square" rtlCol="0">
            <a:spAutoFit/>
          </a:bodyPr>
          <a:lstStyle/>
          <a:p>
            <a:pPr algn="just"/>
            <a:r>
              <a:rPr lang="en-US" sz="2000" i="1">
                <a:latin typeface="+mj-lt"/>
              </a:rPr>
              <a:t>This presentation may not be shared, reprinted, or reproduced without the express written consent of Tiber Hudson LLC.</a:t>
            </a:r>
          </a:p>
        </p:txBody>
      </p:sp>
      <p:sp>
        <p:nvSpPr>
          <p:cNvPr id="5" name="Title 94">
            <a:extLst>
              <a:ext uri="{FF2B5EF4-FFF2-40B4-BE49-F238E27FC236}">
                <a16:creationId xmlns:a16="http://schemas.microsoft.com/office/drawing/2014/main" id="{E805D9C9-BC45-8C17-A086-2F837D5846D7}"/>
              </a:ext>
            </a:extLst>
          </p:cNvPr>
          <p:cNvSpPr txBox="1">
            <a:spLocks/>
          </p:cNvSpPr>
          <p:nvPr/>
        </p:nvSpPr>
        <p:spPr>
          <a:xfrm>
            <a:off x="1098297" y="287424"/>
            <a:ext cx="10053162" cy="499249"/>
          </a:xfrm>
          <a:prstGeom prst="rect">
            <a:avLst/>
          </a:prstGeom>
        </p:spPr>
        <p:txBody>
          <a:bodyPr vert="horz" lIns="91440" tIns="45720" rIns="91440" bIns="45720" rtlCol="0" anchor="ctr">
            <a:normAutofit fontScale="90000" lnSpcReduction="10000"/>
          </a:bodyPr>
          <a:lstStyle>
            <a:lvl1pPr marL="0" algn="l" defTabSz="914126"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pPr algn="ctr"/>
            <a:r>
              <a:rPr lang="en-GB"/>
              <a:t>Disclaimer</a:t>
            </a:r>
          </a:p>
        </p:txBody>
      </p:sp>
      <p:sp>
        <p:nvSpPr>
          <p:cNvPr id="6" name="TextBox 5">
            <a:extLst>
              <a:ext uri="{FF2B5EF4-FFF2-40B4-BE49-F238E27FC236}">
                <a16:creationId xmlns:a16="http://schemas.microsoft.com/office/drawing/2014/main" id="{88C2B5CD-1E33-FE91-3DD5-AC0B93F59317}"/>
              </a:ext>
            </a:extLst>
          </p:cNvPr>
          <p:cNvSpPr txBox="1"/>
          <p:nvPr/>
        </p:nvSpPr>
        <p:spPr>
          <a:xfrm>
            <a:off x="1031210" y="3429000"/>
            <a:ext cx="10187335" cy="1015663"/>
          </a:xfrm>
          <a:prstGeom prst="rect">
            <a:avLst/>
          </a:prstGeom>
          <a:noFill/>
        </p:spPr>
        <p:txBody>
          <a:bodyPr wrap="square" rtlCol="0">
            <a:spAutoFit/>
          </a:bodyPr>
          <a:lstStyle/>
          <a:p>
            <a:pPr algn="just"/>
            <a:r>
              <a:rPr lang="en-US" sz="2000" i="1" dirty="0">
                <a:solidFill>
                  <a:schemeClr val="tx1"/>
                </a:solidFill>
              </a:rPr>
              <a:t>The materials in this slide deck are presented for informational purposes only and do not constitute legal, tax or investment advice. Readers contemplating any of the transactions described herein should consult their legal, tax and investment advisors as necessary.</a:t>
            </a:r>
            <a:endParaRPr lang="en-US" sz="2000" i="1" dirty="0"/>
          </a:p>
        </p:txBody>
      </p:sp>
      <p:pic>
        <p:nvPicPr>
          <p:cNvPr id="7" name="Picture 6">
            <a:hlinkClick r:id="rId2"/>
            <a:extLst>
              <a:ext uri="{FF2B5EF4-FFF2-40B4-BE49-F238E27FC236}">
                <a16:creationId xmlns:a16="http://schemas.microsoft.com/office/drawing/2014/main" id="{6030B8CF-BB6F-F6D6-7AC8-F9F5F58CD2F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2920" y="4902507"/>
            <a:ext cx="2023913" cy="1120393"/>
          </a:xfrm>
          <a:prstGeom prst="rect">
            <a:avLst/>
          </a:prstGeom>
          <a:noFill/>
        </p:spPr>
      </p:pic>
      <p:sp>
        <p:nvSpPr>
          <p:cNvPr id="2" name="Footer Placeholder 90">
            <a:extLst>
              <a:ext uri="{FF2B5EF4-FFF2-40B4-BE49-F238E27FC236}">
                <a16:creationId xmlns:a16="http://schemas.microsoft.com/office/drawing/2014/main" id="{708A98D5-56A0-6385-ACB3-E0032DDA1F6F}"/>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9766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612" y="5791200"/>
            <a:ext cx="7420621" cy="584775"/>
          </a:xfrm>
          <a:prstGeom prst="rect">
            <a:avLst/>
          </a:prstGeom>
          <a:noFill/>
        </p:spPr>
        <p:txBody>
          <a:bodyPr wrap="none" rtlCol="0">
            <a:spAutoFit/>
          </a:bodyPr>
          <a:lstStyle/>
          <a:p>
            <a:r>
              <a:rPr lang="en-US" sz="800" dirty="0">
                <a:solidFill>
                  <a:schemeClr val="bg1">
                    <a:lumMod val="10000"/>
                  </a:schemeClr>
                </a:solidFill>
                <a:latin typeface="Arial" panose="020B0604020202020204" pitchFamily="34" charset="0"/>
                <a:cs typeface="Arial" panose="020B0604020202020204" pitchFamily="34" charset="0"/>
              </a:rPr>
              <a:t>Source: Bloomberg. Thomson Reuters </a:t>
            </a:r>
          </a:p>
          <a:p>
            <a:r>
              <a:rPr lang="en-US" sz="800" dirty="0">
                <a:solidFill>
                  <a:schemeClr val="bg1">
                    <a:lumMod val="10000"/>
                  </a:schemeClr>
                </a:solidFill>
                <a:latin typeface="Arial" panose="020B0604020202020204" pitchFamily="34" charset="0"/>
                <a:cs typeface="Arial" panose="020B0604020202020204" pitchFamily="34" charset="0"/>
              </a:rPr>
              <a:t>Reflects market conditions as of May 30, 2025</a:t>
            </a:r>
          </a:p>
          <a:p>
            <a:r>
              <a:rPr lang="en-US" sz="800" dirty="0">
                <a:solidFill>
                  <a:schemeClr val="bg1">
                    <a:lumMod val="10000"/>
                  </a:schemeClr>
                </a:solidFill>
                <a:latin typeface="Arial" panose="020B0604020202020204" pitchFamily="34" charset="0"/>
                <a:cs typeface="Arial" panose="020B0604020202020204" pitchFamily="34" charset="0"/>
              </a:rPr>
              <a:t>Thomson Reuters Municipal Market Data (MMD) AAA curve is a proprietary yield curve that provides the offer-side of AAA rated state general obligation bonds</a:t>
            </a:r>
          </a:p>
          <a:p>
            <a:r>
              <a:rPr lang="en-US" sz="800" dirty="0">
                <a:solidFill>
                  <a:schemeClr val="bg1">
                    <a:lumMod val="10000"/>
                  </a:schemeClr>
                </a:solidFill>
                <a:latin typeface="Arial" panose="020B0604020202020204" pitchFamily="34" charset="0"/>
                <a:cs typeface="Arial" panose="020B0604020202020204" pitchFamily="34" charset="0"/>
              </a:rPr>
              <a:t>*From January 1, 2010 to Current</a:t>
            </a:r>
          </a:p>
        </p:txBody>
      </p:sp>
      <p:sp>
        <p:nvSpPr>
          <p:cNvPr id="19" name="Slide Number Placeholder 6">
            <a:extLst>
              <a:ext uri="{FF2B5EF4-FFF2-40B4-BE49-F238E27FC236}">
                <a16:creationId xmlns:a16="http://schemas.microsoft.com/office/drawing/2014/main" id="{EAF4C4A3-9C91-47A0-8EE0-27A2DC1445C1}"/>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5</a:t>
            </a:fld>
            <a:endParaRPr lang="en-US" dirty="0"/>
          </a:p>
        </p:txBody>
      </p:sp>
      <p:sp>
        <p:nvSpPr>
          <p:cNvPr id="5" name="Title 4"/>
          <p:cNvSpPr>
            <a:spLocks noGrp="1"/>
          </p:cNvSpPr>
          <p:nvPr>
            <p:ph type="title"/>
          </p:nvPr>
        </p:nvSpPr>
        <p:spPr/>
        <p:txBody>
          <a:bodyPr/>
          <a:lstStyle/>
          <a:p>
            <a:pPr algn="ctr"/>
            <a:r>
              <a:rPr lang="en-US" sz="2800" dirty="0"/>
              <a:t>Long-Term Rates – Past 3 Years 10 YR UST vs 10 YR MMD</a:t>
            </a:r>
          </a:p>
        </p:txBody>
      </p:sp>
      <p:pic>
        <p:nvPicPr>
          <p:cNvPr id="2" name="Picture 1">
            <a:extLst>
              <a:ext uri="{FF2B5EF4-FFF2-40B4-BE49-F238E27FC236}">
                <a16:creationId xmlns:a16="http://schemas.microsoft.com/office/drawing/2014/main" id="{7D9D7572-CEE3-604D-4DE2-A374BEC80A30}"/>
              </a:ext>
            </a:extLst>
          </p:cNvPr>
          <p:cNvPicPr>
            <a:picLocks noChangeAspect="1"/>
          </p:cNvPicPr>
          <p:nvPr/>
        </p:nvPicPr>
        <p:blipFill>
          <a:blip r:embed="rId2"/>
          <a:stretch>
            <a:fillRect/>
          </a:stretch>
        </p:blipFill>
        <p:spPr>
          <a:xfrm>
            <a:off x="811770" y="926375"/>
            <a:ext cx="10565284" cy="5005250"/>
          </a:xfrm>
          <a:prstGeom prst="rect">
            <a:avLst/>
          </a:prstGeom>
        </p:spPr>
      </p:pic>
      <p:sp>
        <p:nvSpPr>
          <p:cNvPr id="3" name="Footer Placeholder 90">
            <a:extLst>
              <a:ext uri="{FF2B5EF4-FFF2-40B4-BE49-F238E27FC236}">
                <a16:creationId xmlns:a16="http://schemas.microsoft.com/office/drawing/2014/main" id="{583641EE-2DB9-58EA-B92B-FA26839E5107}"/>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50956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5612" y="5869390"/>
            <a:ext cx="7416757" cy="461425"/>
          </a:xfrm>
          <a:prstGeom prst="rect">
            <a:avLst/>
          </a:prstGeom>
          <a:noFill/>
        </p:spPr>
        <p:txBody>
          <a:bodyPr wrap="none" rtlCol="0">
            <a:spAutoFit/>
          </a:bodyPr>
          <a:lstStyle/>
          <a:p>
            <a:r>
              <a:rPr lang="en-US" sz="800" dirty="0">
                <a:solidFill>
                  <a:schemeClr val="bg1">
                    <a:lumMod val="10000"/>
                  </a:schemeClr>
                </a:solidFill>
                <a:latin typeface="Arial" panose="020B0604020202020204" pitchFamily="34" charset="0"/>
                <a:cs typeface="Arial" panose="020B0604020202020204" pitchFamily="34" charset="0"/>
              </a:rPr>
              <a:t>Source: Bloomberg. Thomson Reuters </a:t>
            </a:r>
          </a:p>
          <a:p>
            <a:r>
              <a:rPr lang="en-US" sz="800" dirty="0">
                <a:solidFill>
                  <a:schemeClr val="bg1">
                    <a:lumMod val="10000"/>
                  </a:schemeClr>
                </a:solidFill>
                <a:latin typeface="Arial" panose="020B0604020202020204" pitchFamily="34" charset="0"/>
                <a:cs typeface="Arial" panose="020B0604020202020204" pitchFamily="34" charset="0"/>
              </a:rPr>
              <a:t>Reflects market conditions as of May 30, 2025</a:t>
            </a:r>
          </a:p>
          <a:p>
            <a:r>
              <a:rPr lang="en-US" sz="800" dirty="0">
                <a:solidFill>
                  <a:schemeClr val="bg1">
                    <a:lumMod val="10000"/>
                  </a:schemeClr>
                </a:solidFill>
                <a:latin typeface="Arial" panose="020B0604020202020204" pitchFamily="34" charset="0"/>
                <a:cs typeface="Arial" panose="020B0604020202020204" pitchFamily="34" charset="0"/>
              </a:rPr>
              <a:t>Thomson Reuters Municipal Market Data (MMD) AAA curve is a proprietary yield curve that provides the offer-side of AAA rated state general obligation bonds</a:t>
            </a:r>
          </a:p>
        </p:txBody>
      </p:sp>
      <p:sp>
        <p:nvSpPr>
          <p:cNvPr id="2" name="Title 1"/>
          <p:cNvSpPr>
            <a:spLocks noGrp="1"/>
          </p:cNvSpPr>
          <p:nvPr>
            <p:ph type="title"/>
          </p:nvPr>
        </p:nvSpPr>
        <p:spPr>
          <a:xfrm>
            <a:off x="1061083" y="286014"/>
            <a:ext cx="10331418" cy="475395"/>
          </a:xfrm>
        </p:spPr>
        <p:txBody>
          <a:bodyPr>
            <a:noAutofit/>
          </a:bodyPr>
          <a:lstStyle/>
          <a:p>
            <a:pPr algn="ctr"/>
            <a:r>
              <a:rPr lang="en-US" sz="2800" dirty="0"/>
              <a:t>Yield Curve: Taxable UST vs. Tax-Exempt MMD (as of 5/30/2025)</a:t>
            </a:r>
          </a:p>
        </p:txBody>
      </p:sp>
      <p:sp>
        <p:nvSpPr>
          <p:cNvPr id="19" name="Slide Number Placeholder 6">
            <a:extLst>
              <a:ext uri="{FF2B5EF4-FFF2-40B4-BE49-F238E27FC236}">
                <a16:creationId xmlns:a16="http://schemas.microsoft.com/office/drawing/2014/main" id="{EAF4C4A3-9C91-47A0-8EE0-27A2DC1445C1}"/>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6</a:t>
            </a:fld>
            <a:endParaRPr lang="en-US" dirty="0"/>
          </a:p>
        </p:txBody>
      </p:sp>
      <p:pic>
        <p:nvPicPr>
          <p:cNvPr id="23" name="Picture 22">
            <a:extLst>
              <a:ext uri="{FF2B5EF4-FFF2-40B4-BE49-F238E27FC236}">
                <a16:creationId xmlns:a16="http://schemas.microsoft.com/office/drawing/2014/main" id="{5EFE8E58-E88F-F7F0-C9CC-4C0592107C92}"/>
              </a:ext>
            </a:extLst>
          </p:cNvPr>
          <p:cNvPicPr>
            <a:picLocks noChangeAspect="1"/>
          </p:cNvPicPr>
          <p:nvPr/>
        </p:nvPicPr>
        <p:blipFill>
          <a:blip r:embed="rId2"/>
          <a:stretch>
            <a:fillRect/>
          </a:stretch>
        </p:blipFill>
        <p:spPr>
          <a:xfrm>
            <a:off x="625826" y="953809"/>
            <a:ext cx="10937172" cy="4950381"/>
          </a:xfrm>
          <a:prstGeom prst="rect">
            <a:avLst/>
          </a:prstGeom>
        </p:spPr>
      </p:pic>
      <p:sp>
        <p:nvSpPr>
          <p:cNvPr id="3" name="Footer Placeholder 90">
            <a:extLst>
              <a:ext uri="{FF2B5EF4-FFF2-40B4-BE49-F238E27FC236}">
                <a16:creationId xmlns:a16="http://schemas.microsoft.com/office/drawing/2014/main" id="{05B92E53-2D30-D0BF-D600-14D75DEF751E}"/>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18657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2-Year Short-Term Yield Curves Past 5 Years </a:t>
            </a:r>
          </a:p>
        </p:txBody>
      </p:sp>
      <p:sp>
        <p:nvSpPr>
          <p:cNvPr id="4" name="TextBox 3"/>
          <p:cNvSpPr txBox="1"/>
          <p:nvPr/>
        </p:nvSpPr>
        <p:spPr>
          <a:xfrm>
            <a:off x="455612" y="5872015"/>
            <a:ext cx="7543799" cy="461665"/>
          </a:xfrm>
          <a:prstGeom prst="rect">
            <a:avLst/>
          </a:prstGeom>
          <a:noFill/>
        </p:spPr>
        <p:txBody>
          <a:bodyPr wrap="square" rtlCol="0">
            <a:spAutoFit/>
          </a:bodyPr>
          <a:lstStyle/>
          <a:p>
            <a:r>
              <a:rPr lang="en-US" sz="800" dirty="0">
                <a:solidFill>
                  <a:schemeClr val="bg1">
                    <a:lumMod val="10000"/>
                  </a:schemeClr>
                </a:solidFill>
                <a:latin typeface="Arial" panose="020B0604020202020204" pitchFamily="34" charset="0"/>
                <a:cs typeface="Arial" panose="020B0604020202020204" pitchFamily="34" charset="0"/>
              </a:rPr>
              <a:t>Source: Bloomberg. Thomson Reuters </a:t>
            </a:r>
          </a:p>
          <a:p>
            <a:r>
              <a:rPr lang="en-US" sz="800" dirty="0">
                <a:solidFill>
                  <a:schemeClr val="bg1">
                    <a:lumMod val="10000"/>
                  </a:schemeClr>
                </a:solidFill>
                <a:latin typeface="Arial" panose="020B0604020202020204" pitchFamily="34" charset="0"/>
                <a:cs typeface="Arial" panose="020B0604020202020204" pitchFamily="34" charset="0"/>
              </a:rPr>
              <a:t>Reflects market conditions as of May 30, 2025</a:t>
            </a:r>
          </a:p>
          <a:p>
            <a:r>
              <a:rPr lang="en-US" sz="800" dirty="0">
                <a:solidFill>
                  <a:schemeClr val="bg1">
                    <a:lumMod val="10000"/>
                  </a:schemeClr>
                </a:solidFill>
                <a:latin typeface="Arial" panose="020B0604020202020204" pitchFamily="34" charset="0"/>
                <a:cs typeface="Arial" panose="020B0604020202020204" pitchFamily="34" charset="0"/>
              </a:rPr>
              <a:t>Thomson Reuters Municipal Market Data (MMD) AAA curve is a proprietary yield curve that provides the offer-side of AAA rated state general obligation bonds</a:t>
            </a:r>
          </a:p>
        </p:txBody>
      </p:sp>
      <p:sp>
        <p:nvSpPr>
          <p:cNvPr id="9" name="Slide Number Placeholder 6">
            <a:extLst>
              <a:ext uri="{FF2B5EF4-FFF2-40B4-BE49-F238E27FC236}">
                <a16:creationId xmlns:a16="http://schemas.microsoft.com/office/drawing/2014/main" id="{23A994BC-EB65-46FD-83CA-5E6453A05435}"/>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7</a:t>
            </a:fld>
            <a:endParaRPr lang="en-US" dirty="0"/>
          </a:p>
        </p:txBody>
      </p:sp>
      <p:pic>
        <p:nvPicPr>
          <p:cNvPr id="8" name="Picture 7">
            <a:extLst>
              <a:ext uri="{FF2B5EF4-FFF2-40B4-BE49-F238E27FC236}">
                <a16:creationId xmlns:a16="http://schemas.microsoft.com/office/drawing/2014/main" id="{C61A8DE3-6F8B-DCDA-6E3C-A49A0D0C8B3F}"/>
              </a:ext>
            </a:extLst>
          </p:cNvPr>
          <p:cNvPicPr>
            <a:picLocks noChangeAspect="1"/>
          </p:cNvPicPr>
          <p:nvPr/>
        </p:nvPicPr>
        <p:blipFill>
          <a:blip r:embed="rId2"/>
          <a:stretch>
            <a:fillRect/>
          </a:stretch>
        </p:blipFill>
        <p:spPr>
          <a:xfrm>
            <a:off x="1006859" y="1026968"/>
            <a:ext cx="10175106" cy="4804064"/>
          </a:xfrm>
          <a:prstGeom prst="rect">
            <a:avLst/>
          </a:prstGeom>
        </p:spPr>
      </p:pic>
      <p:sp>
        <p:nvSpPr>
          <p:cNvPr id="3" name="Footer Placeholder 90">
            <a:extLst>
              <a:ext uri="{FF2B5EF4-FFF2-40B4-BE49-F238E27FC236}">
                <a16:creationId xmlns:a16="http://schemas.microsoft.com/office/drawing/2014/main" id="{E6F8D187-6FAF-AB5E-A7A0-B581345981B3}"/>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2280580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Short-Term Rates vs. Reinvestment Rates – 12 to 36 Months</a:t>
            </a:r>
          </a:p>
        </p:txBody>
      </p:sp>
      <p:sp>
        <p:nvSpPr>
          <p:cNvPr id="4" name="TextBox 3"/>
          <p:cNvSpPr txBox="1"/>
          <p:nvPr/>
        </p:nvSpPr>
        <p:spPr>
          <a:xfrm>
            <a:off x="455612" y="5867400"/>
            <a:ext cx="7416757" cy="461425"/>
          </a:xfrm>
          <a:prstGeom prst="rect">
            <a:avLst/>
          </a:prstGeom>
          <a:noFill/>
        </p:spPr>
        <p:txBody>
          <a:bodyPr wrap="none" rtlCol="0">
            <a:spAutoFit/>
          </a:bodyPr>
          <a:lstStyle/>
          <a:p>
            <a:r>
              <a:rPr lang="en-US" sz="800" dirty="0">
                <a:solidFill>
                  <a:schemeClr val="bg1">
                    <a:lumMod val="10000"/>
                  </a:schemeClr>
                </a:solidFill>
                <a:latin typeface="Arial" panose="020B0604020202020204" pitchFamily="34" charset="0"/>
                <a:cs typeface="Arial" panose="020B0604020202020204" pitchFamily="34" charset="0"/>
              </a:rPr>
              <a:t>Source: Bloomberg. Thomson Reuters </a:t>
            </a:r>
          </a:p>
          <a:p>
            <a:r>
              <a:rPr lang="en-US" sz="800" dirty="0">
                <a:solidFill>
                  <a:schemeClr val="bg1">
                    <a:lumMod val="10000"/>
                  </a:schemeClr>
                </a:solidFill>
                <a:latin typeface="Arial" panose="020B0604020202020204" pitchFamily="34" charset="0"/>
                <a:cs typeface="Arial" panose="020B0604020202020204" pitchFamily="34" charset="0"/>
              </a:rPr>
              <a:t>Reflects market conditions as of May 30, 2025</a:t>
            </a:r>
          </a:p>
          <a:p>
            <a:r>
              <a:rPr lang="en-US" sz="800" dirty="0">
                <a:solidFill>
                  <a:schemeClr val="bg1">
                    <a:lumMod val="10000"/>
                  </a:schemeClr>
                </a:solidFill>
                <a:latin typeface="Arial" panose="020B0604020202020204" pitchFamily="34" charset="0"/>
                <a:cs typeface="Arial" panose="020B0604020202020204" pitchFamily="34" charset="0"/>
              </a:rPr>
              <a:t>Thomson Reuters Municipal Market Data (MMD) AAA curve is a proprietary yield curve that provides the offer-side of AAA rated state general obligation bonds</a:t>
            </a:r>
          </a:p>
        </p:txBody>
      </p:sp>
      <p:sp>
        <p:nvSpPr>
          <p:cNvPr id="9" name="Slide Number Placeholder 6">
            <a:extLst>
              <a:ext uri="{FF2B5EF4-FFF2-40B4-BE49-F238E27FC236}">
                <a16:creationId xmlns:a16="http://schemas.microsoft.com/office/drawing/2014/main" id="{23A994BC-EB65-46FD-83CA-5E6453A05435}"/>
              </a:ext>
            </a:extLst>
          </p:cNvPr>
          <p:cNvSpPr txBox="1">
            <a:spLocks/>
          </p:cNvSpPr>
          <p:nvPr/>
        </p:nvSpPr>
        <p:spPr>
          <a:xfrm>
            <a:off x="9897880" y="6459786"/>
            <a:ext cx="1311683" cy="365125"/>
          </a:xfrm>
          <a:prstGeom prst="rect">
            <a:avLst/>
          </a:prstGeom>
        </p:spPr>
        <p:txBody>
          <a:bodyPr vert="horz" lIns="91440" tIns="45720" rIns="91440" bIns="45720" rtlCol="0" anchor="ctr"/>
          <a:lstStyle>
            <a:defPPr>
              <a:defRPr lang="en-US"/>
            </a:defPPr>
            <a:lvl1pPr marL="0" algn="r" defTabSz="1218987" rtl="0" eaLnBrk="1" latinLnBrk="0" hangingPunct="1">
              <a:defRPr sz="1050" kern="1200">
                <a:solidFill>
                  <a:srgbClr val="FFFFFF"/>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34C99D79-8A4B-4031-B1E0-AF26F8EDF2BC}" type="slidenum">
              <a:rPr lang="en-US" smtClean="0"/>
              <a:pPr/>
              <a:t>8</a:t>
            </a:fld>
            <a:endParaRPr lang="en-US" dirty="0"/>
          </a:p>
        </p:txBody>
      </p:sp>
      <p:pic>
        <p:nvPicPr>
          <p:cNvPr id="36" name="Picture 35">
            <a:extLst>
              <a:ext uri="{FF2B5EF4-FFF2-40B4-BE49-F238E27FC236}">
                <a16:creationId xmlns:a16="http://schemas.microsoft.com/office/drawing/2014/main" id="{59080AE6-64EA-1688-F2AE-054DCD4AA99D}"/>
              </a:ext>
            </a:extLst>
          </p:cNvPr>
          <p:cNvPicPr>
            <a:picLocks noChangeAspect="1"/>
          </p:cNvPicPr>
          <p:nvPr/>
        </p:nvPicPr>
        <p:blipFill>
          <a:blip r:embed="rId2"/>
          <a:stretch>
            <a:fillRect/>
          </a:stretch>
        </p:blipFill>
        <p:spPr>
          <a:xfrm>
            <a:off x="2579763" y="841023"/>
            <a:ext cx="7029297" cy="5175953"/>
          </a:xfrm>
          <a:prstGeom prst="rect">
            <a:avLst/>
          </a:prstGeom>
        </p:spPr>
      </p:pic>
      <p:sp>
        <p:nvSpPr>
          <p:cNvPr id="3" name="Footer Placeholder 90">
            <a:extLst>
              <a:ext uri="{FF2B5EF4-FFF2-40B4-BE49-F238E27FC236}">
                <a16:creationId xmlns:a16="http://schemas.microsoft.com/office/drawing/2014/main" id="{DA8C924F-03A7-99A8-FD08-FEAA54F9DDF5}"/>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82663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55C76CE-30FD-4905-A378-7EE31D8186BA}"/>
              </a:ext>
            </a:extLst>
          </p:cNvPr>
          <p:cNvSpPr>
            <a:spLocks noGrp="1"/>
          </p:cNvSpPr>
          <p:nvPr>
            <p:ph type="sldNum" sz="quarter" idx="12"/>
          </p:nvPr>
        </p:nvSpPr>
        <p:spPr/>
        <p:txBody>
          <a:bodyPr/>
          <a:lstStyle/>
          <a:p>
            <a:fld id="{34C99D79-8A4B-4031-B1E0-AF26F8EDF2BC}" type="slidenum">
              <a:rPr lang="en-GB" smtClean="0"/>
              <a:t>9</a:t>
            </a:fld>
            <a:endParaRPr lang="en-GB"/>
          </a:p>
        </p:txBody>
      </p:sp>
      <p:sp>
        <p:nvSpPr>
          <p:cNvPr id="9" name="Title 1">
            <a:extLst>
              <a:ext uri="{FF2B5EF4-FFF2-40B4-BE49-F238E27FC236}">
                <a16:creationId xmlns:a16="http://schemas.microsoft.com/office/drawing/2014/main" id="{95D445F4-AF0C-4D24-9553-DE573359D977}"/>
              </a:ext>
            </a:extLst>
          </p:cNvPr>
          <p:cNvSpPr txBox="1">
            <a:spLocks/>
          </p:cNvSpPr>
          <p:nvPr/>
        </p:nvSpPr>
        <p:spPr>
          <a:xfrm>
            <a:off x="608012" y="2944461"/>
            <a:ext cx="10972800" cy="475395"/>
          </a:xfrm>
          <a:prstGeom prst="rect">
            <a:avLst/>
          </a:prstGeom>
        </p:spPr>
        <p:txBody>
          <a:bodyPr vert="horz" lIns="91440" tIns="45720" rIns="91440" bIns="45720" rtlCol="0" anchor="ctr">
            <a:noAutofit/>
          </a:bodyPr>
          <a:lstStyle>
            <a:lvl1pPr algn="l" defTabSz="914126"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pPr algn="ctr"/>
            <a:r>
              <a:rPr lang="en-US" sz="2800" dirty="0"/>
              <a:t>Taxable Debt Executions with Short Term Cash-Backed Bonds</a:t>
            </a:r>
          </a:p>
        </p:txBody>
      </p:sp>
      <p:sp>
        <p:nvSpPr>
          <p:cNvPr id="2" name="Footer Placeholder 90">
            <a:extLst>
              <a:ext uri="{FF2B5EF4-FFF2-40B4-BE49-F238E27FC236}">
                <a16:creationId xmlns:a16="http://schemas.microsoft.com/office/drawing/2014/main" id="{978B7E3C-7515-4DBD-09F4-5AD1F8423045}"/>
              </a:ext>
            </a:extLst>
          </p:cNvPr>
          <p:cNvSpPr>
            <a:spLocks noGrp="1"/>
          </p:cNvSpPr>
          <p:nvPr>
            <p:ph type="ftr" sz="quarter" idx="11"/>
          </p:nvPr>
        </p:nvSpPr>
        <p:spPr>
          <a:xfrm>
            <a:off x="3684893" y="6457421"/>
            <a:ext cx="4819037" cy="364840"/>
          </a:xfrm>
        </p:spPr>
        <p:txBody>
          <a:bodyPr/>
          <a:lstStyle/>
          <a:p>
            <a:pPr defTabSz="1217890">
              <a:defRPr/>
            </a:pPr>
            <a:r>
              <a:rPr lang="en-US" dirty="0">
                <a:latin typeface="Arial" panose="020B0604020202020204"/>
              </a:rPr>
              <a:t>Alex </a:t>
            </a:r>
            <a:r>
              <a:rPr lang="en-US" dirty="0" err="1">
                <a:latin typeface="Arial" panose="020B0604020202020204"/>
              </a:rPr>
              <a:t>zeltser</a:t>
            </a:r>
            <a:r>
              <a:rPr lang="en-US" dirty="0">
                <a:latin typeface="Arial" panose="020B0604020202020204"/>
              </a:rPr>
              <a:t>         |        202-973-0105           |           alex@tiberhudson.com</a:t>
            </a:r>
          </a:p>
        </p:txBody>
      </p:sp>
    </p:spTree>
    <p:extLst>
      <p:ext uri="{BB962C8B-B14F-4D97-AF65-F5344CB8AC3E}">
        <p14:creationId xmlns:p14="http://schemas.microsoft.com/office/powerpoint/2010/main" val="354494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3_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4.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rget_x0020_Audiences xmlns="47621f35-906b-468c-9174-c3e268fe6121" xsi:nil="true"/>
    <_ModernAudienceTargetUserField xmlns="47621f35-906b-468c-9174-c3e268fe6121">
      <UserInfo>
        <DisplayName/>
        <AccountId xsi:nil="true"/>
        <AccountType/>
      </UserInfo>
    </_ModernAudienceTargetUser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6D0F41DF099443BBA1C30EE78BC500" ma:contentTypeVersion="16" ma:contentTypeDescription="Create a new document." ma:contentTypeScope="" ma:versionID="9ae7038e997241f4363146145d1445a1">
  <xsd:schema xmlns:xsd="http://www.w3.org/2001/XMLSchema" xmlns:xs="http://www.w3.org/2001/XMLSchema" xmlns:p="http://schemas.microsoft.com/office/2006/metadata/properties" xmlns:ns2="47621f35-906b-468c-9174-c3e268fe6121" xmlns:ns3="dad79325-47c7-4dbc-b2df-739fc65cc26a" targetNamespace="http://schemas.microsoft.com/office/2006/metadata/properties" ma:root="true" ma:fieldsID="48806d2db06b8763f45ddb0b713b9a42" ns2:_="" ns3:_="">
    <xsd:import namespace="47621f35-906b-468c-9174-c3e268fe6121"/>
    <xsd:import namespace="dad79325-47c7-4dbc-b2df-739fc65cc26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3:SharedWithUsers" minOccurs="0"/>
                <xsd:element ref="ns3:SharedWithDetails" minOccurs="0"/>
                <xsd:element ref="ns2:Target_x0020_Audiences" minOccurs="0"/>
                <xsd:element ref="ns2:_ModernAudienceTargetUserField" minOccurs="0"/>
                <xsd:element ref="ns2:_ModernAudienceAadObjectI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621f35-906b-468c-9174-c3e268fe61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Target_x0020_Audiences" ma:index="21" nillable="true" ma:displayName="Target Audiences" ma:internalName="Target_x0020_Audiences">
      <xsd:simpleType>
        <xsd:restriction base="dms:Unknown"/>
      </xsd:simpleType>
    </xsd:element>
    <xsd:element name="_ModernAudienceTargetUserField" ma:index="22"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3" nillable="true" ma:displayName="AudienceIds" ma:list="{e6869381-437e-463c-931f-4cc858709b42}" ma:internalName="_ModernAudienceAadObjectIds" ma:readOnly="true" ma:showField="_AadObjectIdForUser" ma:web="dad79325-47c7-4dbc-b2df-739fc65cc2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d79325-47c7-4dbc-b2df-739fc65cc26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5E700CCB-20BA-4760-AB9F-AC3B63ED32E0}">
  <ds:schemaRefs>
    <ds:schemaRef ds:uri="http://purl.org/dc/terms/"/>
    <ds:schemaRef ds:uri="http://schemas.microsoft.com/office/2006/documentManagement/types"/>
    <ds:schemaRef ds:uri="http://www.w3.org/XML/1998/namespace"/>
    <ds:schemaRef ds:uri="http://purl.org/dc/elements/1.1/"/>
    <ds:schemaRef ds:uri="dad79325-47c7-4dbc-b2df-739fc65cc26a"/>
    <ds:schemaRef ds:uri="http://purl.org/dc/dcmitype/"/>
    <ds:schemaRef ds:uri="47621f35-906b-468c-9174-c3e268fe612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765ACAB-15C8-48EC-9E05-D740F050005D}">
  <ds:schemaRefs>
    <ds:schemaRef ds:uri="47621f35-906b-468c-9174-c3e268fe6121"/>
    <ds:schemaRef ds:uri="dad79325-47c7-4dbc-b2df-739fc65cc2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2113</TotalTime>
  <Words>3583</Words>
  <Application>Microsoft Office PowerPoint</Application>
  <PresentationFormat>Custom</PresentationFormat>
  <Paragraphs>682</Paragraphs>
  <Slides>47</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Calibri</vt:lpstr>
      <vt:lpstr>Constantia</vt:lpstr>
      <vt:lpstr>Franklin Gothic Medium</vt:lpstr>
      <vt:lpstr>Times New Roman</vt:lpstr>
      <vt:lpstr>Retrospect</vt:lpstr>
      <vt:lpstr>3_Retrospect</vt:lpstr>
      <vt:lpstr>Panelists</vt:lpstr>
      <vt:lpstr>Multifamily Volume Cap Scarcity</vt:lpstr>
      <vt:lpstr>Est. Multifamily Spending as a Percentage of Total PAB Allocation</vt:lpstr>
      <vt:lpstr>PowerPoint Presentation</vt:lpstr>
      <vt:lpstr>Long-Term Rates – Past 3 Years 10 YR UST vs 10 YR MMD</vt:lpstr>
      <vt:lpstr>Yield Curve: Taxable UST vs. Tax-Exempt MMD (as of 5/30/2025)</vt:lpstr>
      <vt:lpstr>2-Year Short-Term Yield Curves Past 5 Years </vt:lpstr>
      <vt:lpstr>Short-Term Rates vs. Reinvestment Rates – 12 to 36 Months</vt:lpstr>
      <vt:lpstr>PowerPoint Presentation</vt:lpstr>
      <vt:lpstr>PowerPoint Presentation</vt:lpstr>
      <vt:lpstr>PowerPoint Presentation</vt:lpstr>
      <vt:lpstr>Bond Executions with FHA Credit Enhancement</vt:lpstr>
      <vt:lpstr>PowerPoint Presentation</vt:lpstr>
      <vt:lpstr>Short Term Cash-Backed Bonds</vt:lpstr>
      <vt:lpstr>PowerPoint Presentation</vt:lpstr>
      <vt:lpstr>Cash-Backed Forward</vt:lpstr>
      <vt:lpstr>Cash-Backed Forward </vt:lpstr>
      <vt:lpstr>Cash-Backed Forward Benefits</vt:lpstr>
      <vt:lpstr>Cash-Backed Forward Yield Blending</vt:lpstr>
      <vt:lpstr>Cash-Backed Forward Benefits</vt:lpstr>
      <vt:lpstr>Possible Added Costs Of Cash-Backed Forward*</vt:lpstr>
      <vt:lpstr>Cash-Backed Forward Comparison</vt:lpstr>
      <vt:lpstr>PowerPoint Presentation</vt:lpstr>
      <vt:lpstr>PowerPoint Presentation</vt:lpstr>
      <vt:lpstr>Combine MTEB with Additional Fannie Mae Products for Maximum Value</vt:lpstr>
      <vt:lpstr>Fannie Mae M-TEB/BCE Overview</vt:lpstr>
      <vt:lpstr>Fannie Mae M-TEB/BCE Overview</vt:lpstr>
      <vt:lpstr>Fannie Mae Forward M-TEB</vt:lpstr>
      <vt:lpstr>Forward Bond Credit Enhancement</vt:lpstr>
      <vt:lpstr>Forward M-TEB / BCE Benefits</vt:lpstr>
      <vt:lpstr>Forward M-TEB / BCE Benefits</vt:lpstr>
      <vt:lpstr>M-TEB / BCE Benefits</vt:lpstr>
      <vt:lpstr>M-TEB / BCE Yield Blending</vt:lpstr>
      <vt:lpstr>M-TEB / BCE Yield Blending*</vt:lpstr>
      <vt:lpstr>Forward M-TEB / BCE Benefits</vt:lpstr>
      <vt:lpstr>Possible Added Costs Of Forward M-TEB / BCE *</vt:lpstr>
      <vt:lpstr>Forward M-TEB / BCE Comparison</vt:lpstr>
      <vt:lpstr>PowerPoint Presentation</vt:lpstr>
      <vt:lpstr>Increasing Deferred Developer Fee</vt:lpstr>
      <vt:lpstr>Increasing Deferred Developer Fee</vt:lpstr>
      <vt:lpstr>Additional Benefits from Cash Collateralized Bonds on 4% Deals</vt:lpstr>
      <vt:lpstr>Cash-Backed Forward Other Benefits</vt:lpstr>
      <vt:lpstr>Cash-Backed Forward Other Benefits</vt:lpstr>
      <vt:lpstr>Cash-Backed Forward Other Benefits</vt:lpstr>
      <vt:lpstr>Contact Information</vt:lpstr>
      <vt:lpstr>PowerPoint Presentation</vt:lpstr>
      <vt:lpstr>PowerPoint Presentation</vt:lpstr>
    </vt:vector>
  </TitlesOfParts>
  <Company>TIBER HUDSON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kent@tiberhudson.com</dc:creator>
  <cp:lastModifiedBy>Alex Zeltser</cp:lastModifiedBy>
  <cp:revision>75</cp:revision>
  <dcterms:created xsi:type="dcterms:W3CDTF">2018-01-25T19:37:27Z</dcterms:created>
  <dcterms:modified xsi:type="dcterms:W3CDTF">2025-06-02T15:57:45Z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0x0101008C6D0F41DF099443BBA1C30EE78BC500</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