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1004" r:id="rId2"/>
    <p:sldId id="256" r:id="rId3"/>
    <p:sldId id="915" r:id="rId4"/>
    <p:sldId id="1039" r:id="rId5"/>
    <p:sldId id="1043" r:id="rId6"/>
    <p:sldId id="1057" r:id="rId7"/>
    <p:sldId id="1055" r:id="rId8"/>
    <p:sldId id="1041" r:id="rId9"/>
    <p:sldId id="104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nte Franke" initials="" lastIdx="0" clrIdx="0"/>
  <p:cmAuthor id="1" name=" 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56D"/>
    <a:srgbClr val="681100"/>
    <a:srgbClr val="FF7F65"/>
    <a:srgbClr val="FFFF00"/>
    <a:srgbClr val="FF99CC"/>
    <a:srgbClr val="66FF66"/>
    <a:srgbClr val="000099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9" autoAdjust="0"/>
    <p:restoredTop sz="94585" autoAdjust="0"/>
  </p:normalViewPr>
  <p:slideViewPr>
    <p:cSldViewPr>
      <p:cViewPr varScale="1">
        <p:scale>
          <a:sx n="69" d="100"/>
          <a:sy n="69" d="100"/>
        </p:scale>
        <p:origin x="16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9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124200" y="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378CF77B-3D69-4578-ACD3-550AD6DFED4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899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9070572F-648E-4902-8714-86FF689552C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956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DC064-B3B3-4144-95E7-6FE3552D30B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9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54B83-BAB0-44E4-B7B4-796E132F5E4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22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6538A-A895-41A9-AA1D-6AE8A626BC7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49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5372100" y="0"/>
            <a:ext cx="2971800" cy="457200"/>
          </a:xfrm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8F1C9-031F-4BA5-B2C7-C1B453CAA0C4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50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6538A-A895-41A9-AA1D-6AE8A626BC7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9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5372100" y="0"/>
            <a:ext cx="2971800" cy="457200"/>
          </a:xfrm>
          <a:ln/>
        </p:spPr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734E0C-EE7A-4C52-999B-928B03BA94B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50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233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2233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42234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42234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42234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4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4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4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4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4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4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4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5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42235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42235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en-US" dirty="0"/>
              <a:t>May 2010</a:t>
            </a:r>
          </a:p>
        </p:txBody>
      </p:sp>
      <p:sp>
        <p:nvSpPr>
          <p:cNvPr id="1422353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1422354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fld id="{BD0FE9FB-9FC5-4B3C-9927-2EB66204D06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4223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286000" y="1828800"/>
            <a:ext cx="6705600" cy="2209800"/>
          </a:xfrm>
        </p:spPr>
        <p:txBody>
          <a:bodyPr/>
          <a:lstStyle>
            <a:lvl1pPr algn="r"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223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267200"/>
            <a:ext cx="78486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2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2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2356" grpId="0" build="p" autoUpdateAnimBg="0">
        <p:tmplLst>
          <p:tmpl lvl="1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42235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1422356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8117CB-248E-4AB7-95D9-BD42BB0A8D5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779735-B069-4809-B7B0-7DAAA698E50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849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84925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A613D2-B179-417E-9ADA-D0235118FD5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675D6C-16F1-4A8C-A35F-6B6FC3C413D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0EE666-8E81-4EF9-A9D9-D8480B87AD5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16E917-F351-46B4-95E3-450E72A9531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D89510-1EB5-47EB-8DC1-8A5D11CF395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7E0F51-C845-4362-BFB7-49C3D1FA3A3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B20913-89F1-447C-A563-7714A135A46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B3500D-43E2-4934-B3E9-5E130FF81EC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8A043-F4E7-4D17-B356-C992D6F855B4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2010</a:t>
            </a:r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31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49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 dirty="0"/>
              <a:t>NY DHCR/HTFC Development Seminar Series</a:t>
            </a:r>
          </a:p>
        </p:txBody>
      </p:sp>
      <p:sp>
        <p:nvSpPr>
          <p:cNvPr id="142131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49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4009D05-416B-4A48-87E7-39CF45541C86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42131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213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 dirty="0">
                <a:latin typeface="Arial Narrow" pitchFamily="34" charset="0"/>
              </a:endParaRPr>
            </a:p>
          </p:txBody>
        </p:sp>
        <p:sp>
          <p:nvSpPr>
            <p:cNvPr id="14213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 dirty="0">
                <a:latin typeface="Arial Narrow" pitchFamily="34" charset="0"/>
              </a:endParaRPr>
            </a:p>
          </p:txBody>
        </p:sp>
        <p:sp>
          <p:nvSpPr>
            <p:cNvPr id="14213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  <p:sp>
          <p:nvSpPr>
            <p:cNvPr id="14213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  <p:sp>
          <p:nvSpPr>
            <p:cNvPr id="14213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14213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  <p:sp>
          <p:nvSpPr>
            <p:cNvPr id="14213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 dirty="0">
                <a:latin typeface="Arial Narrow" pitchFamily="34" charset="0"/>
              </a:endParaRPr>
            </a:p>
          </p:txBody>
        </p:sp>
        <p:sp>
          <p:nvSpPr>
            <p:cNvPr id="14213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  <p:sp>
          <p:nvSpPr>
            <p:cNvPr id="14213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>
                <a:solidFill>
                  <a:schemeClr val="accent2"/>
                </a:solidFill>
                <a:latin typeface="Arial Narrow" pitchFamily="34" charset="0"/>
              </a:endParaRPr>
            </a:p>
          </p:txBody>
        </p:sp>
      </p:grpSp>
      <p:sp>
        <p:nvSpPr>
          <p:cNvPr id="14213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213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213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en-US" dirty="0"/>
              <a:t>May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21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213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213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14213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1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4213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1327" grpId="0" build="p" autoUpdateAnimBg="0">
        <p:tmplLst>
          <p:tmpl lvl="1">
            <p:tnLst>
              <p:par>
                <p:cTn presetID="2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421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1421327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2">
            <p:tnLst>
              <p:par>
                <p:cTn presetID="2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421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1421327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3">
            <p:tnLst>
              <p:par>
                <p:cTn presetID="2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421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1421327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4">
            <p:tnLst>
              <p:par>
                <p:cTn presetID="2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421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1421327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  <p:tmpl lvl="5">
            <p:tnLst>
              <p:par>
                <p:cTn presetID="2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4213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1421327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 dirty="0"/>
              <a:t>Exit Strategies</a:t>
            </a:r>
            <a:br>
              <a:rPr lang="en-US" sz="4600" dirty="0"/>
            </a:br>
            <a:endParaRPr lang="en-US" sz="4600" dirty="0"/>
          </a:p>
        </p:txBody>
      </p:sp>
      <p:sp>
        <p:nvSpPr>
          <p:cNvPr id="14254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sz="3000" dirty="0"/>
            </a:br>
            <a:r>
              <a:rPr lang="en-US" sz="3000" dirty="0"/>
              <a:t>Carolyn Rowland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Rowland Law LLC</a:t>
            </a:r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B298AB8F-C705-934D-68ED-DCC754F7C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95662"/>
            <a:ext cx="4572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cs typeface="Arial" panose="020B0604020202020204" pitchFamily="34" charset="0"/>
              </a:rPr>
              <a:t>LLC/LP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cs typeface="Arial" panose="020B0604020202020204" pitchFamily="34" charset="0"/>
              </a:rPr>
              <a:t>  Organizational Structure</a:t>
            </a:r>
          </a:p>
        </p:txBody>
      </p:sp>
      <p:sp>
        <p:nvSpPr>
          <p:cNvPr id="2052" name="Text Box 6">
            <a:extLst>
              <a:ext uri="{FF2B5EF4-FFF2-40B4-BE49-F238E27FC236}">
                <a16:creationId xmlns:a16="http://schemas.microsoft.com/office/drawing/2014/main" id="{98CF9FA3-40DB-939C-E38E-EFE92157A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900" y="4260850"/>
            <a:ext cx="2038350" cy="8156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37160" bIns="13716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LLC/LP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(owner)</a:t>
            </a:r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22A765DB-9EE0-77EF-6D01-F063D6949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3505200"/>
            <a:ext cx="2438400" cy="10310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137160" bIns="13716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Managing Member or General Partner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.01%</a:t>
            </a:r>
          </a:p>
        </p:txBody>
      </p:sp>
      <p:sp>
        <p:nvSpPr>
          <p:cNvPr id="2053" name="Text Box 24">
            <a:extLst>
              <a:ext uri="{FF2B5EF4-FFF2-40B4-BE49-F238E27FC236}">
                <a16:creationId xmlns:a16="http://schemas.microsoft.com/office/drawing/2014/main" id="{461E4BD3-2285-B4B6-B5F7-0A9B5FEE8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19400"/>
            <a:ext cx="685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57" name="Text Box 26">
            <a:extLst>
              <a:ext uri="{FF2B5EF4-FFF2-40B4-BE49-F238E27FC236}">
                <a16:creationId xmlns:a16="http://schemas.microsoft.com/office/drawing/2014/main" id="{59EB1D02-C7A9-B055-3FD3-6E801F41E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5700" y="2450266"/>
            <a:ext cx="2330450" cy="492443"/>
          </a:xfrm>
          <a:prstGeom prst="rect">
            <a:avLst/>
          </a:prstGeom>
          <a:ln>
            <a:solidFill>
              <a:schemeClr val="accent5">
                <a:lumMod val="1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137160" bIns="137160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</a:p>
        </p:txBody>
      </p:sp>
      <p:sp>
        <p:nvSpPr>
          <p:cNvPr id="2055" name="Text Box 32">
            <a:extLst>
              <a:ext uri="{FF2B5EF4-FFF2-40B4-BE49-F238E27FC236}">
                <a16:creationId xmlns:a16="http://schemas.microsoft.com/office/drawing/2014/main" id="{C44328A1-C8D3-7BD8-A28A-CB3E27CBD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505200"/>
            <a:ext cx="1676400" cy="63094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400" dirty="0">
                <a:cs typeface="Arial" panose="020B0604020202020204" pitchFamily="34" charset="0"/>
              </a:rPr>
              <a:t>CAHEC Fund(s)</a:t>
            </a: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1400" dirty="0">
                <a:cs typeface="Arial" panose="020B0604020202020204" pitchFamily="34" charset="0"/>
              </a:rPr>
              <a:t>99%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8837C1A-B925-6A3A-15FD-A2780DEE5A4F}"/>
              </a:ext>
            </a:extLst>
          </p:cNvPr>
          <p:cNvCxnSpPr>
            <a:cxnSpLocks/>
          </p:cNvCxnSpPr>
          <p:nvPr/>
        </p:nvCxnSpPr>
        <p:spPr>
          <a:xfrm flipH="1" flipV="1">
            <a:off x="2722563" y="4071938"/>
            <a:ext cx="541337" cy="728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40">
            <a:extLst>
              <a:ext uri="{FF2B5EF4-FFF2-40B4-BE49-F238E27FC236}">
                <a16:creationId xmlns:a16="http://schemas.microsoft.com/office/drawing/2014/main" id="{97BE7F38-6234-8D1E-AA21-89F3B106BF6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895600" y="1752600"/>
            <a:ext cx="685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cs typeface="Arial" panose="020B060402020202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0DAFC15-98C8-91D6-CB71-7C1A06353F44}"/>
              </a:ext>
            </a:extLst>
          </p:cNvPr>
          <p:cNvCxnSpPr>
            <a:cxnSpLocks/>
            <a:stCxn id="2055" idx="1"/>
            <a:endCxn id="2052" idx="3"/>
          </p:cNvCxnSpPr>
          <p:nvPr/>
        </p:nvCxnSpPr>
        <p:spPr>
          <a:xfrm flipH="1">
            <a:off x="5302250" y="3820671"/>
            <a:ext cx="793750" cy="847983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A6058AE-37C7-51A2-C981-FFA638F8D0CE}"/>
              </a:ext>
            </a:extLst>
          </p:cNvPr>
          <p:cNvCxnSpPr>
            <a:cxnSpLocks/>
            <a:stCxn id="2057" idx="2"/>
          </p:cNvCxnSpPr>
          <p:nvPr/>
        </p:nvCxnSpPr>
        <p:spPr>
          <a:xfrm flipH="1">
            <a:off x="6852227" y="2942709"/>
            <a:ext cx="548698" cy="56249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276600" y="6400800"/>
            <a:ext cx="2895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8F2AD2-BCFC-49B5-8DA8-C9BE1586F3A9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stage is the deal? </a:t>
            </a:r>
          </a:p>
        </p:txBody>
      </p:sp>
      <p:sp>
        <p:nvSpPr>
          <p:cNvPr id="122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r>
              <a:rPr lang="en-US" dirty="0"/>
              <a:t>Compliance Period </a:t>
            </a:r>
          </a:p>
          <a:p>
            <a:r>
              <a:rPr lang="en-US" dirty="0"/>
              <a:t>Sale/Refinance Possibilities</a:t>
            </a:r>
          </a:p>
          <a:p>
            <a:r>
              <a:rPr lang="en-US" dirty="0"/>
              <a:t>Exercise of Rights under the LPA/OA</a:t>
            </a:r>
          </a:p>
          <a:p>
            <a:r>
              <a:rPr lang="en-US" dirty="0"/>
              <a:t>Contacting the Limited Partner early</a:t>
            </a:r>
          </a:p>
          <a:p>
            <a:pPr lvl="1"/>
            <a:r>
              <a:rPr lang="en-US" dirty="0"/>
              <a:t>CAHEC role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D95E5-630F-4510-82A9-7B035D79B6A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9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Review</a:t>
            </a:r>
          </a:p>
        </p:txBody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en-US" dirty="0"/>
              <a:t>	Partnership/Operating Agreement</a:t>
            </a:r>
          </a:p>
          <a:p>
            <a:r>
              <a:rPr lang="en-US" dirty="0"/>
              <a:t>	Right of First Refusal – nonprofit 42(i)(7) </a:t>
            </a:r>
          </a:p>
          <a:p>
            <a:r>
              <a:rPr lang="en-US" dirty="0"/>
              <a:t>	Options to Purchase  - appraisals</a:t>
            </a:r>
          </a:p>
          <a:p>
            <a:pPr marL="1257300" lvl="2" indent="-914400"/>
            <a:r>
              <a:rPr lang="en-US" sz="2800" dirty="0"/>
              <a:t>Property</a:t>
            </a:r>
          </a:p>
          <a:p>
            <a:pPr marL="1257300" lvl="2" indent="-914400"/>
            <a:r>
              <a:rPr lang="en-US" sz="2800" dirty="0"/>
              <a:t>LP/Member interest</a:t>
            </a:r>
          </a:p>
          <a:p>
            <a:r>
              <a:rPr lang="en-US" dirty="0"/>
              <a:t>	Qualified Contracts </a:t>
            </a:r>
          </a:p>
          <a:p>
            <a:r>
              <a:rPr lang="en-US" dirty="0"/>
              <a:t>	Put Call – if Historic credits - appraisal</a:t>
            </a:r>
          </a:p>
          <a:p>
            <a:r>
              <a:rPr lang="en-US" dirty="0"/>
              <a:t>	State investor - separate rights?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15053D-DB77-46F4-AC2B-7392EEBCB079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0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Diligence/Issues</a:t>
            </a:r>
          </a:p>
        </p:txBody>
      </p:sp>
      <p:sp>
        <p:nvSpPr>
          <p:cNvPr id="150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Consents</a:t>
            </a:r>
          </a:p>
          <a:p>
            <a:pPr lvl="1"/>
            <a:r>
              <a:rPr lang="en-US" dirty="0"/>
              <a:t>Loan Documents</a:t>
            </a:r>
          </a:p>
          <a:p>
            <a:pPr lvl="1"/>
            <a:r>
              <a:rPr lang="en-US" dirty="0"/>
              <a:t>Agency approvals </a:t>
            </a:r>
          </a:p>
          <a:p>
            <a:pPr lvl="1"/>
            <a:r>
              <a:rPr lang="en-US" dirty="0"/>
              <a:t>HUD approvals (TPA/2530)</a:t>
            </a:r>
          </a:p>
          <a:p>
            <a:r>
              <a:rPr lang="en-US" dirty="0"/>
              <a:t>Title Issues</a:t>
            </a:r>
          </a:p>
          <a:p>
            <a:pPr lvl="1"/>
            <a:r>
              <a:rPr lang="en-US" dirty="0"/>
              <a:t>Does change in ownership trigger transfer tax? </a:t>
            </a:r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D95E5-630F-4510-82A9-7B035D79B6A1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9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of First Refusal</a:t>
            </a:r>
          </a:p>
        </p:txBody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800600"/>
          </a:xfrm>
        </p:spPr>
        <p:txBody>
          <a:bodyPr/>
          <a:lstStyle/>
          <a:p>
            <a:r>
              <a:rPr lang="en-US" dirty="0"/>
              <a:t>Non-profit right to buy the property</a:t>
            </a:r>
          </a:p>
          <a:p>
            <a:r>
              <a:rPr lang="en-US" dirty="0"/>
              <a:t>Pricing is based in IRC 42(i)(7)</a:t>
            </a:r>
          </a:p>
          <a:p>
            <a:pPr lvl="1"/>
            <a:r>
              <a:rPr lang="en-US" dirty="0"/>
              <a:t>Debt plus taxes and other amounts owed</a:t>
            </a:r>
          </a:p>
          <a:p>
            <a:r>
              <a:rPr lang="en-US" dirty="0"/>
              <a:t>For a specific period at end of Compliance Period</a:t>
            </a:r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and Put Options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Call/Put options</a:t>
            </a:r>
          </a:p>
          <a:p>
            <a:pPr lvl="1"/>
            <a:r>
              <a:rPr lang="en-US" dirty="0"/>
              <a:t>Call/Buyout Option:  Set period to exercise after Compliance Period and greater of FMV or taxes that would have occurred from sale</a:t>
            </a:r>
          </a:p>
          <a:p>
            <a:pPr lvl="1"/>
            <a:r>
              <a:rPr lang="en-US" dirty="0"/>
              <a:t>Put:  Set period to exercise after Compliance Period and is based on Appraised Value </a:t>
            </a:r>
          </a:p>
          <a:p>
            <a:pPr lvl="1"/>
            <a:r>
              <a:rPr lang="en-US" dirty="0"/>
              <a:t>Note:  Older agreements  Buyout provisions are greater of FMV or are taxes plus Total Benefits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675D6C-16F1-4A8C-A35F-6B6FC3C413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E5C93D-BCED-4C41-A825-8F2BC711852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0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Issues: </a:t>
            </a:r>
          </a:p>
        </p:txBody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114800"/>
          </a:xfrm>
        </p:spPr>
        <p:txBody>
          <a:bodyPr/>
          <a:lstStyle/>
          <a:p>
            <a:r>
              <a:rPr lang="en-US" sz="2400" dirty="0"/>
              <a:t>LP/Member exit </a:t>
            </a:r>
          </a:p>
          <a:p>
            <a:r>
              <a:rPr lang="en-US" sz="2400" dirty="0"/>
              <a:t>Sale of Property</a:t>
            </a:r>
          </a:p>
          <a:p>
            <a:r>
              <a:rPr lang="en-US" sz="2400" dirty="0"/>
              <a:t>How will exit be funded? </a:t>
            </a:r>
          </a:p>
          <a:p>
            <a:r>
              <a:rPr lang="en-US" sz="2400" dirty="0"/>
              <a:t>Is this exit part of a portfolio transfer</a:t>
            </a:r>
          </a:p>
          <a:p>
            <a:r>
              <a:rPr lang="en-US" sz="2400" dirty="0"/>
              <a:t>Other options</a:t>
            </a:r>
          </a:p>
          <a:p>
            <a:pPr lvl="1"/>
            <a:r>
              <a:rPr lang="en-US" sz="2400" dirty="0"/>
              <a:t>Donation of interest? </a:t>
            </a:r>
          </a:p>
          <a:p>
            <a:pPr lvl="1"/>
            <a:r>
              <a:rPr lang="en-US" sz="2400" dirty="0"/>
              <a:t>Non-profit involved?</a:t>
            </a:r>
          </a:p>
          <a:p>
            <a:pPr lvl="1"/>
            <a:r>
              <a:rPr lang="en-US" sz="2400" dirty="0"/>
              <a:t>Negotiated exit? </a:t>
            </a:r>
            <a:r>
              <a:rPr lang="en-US" sz="2400" dirty="0">
                <a:solidFill>
                  <a:srgbClr val="00007D"/>
                </a:solidFill>
                <a:ea typeface="+mn-ea"/>
              </a:rPr>
              <a:t>waivers needed/accommodations</a:t>
            </a: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A2A50C-990C-4336-B667-D662B66BBE32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0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CAHEC Issues</a:t>
            </a:r>
          </a:p>
        </p:txBody>
      </p:sp>
      <p:sp>
        <p:nvSpPr>
          <p:cNvPr id="150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Upper Tier investor/Fund approvals</a:t>
            </a:r>
          </a:p>
          <a:p>
            <a:pPr lvl="1"/>
            <a:r>
              <a:rPr lang="en-US" dirty="0"/>
              <a:t>Asset Mgmt fees – generally only syndicator approval needed</a:t>
            </a:r>
          </a:p>
          <a:p>
            <a:pPr lvl="1"/>
            <a:r>
              <a:rPr lang="en-US" dirty="0"/>
              <a:t>Priority return or negotiated exit – investor approval needed</a:t>
            </a:r>
          </a:p>
          <a:p>
            <a:pPr lvl="1"/>
            <a:r>
              <a:rPr lang="en-US" dirty="0"/>
              <a:t>Early exits – investor approval may be needed </a:t>
            </a:r>
          </a:p>
          <a:p>
            <a:pPr lvl="1"/>
            <a:r>
              <a:rPr lang="en-US" dirty="0"/>
              <a:t>Questions of Value</a:t>
            </a:r>
          </a:p>
          <a:p>
            <a:pPr lvl="1"/>
            <a:r>
              <a:rPr lang="en-US" dirty="0"/>
              <a:t>Is Project upside down – does it need a refinance?</a:t>
            </a:r>
          </a:p>
          <a:p>
            <a:pPr lvl="1"/>
            <a:r>
              <a:rPr lang="en-US" dirty="0"/>
              <a:t> Transfer documents</a:t>
            </a:r>
          </a:p>
        </p:txBody>
      </p:sp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7D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6A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7D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6A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19112</TotalTime>
  <Words>344</Words>
  <Application>Microsoft Office PowerPoint</Application>
  <PresentationFormat>On-screen Show (4:3)</PresentationFormat>
  <Paragraphs>74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Arial Narrow</vt:lpstr>
      <vt:lpstr>Tahoma</vt:lpstr>
      <vt:lpstr>Times New Roman</vt:lpstr>
      <vt:lpstr>Wingdings</vt:lpstr>
      <vt:lpstr>Pixel</vt:lpstr>
      <vt:lpstr>Exit Strategies </vt:lpstr>
      <vt:lpstr>PowerPoint Presentation</vt:lpstr>
      <vt:lpstr>What stage is the deal? </vt:lpstr>
      <vt:lpstr>Document Review</vt:lpstr>
      <vt:lpstr>Additional Diligence/Issues</vt:lpstr>
      <vt:lpstr>Right of First Refusal</vt:lpstr>
      <vt:lpstr>Call and Put Options </vt:lpstr>
      <vt:lpstr>Developer Issues: </vt:lpstr>
      <vt:lpstr>CAHEC Issues</vt:lpstr>
    </vt:vector>
  </TitlesOfParts>
  <Company>Franke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Housing Development</dc:title>
  <dc:creator>Monte Franke</dc:creator>
  <cp:lastModifiedBy>Carolyn Rowland</cp:lastModifiedBy>
  <cp:revision>278</cp:revision>
  <cp:lastPrinted>1601-01-01T00:00:00Z</cp:lastPrinted>
  <dcterms:created xsi:type="dcterms:W3CDTF">2002-02-21T21:55:08Z</dcterms:created>
  <dcterms:modified xsi:type="dcterms:W3CDTF">2025-05-29T15:41:30Z</dcterms:modified>
</cp:coreProperties>
</file>