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4" r:id="rId1"/>
  </p:sldMasterIdLst>
  <p:notesMasterIdLst>
    <p:notesMasterId r:id="rId11"/>
  </p:notesMasterIdLst>
  <p:handoutMasterIdLst>
    <p:handoutMasterId r:id="rId12"/>
  </p:handoutMasterIdLst>
  <p:sldIdLst>
    <p:sldId id="1004" r:id="rId2"/>
    <p:sldId id="256" r:id="rId3"/>
    <p:sldId id="915" r:id="rId4"/>
    <p:sldId id="1039" r:id="rId5"/>
    <p:sldId id="1043" r:id="rId6"/>
    <p:sldId id="1057" r:id="rId7"/>
    <p:sldId id="1055" r:id="rId8"/>
    <p:sldId id="1041" r:id="rId9"/>
    <p:sldId id="1044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onte Franke" initials="" lastIdx="0" clrIdx="0"/>
  <p:cmAuthor id="1" name=" " initials="" lastIdx="4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856D"/>
    <a:srgbClr val="681100"/>
    <a:srgbClr val="FF7F65"/>
    <a:srgbClr val="FFFF00"/>
    <a:srgbClr val="FF99CC"/>
    <a:srgbClr val="66FF66"/>
    <a:srgbClr val="000099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99" autoAdjust="0"/>
    <p:restoredTop sz="94585" autoAdjust="0"/>
  </p:normalViewPr>
  <p:slideViewPr>
    <p:cSldViewPr>
      <p:cViewPr varScale="1">
        <p:scale>
          <a:sx n="69" d="100"/>
          <a:sy n="69" d="100"/>
        </p:scale>
        <p:origin x="1668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91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960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579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ahoma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265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124200" y="0"/>
            <a:ext cx="3733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265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3886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ahoma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265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</a:defRPr>
            </a:lvl1pPr>
          </a:lstStyle>
          <a:p>
            <a:fld id="{378CF77B-3D69-4578-ACD3-550AD6DFED4C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689933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ahoma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993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993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93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ahoma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993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</a:defRPr>
            </a:lvl1pPr>
          </a:lstStyle>
          <a:p>
            <a:fld id="{9070572F-648E-4902-8714-86FF689552C3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299562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C5DC064-B3B3-4144-95E7-6FE3552D30B7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492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92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4C54B83-BAB0-44E4-B7B4-796E132F5E44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1224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4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576538A-A895-41A9-AA1D-6AE8A626BC75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1498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98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xfrm>
            <a:off x="5372100" y="0"/>
            <a:ext cx="2971800" cy="457200"/>
          </a:xfrm>
          <a:ln/>
        </p:spPr>
        <p:txBody>
          <a:bodyPr/>
          <a:lstStyle/>
          <a:p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E88F1C9-031F-4BA5-B2C7-C1B453CAA0C4}" type="slidenum">
              <a:rPr lang="en-US"/>
              <a:pPr/>
              <a:t>5</a:t>
            </a:fld>
            <a:endParaRPr lang="en-US" dirty="0"/>
          </a:p>
        </p:txBody>
      </p:sp>
      <p:sp>
        <p:nvSpPr>
          <p:cNvPr id="1505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05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576538A-A895-41A9-AA1D-6AE8A626BC75}" type="slidenum">
              <a:rPr lang="en-US"/>
              <a:pPr/>
              <a:t>6</a:t>
            </a:fld>
            <a:endParaRPr lang="en-US" dirty="0"/>
          </a:p>
        </p:txBody>
      </p:sp>
      <p:sp>
        <p:nvSpPr>
          <p:cNvPr id="1498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98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xfrm>
            <a:off x="5372100" y="0"/>
            <a:ext cx="2971800" cy="457200"/>
          </a:xfrm>
          <a:ln/>
        </p:spPr>
        <p:txBody>
          <a:bodyPr/>
          <a:lstStyle/>
          <a:p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9734E0C-EE7A-4C52-999B-928B03BA94BA}" type="slidenum">
              <a:rPr lang="en-US"/>
              <a:pPr/>
              <a:t>9</a:t>
            </a:fld>
            <a:endParaRPr lang="en-US" dirty="0"/>
          </a:p>
        </p:txBody>
      </p:sp>
      <p:sp>
        <p:nvSpPr>
          <p:cNvPr id="1507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07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22338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422339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2400" dirty="0">
                <a:latin typeface="Times New Roman" pitchFamily="18" charset="0"/>
              </a:endParaRPr>
            </a:p>
          </p:txBody>
        </p:sp>
        <p:sp>
          <p:nvSpPr>
            <p:cNvPr id="1422340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2400" dirty="0">
                <a:latin typeface="Times New Roman" pitchFamily="18" charset="0"/>
              </a:endParaRPr>
            </a:p>
          </p:txBody>
        </p:sp>
        <p:grpSp>
          <p:nvGrpSpPr>
            <p:cNvPr id="1422341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1422342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2400" dirty="0">
                  <a:latin typeface="Times New Roman" pitchFamily="18" charset="0"/>
                </a:endParaRPr>
              </a:p>
            </p:txBody>
          </p:sp>
          <p:sp>
            <p:nvSpPr>
              <p:cNvPr id="1422343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2400" dirty="0">
                  <a:latin typeface="Times New Roman" pitchFamily="18" charset="0"/>
                </a:endParaRPr>
              </a:p>
            </p:txBody>
          </p:sp>
          <p:sp>
            <p:nvSpPr>
              <p:cNvPr id="1422344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2400" dirty="0">
                  <a:latin typeface="Times New Roman" pitchFamily="18" charset="0"/>
                </a:endParaRPr>
              </a:p>
            </p:txBody>
          </p:sp>
          <p:sp>
            <p:nvSpPr>
              <p:cNvPr id="1422345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2400" dirty="0">
                  <a:latin typeface="Times New Roman" pitchFamily="18" charset="0"/>
                </a:endParaRPr>
              </a:p>
            </p:txBody>
          </p:sp>
          <p:sp>
            <p:nvSpPr>
              <p:cNvPr id="1422346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2400" dirty="0">
                  <a:latin typeface="Times New Roman" pitchFamily="18" charset="0"/>
                </a:endParaRPr>
              </a:p>
            </p:txBody>
          </p:sp>
          <p:sp>
            <p:nvSpPr>
              <p:cNvPr id="1422347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2400" dirty="0">
                  <a:latin typeface="Times New Roman" pitchFamily="18" charset="0"/>
                </a:endParaRPr>
              </a:p>
            </p:txBody>
          </p:sp>
          <p:sp>
            <p:nvSpPr>
              <p:cNvPr id="1422348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2400" dirty="0">
                  <a:latin typeface="Times New Roman" pitchFamily="18" charset="0"/>
                </a:endParaRPr>
              </a:p>
            </p:txBody>
          </p:sp>
          <p:sp>
            <p:nvSpPr>
              <p:cNvPr id="1422349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2400" dirty="0">
                  <a:latin typeface="Times New Roman" pitchFamily="18" charset="0"/>
                </a:endParaRPr>
              </a:p>
            </p:txBody>
          </p:sp>
          <p:sp>
            <p:nvSpPr>
              <p:cNvPr id="1422350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2400" dirty="0">
                  <a:latin typeface="Times New Roman" pitchFamily="18" charset="0"/>
                </a:endParaRPr>
              </a:p>
            </p:txBody>
          </p:sp>
          <p:sp>
            <p:nvSpPr>
              <p:cNvPr id="1422351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2400" dirty="0">
                  <a:latin typeface="Times New Roman" pitchFamily="18" charset="0"/>
                </a:endParaRPr>
              </a:p>
            </p:txBody>
          </p:sp>
        </p:grpSp>
      </p:grpSp>
      <p:sp>
        <p:nvSpPr>
          <p:cNvPr id="1422352" name="Rectangle 16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r>
              <a:rPr lang="en-US" dirty="0"/>
              <a:t>May 2010</a:t>
            </a:r>
          </a:p>
        </p:txBody>
      </p:sp>
      <p:sp>
        <p:nvSpPr>
          <p:cNvPr id="1422353" name="Rectangle 17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r>
              <a:rPr lang="en-US" dirty="0"/>
              <a:t>NY DHCR/HTFC Development Seminar Series</a:t>
            </a:r>
          </a:p>
        </p:txBody>
      </p:sp>
      <p:sp>
        <p:nvSpPr>
          <p:cNvPr id="1422354" name="Rectangle 18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>
                <a:latin typeface="Arial Black" pitchFamily="34" charset="0"/>
              </a:defRPr>
            </a:lvl1pPr>
          </a:lstStyle>
          <a:p>
            <a:fld id="{BD0FE9FB-9FC5-4B3C-9927-2EB66204D068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1422355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286000" y="1828800"/>
            <a:ext cx="6705600" cy="2209800"/>
          </a:xfrm>
        </p:spPr>
        <p:txBody>
          <a:bodyPr/>
          <a:lstStyle>
            <a:lvl1pPr algn="r">
              <a:defRPr sz="50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422356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1143000" y="4267200"/>
            <a:ext cx="78486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223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4223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22356" grpId="0" build="p" autoUpdateAnimBg="0">
        <p:tmplLst>
          <p:tmpl lvl="1">
            <p:tnLst>
              <p:par>
                <p:cTn presetID="24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142235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to="" calcmode="lin" valueType="num">
                      <p:cBhvr>
                        <p:cTn dur="1" fill="hold"/>
                        <p:tgtEl>
                          <p:spTgt spid="1422356"/>
                        </p:tgtEl>
                        <p:attrNameLst>
                          <p:attrName/>
                        </p:attrNameLst>
                      </p:cBhvr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NY DHCR/HTFC Development Seminar Series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38117CB-248E-4AB7-95D9-BD42BB0A8D5B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2010</a:t>
            </a:r>
          </a:p>
        </p:txBody>
      </p:sp>
    </p:spTree>
  </p:cSld>
  <p:clrMapOvr>
    <a:masterClrMapping/>
  </p:clrMapOvr>
  <p:transition spd="slow">
    <p:rand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867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NY DHCR/HTFC Development Seminar Series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6779735-B069-4809-B7B0-7DAAA698E50A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2010</a:t>
            </a:r>
          </a:p>
        </p:txBody>
      </p:sp>
    </p:spTree>
  </p:cSld>
  <p:clrMapOvr>
    <a:masterClrMapping/>
  </p:clrMapOvr>
  <p:transition spd="slow">
    <p:random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457200"/>
            <a:ext cx="8229600" cy="5867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3124200" y="6384925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NY DHCR/HTFC Development Seminar Series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6553200" y="6384925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02A613D2-B179-417E-9ADA-D0235118FD51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>
          <a:xfrm>
            <a:off x="457200" y="6381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May 2010</a:t>
            </a:r>
          </a:p>
        </p:txBody>
      </p:sp>
    </p:spTree>
  </p:cSld>
  <p:clrMapOvr>
    <a:masterClrMapping/>
  </p:clrMapOvr>
  <p:transition spd="slow"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NY DHCR/HTFC Development Seminar Series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0675D6C-16F1-4A8C-A35F-6B6FC3C413D2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2010</a:t>
            </a:r>
          </a:p>
        </p:txBody>
      </p:sp>
    </p:spTree>
  </p:cSld>
  <p:clrMapOvr>
    <a:masterClrMapping/>
  </p:clrMapOvr>
  <p:transition spd="slow">
    <p:rand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NY DHCR/HTFC Development Seminar Series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A0EE666-8E81-4EF9-A9D9-D8480B87AD57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2010</a:t>
            </a:r>
          </a:p>
        </p:txBody>
      </p:sp>
    </p:spTree>
  </p:cSld>
  <p:clrMapOvr>
    <a:masterClrMapping/>
  </p:clrMapOvr>
  <p:transition spd="slow"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386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386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NY DHCR/HTFC Development Seminar Series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D16E917-F351-46B4-95E3-450E72A95310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2010</a:t>
            </a:r>
          </a:p>
        </p:txBody>
      </p:sp>
    </p:spTree>
  </p:cSld>
  <p:clrMapOvr>
    <a:masterClrMapping/>
  </p:clrMapOvr>
  <p:transition spd="slow">
    <p:rand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NY DHCR/HTFC Development Seminar Series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5D89510-1EB5-47EB-8DC1-8A5D11CF3952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2010</a:t>
            </a:r>
          </a:p>
        </p:txBody>
      </p:sp>
    </p:spTree>
  </p:cSld>
  <p:clrMapOvr>
    <a:masterClrMapping/>
  </p:clrMapOvr>
  <p:transition spd="slow">
    <p:rand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NY DHCR/HTFC Development Seminar Series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D7E0F51-C845-4362-BFB7-49C3D1FA3A36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2010</a:t>
            </a:r>
          </a:p>
        </p:txBody>
      </p:sp>
    </p:spTree>
  </p:cSld>
  <p:clrMapOvr>
    <a:masterClrMapping/>
  </p:clrMapOvr>
  <p:transition spd="slow">
    <p:rand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NY DHCR/HTFC Development Seminar Series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8B20913-89F1-447C-A563-7714A135A461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2010</a:t>
            </a:r>
          </a:p>
        </p:txBody>
      </p:sp>
    </p:spTree>
  </p:cSld>
  <p:clrMapOvr>
    <a:masterClrMapping/>
  </p:clrMapOvr>
  <p:transition spd="slow">
    <p:rand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NY DHCR/HTFC Development Seminar Series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CB3500D-43E2-4934-B3E9-5E130FF81ECE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2010</a:t>
            </a:r>
          </a:p>
        </p:txBody>
      </p:sp>
    </p:spTree>
  </p:cSld>
  <p:clrMapOvr>
    <a:masterClrMapping/>
  </p:clrMapOvr>
  <p:transition spd="slow">
    <p:rand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NY DHCR/HTFC Development Seminar Series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228A043-F4E7-4D17-B356-C992D6F855B4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2010</a:t>
            </a:r>
          </a:p>
        </p:txBody>
      </p:sp>
    </p:spTree>
  </p:cSld>
  <p:clrMapOvr>
    <a:masterClrMapping/>
  </p:clrMapOvr>
  <p:transition spd="slow">
    <p:rand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1314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384925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n-lt"/>
              </a:defRPr>
            </a:lvl1pPr>
          </a:lstStyle>
          <a:p>
            <a:r>
              <a:rPr lang="en-US" dirty="0"/>
              <a:t>NY DHCR/HTFC Development Seminar Series</a:t>
            </a:r>
          </a:p>
        </p:txBody>
      </p:sp>
      <p:sp>
        <p:nvSpPr>
          <p:cNvPr id="1421315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84925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n-lt"/>
              </a:defRPr>
            </a:lvl1pPr>
          </a:lstStyle>
          <a:p>
            <a:fld id="{24009D05-416B-4A48-87E7-39CF45541C86}" type="slidenum">
              <a:rPr lang="en-US"/>
              <a:pPr/>
              <a:t>‹#›</a:t>
            </a:fld>
            <a:endParaRPr lang="en-US" dirty="0"/>
          </a:p>
        </p:txBody>
      </p:sp>
      <p:grpSp>
        <p:nvGrpSpPr>
          <p:cNvPr id="1421316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1421317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2400" dirty="0">
                <a:latin typeface="Arial Narrow" pitchFamily="34" charset="0"/>
              </a:endParaRPr>
            </a:p>
          </p:txBody>
        </p:sp>
        <p:sp>
          <p:nvSpPr>
            <p:cNvPr id="1421318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2400" dirty="0">
                <a:latin typeface="Arial Narrow" pitchFamily="34" charset="0"/>
              </a:endParaRPr>
            </a:p>
          </p:txBody>
        </p:sp>
        <p:sp>
          <p:nvSpPr>
            <p:cNvPr id="1421319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dirty="0">
                <a:solidFill>
                  <a:schemeClr val="hlink"/>
                </a:solidFill>
                <a:latin typeface="Arial Narrow" pitchFamily="34" charset="0"/>
              </a:endParaRPr>
            </a:p>
          </p:txBody>
        </p:sp>
        <p:sp>
          <p:nvSpPr>
            <p:cNvPr id="1421320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dirty="0">
                <a:solidFill>
                  <a:schemeClr val="hlink"/>
                </a:solidFill>
                <a:latin typeface="Arial Narrow" pitchFamily="34" charset="0"/>
              </a:endParaRPr>
            </a:p>
          </p:txBody>
        </p:sp>
        <p:sp>
          <p:nvSpPr>
            <p:cNvPr id="1421321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dirty="0">
                <a:solidFill>
                  <a:schemeClr val="accent2"/>
                </a:solidFill>
                <a:latin typeface="Arial Narrow" pitchFamily="34" charset="0"/>
              </a:endParaRPr>
            </a:p>
          </p:txBody>
        </p:sp>
        <p:sp>
          <p:nvSpPr>
            <p:cNvPr id="1421322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dirty="0">
                <a:solidFill>
                  <a:schemeClr val="hlink"/>
                </a:solidFill>
                <a:latin typeface="Arial Narrow" pitchFamily="34" charset="0"/>
              </a:endParaRPr>
            </a:p>
          </p:txBody>
        </p:sp>
        <p:sp>
          <p:nvSpPr>
            <p:cNvPr id="1421323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2400" dirty="0">
                <a:latin typeface="Arial Narrow" pitchFamily="34" charset="0"/>
              </a:endParaRPr>
            </a:p>
          </p:txBody>
        </p:sp>
        <p:sp>
          <p:nvSpPr>
            <p:cNvPr id="1421324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dirty="0">
                <a:solidFill>
                  <a:schemeClr val="accent2"/>
                </a:solidFill>
                <a:latin typeface="Arial Narrow" pitchFamily="34" charset="0"/>
              </a:endParaRPr>
            </a:p>
          </p:txBody>
        </p:sp>
        <p:sp>
          <p:nvSpPr>
            <p:cNvPr id="1421325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dirty="0">
                <a:solidFill>
                  <a:schemeClr val="accent2"/>
                </a:solidFill>
                <a:latin typeface="Arial Narrow" pitchFamily="34" charset="0"/>
              </a:endParaRPr>
            </a:p>
          </p:txBody>
        </p:sp>
      </p:grpSp>
      <p:sp>
        <p:nvSpPr>
          <p:cNvPr id="1421326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421327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524000"/>
            <a:ext cx="82296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421328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3817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+mn-lt"/>
              </a:defRPr>
            </a:lvl1pPr>
          </a:lstStyle>
          <a:p>
            <a:r>
              <a:rPr lang="en-US" dirty="0"/>
              <a:t>May 2010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  <p:sldLayoutId id="2147483676" r:id="rId12"/>
  </p:sldLayoutIdLst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213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4213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213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14213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213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14213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4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213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6" dur="1" fill="hold"/>
                                        <p:tgtEl>
                                          <p:spTgt spid="14213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7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213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14213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21327" grpId="0" build="p" autoUpdateAnimBg="0">
        <p:tmplLst>
          <p:tmpl lvl="1">
            <p:tnLst>
              <p:par>
                <p:cTn presetID="24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14213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to="" calcmode="lin" valueType="num">
                      <p:cBhvr>
                        <p:cTn dur="1" fill="hold"/>
                        <p:tgtEl>
                          <p:spTgt spid="1421327"/>
                        </p:tgtEl>
                        <p:attrNameLst>
                          <p:attrName/>
                        </p:attrNameLst>
                      </p:cBhvr>
                    </p:anim>
                  </p:childTnLst>
                </p:cTn>
              </p:par>
            </p:tnLst>
          </p:tmpl>
          <p:tmpl lvl="2">
            <p:tnLst>
              <p:par>
                <p:cTn presetID="2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14213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to="" calcmode="lin" valueType="num">
                      <p:cBhvr>
                        <p:cTn dur="1" fill="hold"/>
                        <p:tgtEl>
                          <p:spTgt spid="1421327"/>
                        </p:tgtEl>
                        <p:attrNameLst>
                          <p:attrName/>
                        </p:attrNameLst>
                      </p:cBhvr>
                    </p:anim>
                  </p:childTnLst>
                </p:cTn>
              </p:par>
            </p:tnLst>
          </p:tmpl>
          <p:tmpl lvl="3">
            <p:tnLst>
              <p:par>
                <p:cTn presetID="2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14213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to="" calcmode="lin" valueType="num">
                      <p:cBhvr>
                        <p:cTn dur="1" fill="hold"/>
                        <p:tgtEl>
                          <p:spTgt spid="1421327"/>
                        </p:tgtEl>
                        <p:attrNameLst>
                          <p:attrName/>
                        </p:attrNameLst>
                      </p:cBhvr>
                    </p:anim>
                  </p:childTnLst>
                </p:cTn>
              </p:par>
            </p:tnLst>
          </p:tmpl>
          <p:tmpl lvl="4">
            <p:tnLst>
              <p:par>
                <p:cTn presetID="2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14213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to="" calcmode="lin" valueType="num">
                      <p:cBhvr>
                        <p:cTn dur="1" fill="hold"/>
                        <p:tgtEl>
                          <p:spTgt spid="1421327"/>
                        </p:tgtEl>
                        <p:attrNameLst>
                          <p:attrName/>
                        </p:attrNameLst>
                      </p:cBhvr>
                    </p:anim>
                  </p:childTnLst>
                </p:cTn>
              </p:par>
            </p:tnLst>
          </p:tmpl>
          <p:tmpl lvl="5">
            <p:tnLst>
              <p:par>
                <p:cTn presetID="2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14213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to="" calcmode="lin" valueType="num">
                      <p:cBhvr>
                        <p:cTn dur="1" fill="hold"/>
                        <p:tgtEl>
                          <p:spTgt spid="1421327"/>
                        </p:tgtEl>
                        <p:attrNameLst>
                          <p:attrName/>
                        </p:attrNameLst>
                      </p:cBhvr>
                    </p:anim>
                  </p:childTnLst>
                </p:cTn>
              </p:par>
            </p:tnLst>
          </p:tmpl>
        </p:tmplLst>
      </p:bldP>
    </p:bldLst>
  </p:timing>
  <p:hf hdr="0"/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Narrow" pitchFamily="34" charset="0"/>
          <a:cs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Narrow" pitchFamily="34" charset="0"/>
          <a:cs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Narrow" pitchFamily="34" charset="0"/>
          <a:cs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Narrow" pitchFamily="34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Narrow" pitchFamily="34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Narrow" pitchFamily="34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Narrow" pitchFamily="34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Narrow" pitchFamily="34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800100" indent="-3429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5412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600" dirty="0"/>
              <a:t>Exit Strategies</a:t>
            </a:r>
            <a:br>
              <a:rPr lang="en-US" sz="4600" dirty="0"/>
            </a:br>
            <a:endParaRPr lang="en-US" sz="4600" dirty="0"/>
          </a:p>
        </p:txBody>
      </p:sp>
      <p:sp>
        <p:nvSpPr>
          <p:cNvPr id="1425413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br>
              <a:rPr lang="en-US" sz="3000" dirty="0"/>
            </a:br>
            <a:r>
              <a:rPr lang="en-US" sz="3000" dirty="0"/>
              <a:t>Carolyn Rowland</a:t>
            </a:r>
          </a:p>
          <a:p>
            <a:pPr>
              <a:lnSpc>
                <a:spcPct val="80000"/>
              </a:lnSpc>
            </a:pPr>
            <a:r>
              <a:rPr lang="en-US" sz="3000" dirty="0"/>
              <a:t>Rowland Law LLC</a:t>
            </a:r>
          </a:p>
        </p:txBody>
      </p:sp>
    </p:spTree>
  </p:cSld>
  <p:clrMapOvr>
    <a:masterClrMapping/>
  </p:clrMapOvr>
  <p:transition spd="slow">
    <p:rand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4">
            <a:extLst>
              <a:ext uri="{FF2B5EF4-FFF2-40B4-BE49-F238E27FC236}">
                <a16:creationId xmlns:a16="http://schemas.microsoft.com/office/drawing/2014/main" id="{B298AB8F-C705-934D-68ED-DCC754F7C8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495662"/>
            <a:ext cx="4572000" cy="6309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400" dirty="0">
                <a:cs typeface="Arial" panose="020B0604020202020204" pitchFamily="34" charset="0"/>
              </a:rPr>
              <a:t>LLC/LP 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400" dirty="0">
                <a:cs typeface="Arial" panose="020B0604020202020204" pitchFamily="34" charset="0"/>
              </a:rPr>
              <a:t>  Organizational Structure</a:t>
            </a:r>
          </a:p>
        </p:txBody>
      </p:sp>
      <p:sp>
        <p:nvSpPr>
          <p:cNvPr id="2052" name="Text Box 6">
            <a:extLst>
              <a:ext uri="{FF2B5EF4-FFF2-40B4-BE49-F238E27FC236}">
                <a16:creationId xmlns:a16="http://schemas.microsoft.com/office/drawing/2014/main" id="{98CF9FA3-40DB-939C-E38E-EFE92157AC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63900" y="4260850"/>
            <a:ext cx="2038350" cy="81560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tIns="137160" bIns="137160"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LLC/LP</a:t>
            </a:r>
          </a:p>
          <a:p>
            <a:pPr algn="ctr" eaLnBrk="1" hangingPunct="1">
              <a:spcBef>
                <a:spcPct val="50000"/>
              </a:spcBef>
              <a:defRPr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(owner)</a:t>
            </a:r>
          </a:p>
        </p:txBody>
      </p:sp>
      <p:sp>
        <p:nvSpPr>
          <p:cNvPr id="2" name="Text Box 7">
            <a:extLst>
              <a:ext uri="{FF2B5EF4-FFF2-40B4-BE49-F238E27FC236}">
                <a16:creationId xmlns:a16="http://schemas.microsoft.com/office/drawing/2014/main" id="{22A765DB-9EE0-77EF-6D01-F063D69494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4163" y="3505200"/>
            <a:ext cx="2438400" cy="1031051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tIns="137160" bIns="137160"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Managing Member or General Partner</a:t>
            </a:r>
          </a:p>
          <a:p>
            <a:pPr algn="ctr" eaLnBrk="1" hangingPunct="1">
              <a:spcBef>
                <a:spcPct val="50000"/>
              </a:spcBef>
              <a:defRPr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.01%</a:t>
            </a:r>
          </a:p>
        </p:txBody>
      </p:sp>
      <p:sp>
        <p:nvSpPr>
          <p:cNvPr id="2053" name="Text Box 24">
            <a:extLst>
              <a:ext uri="{FF2B5EF4-FFF2-40B4-BE49-F238E27FC236}">
                <a16:creationId xmlns:a16="http://schemas.microsoft.com/office/drawing/2014/main" id="{461E4BD3-2285-B4B6-B5F7-0A9B5FEE8D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3200" y="2819400"/>
            <a:ext cx="68580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2057" name="Text Box 26">
            <a:extLst>
              <a:ext uri="{FF2B5EF4-FFF2-40B4-BE49-F238E27FC236}">
                <a16:creationId xmlns:a16="http://schemas.microsoft.com/office/drawing/2014/main" id="{59EB1D02-C7A9-B055-3FD3-6E801F41EC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35700" y="2450266"/>
            <a:ext cx="2330450" cy="492443"/>
          </a:xfrm>
          <a:prstGeom prst="rect">
            <a:avLst/>
          </a:prstGeom>
          <a:ln>
            <a:solidFill>
              <a:schemeClr val="accent5">
                <a:lumMod val="10000"/>
              </a:schemeClr>
            </a:solidFill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tIns="137160" bIns="137160"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Investors</a:t>
            </a:r>
          </a:p>
        </p:txBody>
      </p:sp>
      <p:sp>
        <p:nvSpPr>
          <p:cNvPr id="2055" name="Text Box 32">
            <a:extLst>
              <a:ext uri="{FF2B5EF4-FFF2-40B4-BE49-F238E27FC236}">
                <a16:creationId xmlns:a16="http://schemas.microsoft.com/office/drawing/2014/main" id="{C44328A1-C8D3-7BD8-A28A-CB3E27CBD4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0" y="3505200"/>
            <a:ext cx="1676400" cy="630942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  <a:defRPr/>
            </a:pPr>
            <a:r>
              <a:rPr lang="en-US" altLang="en-US" sz="1400" dirty="0">
                <a:cs typeface="Arial" panose="020B0604020202020204" pitchFamily="34" charset="0"/>
              </a:rPr>
              <a:t>CAHEC Fund(s)</a:t>
            </a:r>
          </a:p>
          <a:p>
            <a:pPr algn="ctr" eaLnBrk="1" hangingPunct="1">
              <a:spcBef>
                <a:spcPct val="50000"/>
              </a:spcBef>
              <a:buFontTx/>
              <a:buNone/>
              <a:defRPr/>
            </a:pPr>
            <a:r>
              <a:rPr lang="en-US" altLang="en-US" sz="1400" dirty="0">
                <a:cs typeface="Arial" panose="020B0604020202020204" pitchFamily="34" charset="0"/>
              </a:rPr>
              <a:t>99%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18837C1A-B925-6A3A-15FD-A2780DEE5A4F}"/>
              </a:ext>
            </a:extLst>
          </p:cNvPr>
          <p:cNvCxnSpPr>
            <a:cxnSpLocks/>
          </p:cNvCxnSpPr>
          <p:nvPr/>
        </p:nvCxnSpPr>
        <p:spPr>
          <a:xfrm flipH="1" flipV="1">
            <a:off x="2722563" y="4071938"/>
            <a:ext cx="541337" cy="72866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" name="TextBox 40">
            <a:extLst>
              <a:ext uri="{FF2B5EF4-FFF2-40B4-BE49-F238E27FC236}">
                <a16:creationId xmlns:a16="http://schemas.microsoft.com/office/drawing/2014/main" id="{97BE7F38-6234-8D1E-AA21-89F3B106BF6F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2895600" y="1752600"/>
            <a:ext cx="68580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400">
              <a:cs typeface="Arial" panose="020B0604020202020204" pitchFamily="34" charset="0"/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40DAFC15-98C8-91D6-CB71-7C1A06353F44}"/>
              </a:ext>
            </a:extLst>
          </p:cNvPr>
          <p:cNvCxnSpPr>
            <a:cxnSpLocks/>
            <a:stCxn id="2055" idx="1"/>
            <a:endCxn id="2052" idx="3"/>
          </p:cNvCxnSpPr>
          <p:nvPr/>
        </p:nvCxnSpPr>
        <p:spPr>
          <a:xfrm flipH="1">
            <a:off x="5302250" y="3820671"/>
            <a:ext cx="793750" cy="847983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9A6058AE-37C7-51A2-C981-FFA638F8D0CE}"/>
              </a:ext>
            </a:extLst>
          </p:cNvPr>
          <p:cNvCxnSpPr>
            <a:cxnSpLocks/>
            <a:stCxn id="2057" idx="2"/>
          </p:cNvCxnSpPr>
          <p:nvPr/>
        </p:nvCxnSpPr>
        <p:spPr>
          <a:xfrm flipH="1">
            <a:off x="6852227" y="2942709"/>
            <a:ext cx="548698" cy="56249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rand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3276600" y="6400800"/>
            <a:ext cx="289560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58F2AD2-BCFC-49B5-8DA8-C9BE1586F3A9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23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stage is the deal? </a:t>
            </a:r>
          </a:p>
        </p:txBody>
      </p:sp>
      <p:sp>
        <p:nvSpPr>
          <p:cNvPr id="1223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3886200"/>
          </a:xfrm>
        </p:spPr>
        <p:txBody>
          <a:bodyPr/>
          <a:lstStyle/>
          <a:p>
            <a:r>
              <a:rPr lang="en-US" dirty="0"/>
              <a:t>Compliance Period </a:t>
            </a:r>
          </a:p>
          <a:p>
            <a:r>
              <a:rPr lang="en-US" dirty="0"/>
              <a:t>Sale/Refinance Possibilities</a:t>
            </a:r>
          </a:p>
          <a:p>
            <a:r>
              <a:rPr lang="en-US" dirty="0"/>
              <a:t>Exercise of Rights under the LPA/OA</a:t>
            </a:r>
          </a:p>
          <a:p>
            <a:r>
              <a:rPr lang="en-US" dirty="0"/>
              <a:t>Contacting the Limited Partner early</a:t>
            </a:r>
          </a:p>
          <a:p>
            <a:pPr lvl="1"/>
            <a:r>
              <a:rPr lang="en-US" dirty="0"/>
              <a:t>CAHEC role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ransition spd="slow">
    <p:rand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51D95E5-630F-4510-82A9-7B035D79B6A1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97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Document Review</a:t>
            </a:r>
          </a:p>
        </p:txBody>
      </p:sp>
      <p:sp>
        <p:nvSpPr>
          <p:cNvPr id="1497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458200" cy="4800600"/>
          </a:xfrm>
        </p:spPr>
        <p:txBody>
          <a:bodyPr/>
          <a:lstStyle/>
          <a:p>
            <a:r>
              <a:rPr lang="en-US" dirty="0"/>
              <a:t>	Partnership/Operating Agreement</a:t>
            </a:r>
          </a:p>
          <a:p>
            <a:r>
              <a:rPr lang="en-US" dirty="0"/>
              <a:t>	Right of First Refusal – nonprofit 42(i)(7) </a:t>
            </a:r>
          </a:p>
          <a:p>
            <a:r>
              <a:rPr lang="en-US" dirty="0"/>
              <a:t>	Options to Purchase  - appraisals</a:t>
            </a:r>
          </a:p>
          <a:p>
            <a:pPr marL="1257300" lvl="2" indent="-914400"/>
            <a:r>
              <a:rPr lang="en-US" sz="2800" dirty="0"/>
              <a:t>Property</a:t>
            </a:r>
          </a:p>
          <a:p>
            <a:pPr marL="1257300" lvl="2" indent="-914400"/>
            <a:r>
              <a:rPr lang="en-US" sz="2800" dirty="0"/>
              <a:t>LP/Member interest</a:t>
            </a:r>
          </a:p>
          <a:p>
            <a:r>
              <a:rPr lang="en-US" dirty="0"/>
              <a:t>	Qualified Contracts </a:t>
            </a:r>
          </a:p>
          <a:p>
            <a:r>
              <a:rPr lang="en-US" dirty="0"/>
              <a:t>	Put Call – if Historic credits - appraisal</a:t>
            </a:r>
          </a:p>
          <a:p>
            <a:r>
              <a:rPr lang="en-US" dirty="0"/>
              <a:t>	State investor - separate rights?</a:t>
            </a:r>
          </a:p>
          <a:p>
            <a:endParaRPr lang="en-US" dirty="0"/>
          </a:p>
        </p:txBody>
      </p:sp>
    </p:spTree>
  </p:cSld>
  <p:clrMapOvr>
    <a:masterClrMapping/>
  </p:clrMapOvr>
  <p:transition spd="slow">
    <p:rand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C15053D-DB77-46F4-AC2B-7392EEBCB079}" type="slidenum">
              <a:rPr lang="en-US"/>
              <a:pPr/>
              <a:t>5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504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Additional Diligence/Issues</a:t>
            </a:r>
          </a:p>
        </p:txBody>
      </p:sp>
      <p:sp>
        <p:nvSpPr>
          <p:cNvPr id="1504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Consents</a:t>
            </a:r>
          </a:p>
          <a:p>
            <a:pPr lvl="1"/>
            <a:r>
              <a:rPr lang="en-US" dirty="0"/>
              <a:t>Loan Documents</a:t>
            </a:r>
          </a:p>
          <a:p>
            <a:pPr lvl="1"/>
            <a:r>
              <a:rPr lang="en-US" dirty="0"/>
              <a:t>Agency approvals </a:t>
            </a:r>
          </a:p>
          <a:p>
            <a:pPr lvl="1"/>
            <a:r>
              <a:rPr lang="en-US" dirty="0"/>
              <a:t>HUD approvals (TPA/2530)</a:t>
            </a:r>
          </a:p>
          <a:p>
            <a:r>
              <a:rPr lang="en-US" dirty="0"/>
              <a:t>Title Issues</a:t>
            </a:r>
          </a:p>
          <a:p>
            <a:pPr lvl="1"/>
            <a:r>
              <a:rPr lang="en-US" dirty="0"/>
              <a:t>Does change in ownership trigger transfer tax? </a:t>
            </a:r>
          </a:p>
        </p:txBody>
      </p:sp>
    </p:spTree>
  </p:cSld>
  <p:clrMapOvr>
    <a:masterClrMapping/>
  </p:clrMapOvr>
  <p:transition spd="slow">
    <p:rand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51D95E5-630F-4510-82A9-7B035D79B6A1}" type="slidenum">
              <a:rPr lang="en-US"/>
              <a:pPr/>
              <a:t>6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97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Right of First Refusal</a:t>
            </a:r>
          </a:p>
        </p:txBody>
      </p:sp>
      <p:sp>
        <p:nvSpPr>
          <p:cNvPr id="1497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458200" cy="4800600"/>
          </a:xfrm>
        </p:spPr>
        <p:txBody>
          <a:bodyPr/>
          <a:lstStyle/>
          <a:p>
            <a:r>
              <a:rPr lang="en-US" dirty="0"/>
              <a:t>Non-profit right to buy the property</a:t>
            </a:r>
          </a:p>
          <a:p>
            <a:r>
              <a:rPr lang="en-US" dirty="0"/>
              <a:t>Pricing is based in IRC 42(i)(7)</a:t>
            </a:r>
          </a:p>
          <a:p>
            <a:pPr lvl="1"/>
            <a:r>
              <a:rPr lang="en-US" dirty="0"/>
              <a:t>Debt plus taxes and other amounts owed</a:t>
            </a:r>
          </a:p>
          <a:p>
            <a:r>
              <a:rPr lang="en-US" dirty="0"/>
              <a:t>For a specific period at end of Compliance Period</a:t>
            </a:r>
          </a:p>
        </p:txBody>
      </p:sp>
    </p:spTree>
  </p:cSld>
  <p:clrMapOvr>
    <a:masterClrMapping/>
  </p:clrMapOvr>
  <p:transition spd="slow">
    <p:rand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Call and Put Options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Call/Put options</a:t>
            </a:r>
          </a:p>
          <a:p>
            <a:pPr lvl="1"/>
            <a:r>
              <a:rPr lang="en-US" dirty="0"/>
              <a:t>Call/Buyout Option:  Set period to exercise after Compliance Period and greater of FMV or taxes that would have occurred from sale</a:t>
            </a:r>
          </a:p>
          <a:p>
            <a:pPr lvl="1"/>
            <a:r>
              <a:rPr lang="en-US" dirty="0"/>
              <a:t>Put:  Set period to exercise after Compliance Period and is based on Appraised Value </a:t>
            </a:r>
          </a:p>
          <a:p>
            <a:pPr lvl="1"/>
            <a:r>
              <a:rPr lang="en-US" dirty="0"/>
              <a:t>Note:  Older agreements  Buyout provisions are greater of FMV or are taxes plus Total Benefits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0675D6C-16F1-4A8C-A35F-6B6FC3C413D2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spd="slow">
    <p:rand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0E5C93D-BCED-4C41-A825-8F2BC711852C}" type="slidenum">
              <a:rPr lang="en-US"/>
              <a:pPr/>
              <a:t>8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501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Developer Issues: </a:t>
            </a:r>
          </a:p>
        </p:txBody>
      </p:sp>
      <p:sp>
        <p:nvSpPr>
          <p:cNvPr id="1501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24000"/>
            <a:ext cx="8229600" cy="4114800"/>
          </a:xfrm>
        </p:spPr>
        <p:txBody>
          <a:bodyPr/>
          <a:lstStyle/>
          <a:p>
            <a:r>
              <a:rPr lang="en-US" sz="2400" dirty="0"/>
              <a:t>LP/Member exit </a:t>
            </a:r>
          </a:p>
          <a:p>
            <a:r>
              <a:rPr lang="en-US" sz="2400" dirty="0"/>
              <a:t>Sale of Property</a:t>
            </a:r>
          </a:p>
          <a:p>
            <a:r>
              <a:rPr lang="en-US" sz="2400" dirty="0"/>
              <a:t>How will exit be funded? </a:t>
            </a:r>
          </a:p>
          <a:p>
            <a:r>
              <a:rPr lang="en-US" sz="2400" dirty="0"/>
              <a:t>Is this exit part of a portfolio transfer</a:t>
            </a:r>
          </a:p>
          <a:p>
            <a:r>
              <a:rPr lang="en-US" sz="2400" dirty="0"/>
              <a:t>Other options</a:t>
            </a:r>
          </a:p>
          <a:p>
            <a:pPr lvl="1"/>
            <a:r>
              <a:rPr lang="en-US" sz="2400" dirty="0"/>
              <a:t>Donation of interest? </a:t>
            </a:r>
          </a:p>
          <a:p>
            <a:pPr lvl="1"/>
            <a:r>
              <a:rPr lang="en-US" sz="2400" dirty="0"/>
              <a:t>Non-profit involved?</a:t>
            </a:r>
          </a:p>
          <a:p>
            <a:pPr lvl="1"/>
            <a:r>
              <a:rPr lang="en-US" sz="2400" dirty="0"/>
              <a:t>Negotiated exit? </a:t>
            </a:r>
            <a:r>
              <a:rPr lang="en-US" sz="2400" dirty="0">
                <a:solidFill>
                  <a:srgbClr val="00007D"/>
                </a:solidFill>
                <a:ea typeface="+mn-ea"/>
              </a:rPr>
              <a:t>waivers needed/accommodations</a:t>
            </a:r>
            <a:endParaRPr lang="en-US" sz="2400" dirty="0"/>
          </a:p>
          <a:p>
            <a:pPr marL="457200" lvl="1" indent="0">
              <a:buNone/>
            </a:pPr>
            <a:endParaRPr lang="en-US" sz="2400" dirty="0"/>
          </a:p>
          <a:p>
            <a:endParaRPr lang="en-US" sz="2400" dirty="0"/>
          </a:p>
        </p:txBody>
      </p:sp>
    </p:spTree>
  </p:cSld>
  <p:clrMapOvr>
    <a:masterClrMapping/>
  </p:clrMapOvr>
  <p:transition spd="slow">
    <p:rand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A2A50C-990C-4336-B667-D662B66BBE32}" type="slidenum">
              <a:rPr lang="en-US"/>
              <a:pPr/>
              <a:t>9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506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CAHEC Issues</a:t>
            </a:r>
          </a:p>
        </p:txBody>
      </p:sp>
      <p:sp>
        <p:nvSpPr>
          <p:cNvPr id="1506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Upper Tier investor/Fund approvals</a:t>
            </a:r>
          </a:p>
          <a:p>
            <a:pPr lvl="1"/>
            <a:r>
              <a:rPr lang="en-US" dirty="0"/>
              <a:t>Asset Mgmt fees – generally only syndicator approval needed</a:t>
            </a:r>
          </a:p>
          <a:p>
            <a:pPr lvl="1"/>
            <a:r>
              <a:rPr lang="en-US" dirty="0"/>
              <a:t>Priority return or negotiated exit – investor approval needed</a:t>
            </a:r>
          </a:p>
          <a:p>
            <a:pPr lvl="1"/>
            <a:r>
              <a:rPr lang="en-US" dirty="0"/>
              <a:t>Early exits – investor approval may be needed </a:t>
            </a:r>
          </a:p>
          <a:p>
            <a:pPr lvl="1"/>
            <a:r>
              <a:rPr lang="en-US" dirty="0"/>
              <a:t>Questions of Value</a:t>
            </a:r>
          </a:p>
          <a:p>
            <a:pPr lvl="1"/>
            <a:r>
              <a:rPr lang="en-US" dirty="0"/>
              <a:t>Is Project upside down – does it need a refinance?</a:t>
            </a:r>
          </a:p>
          <a:p>
            <a:pPr lvl="1"/>
            <a:r>
              <a:rPr lang="en-US" dirty="0"/>
              <a:t> Transfer documents</a:t>
            </a:r>
          </a:p>
        </p:txBody>
      </p:sp>
    </p:spTree>
  </p:cSld>
  <p:clrMapOvr>
    <a:masterClrMapping/>
  </p:clrMapOvr>
  <p:transition spd="slow">
    <p:random/>
  </p:transition>
</p:sld>
</file>

<file path=ppt/theme/theme1.xml><?xml version="1.0" encoding="utf-8"?>
<a:theme xmlns:a="http://schemas.openxmlformats.org/drawingml/2006/main" name="Pixel">
  <a:themeElements>
    <a:clrScheme name="Pixel 13">
      <a:dk1>
        <a:srgbClr val="00007D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6A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Pixel">
      <a:majorFont>
        <a:latin typeface="Arial Narrow"/>
        <a:ea typeface=""/>
        <a:cs typeface="Arial"/>
      </a:majorFont>
      <a:minorFont>
        <a:latin typeface="Arial Narrow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3">
        <a:dk1>
          <a:srgbClr val="00007D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6A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Pixel</Template>
  <TotalTime>19112</TotalTime>
  <Words>344</Words>
  <Application>Microsoft Office PowerPoint</Application>
  <PresentationFormat>On-screen Show (4:3)</PresentationFormat>
  <Paragraphs>74</Paragraphs>
  <Slides>9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Arial Black</vt:lpstr>
      <vt:lpstr>Arial Narrow</vt:lpstr>
      <vt:lpstr>Tahoma</vt:lpstr>
      <vt:lpstr>Times New Roman</vt:lpstr>
      <vt:lpstr>Wingdings</vt:lpstr>
      <vt:lpstr>Pixel</vt:lpstr>
      <vt:lpstr>Exit Strategies </vt:lpstr>
      <vt:lpstr>PowerPoint Presentation</vt:lpstr>
      <vt:lpstr>What stage is the deal? </vt:lpstr>
      <vt:lpstr>Document Review</vt:lpstr>
      <vt:lpstr>Additional Diligence/Issues</vt:lpstr>
      <vt:lpstr>Right of First Refusal</vt:lpstr>
      <vt:lpstr>Call and Put Options </vt:lpstr>
      <vt:lpstr>Developer Issues: </vt:lpstr>
      <vt:lpstr>CAHEC Issues</vt:lpstr>
    </vt:vector>
  </TitlesOfParts>
  <Company>Franke Consulting Group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 to Housing Development</dc:title>
  <dc:creator>Monte Franke</dc:creator>
  <cp:lastModifiedBy>Carolyn Rowland</cp:lastModifiedBy>
  <cp:revision>278</cp:revision>
  <cp:lastPrinted>1601-01-01T00:00:00Z</cp:lastPrinted>
  <dcterms:created xsi:type="dcterms:W3CDTF">2002-02-21T21:55:08Z</dcterms:created>
  <dcterms:modified xsi:type="dcterms:W3CDTF">2025-05-29T15:41:30Z</dcterms:modified>
</cp:coreProperties>
</file>