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 id="2147483682" r:id="rId2"/>
    <p:sldMasterId id="2147483681" r:id="rId3"/>
    <p:sldMasterId id="2147483683" r:id="rId4"/>
  </p:sldMasterIdLst>
  <p:notesMasterIdLst>
    <p:notesMasterId r:id="rId41"/>
  </p:notesMasterIdLst>
  <p:handoutMasterIdLst>
    <p:handoutMasterId r:id="rId42"/>
  </p:handoutMasterIdLst>
  <p:sldIdLst>
    <p:sldId id="256" r:id="rId5"/>
    <p:sldId id="601" r:id="rId6"/>
    <p:sldId id="2360" r:id="rId7"/>
    <p:sldId id="2380" r:id="rId8"/>
    <p:sldId id="2381" r:id="rId9"/>
    <p:sldId id="1801" r:id="rId10"/>
    <p:sldId id="2394" r:id="rId11"/>
    <p:sldId id="2392" r:id="rId12"/>
    <p:sldId id="2356" r:id="rId13"/>
    <p:sldId id="2367" r:id="rId14"/>
    <p:sldId id="1803" r:id="rId15"/>
    <p:sldId id="2351" r:id="rId16"/>
    <p:sldId id="2368" r:id="rId17"/>
    <p:sldId id="1800" r:id="rId18"/>
    <p:sldId id="2364" r:id="rId19"/>
    <p:sldId id="285" r:id="rId20"/>
    <p:sldId id="2350" r:id="rId21"/>
    <p:sldId id="2291" r:id="rId22"/>
    <p:sldId id="2341" r:id="rId23"/>
    <p:sldId id="2396" r:id="rId24"/>
    <p:sldId id="2288" r:id="rId25"/>
    <p:sldId id="342" r:id="rId26"/>
    <p:sldId id="340" r:id="rId27"/>
    <p:sldId id="2382" r:id="rId28"/>
    <p:sldId id="269" r:id="rId29"/>
    <p:sldId id="333" r:id="rId30"/>
    <p:sldId id="2362" r:id="rId31"/>
    <p:sldId id="594" r:id="rId32"/>
    <p:sldId id="2386" r:id="rId33"/>
    <p:sldId id="2384" r:id="rId34"/>
    <p:sldId id="2390" r:id="rId35"/>
    <p:sldId id="2391" r:id="rId36"/>
    <p:sldId id="2389" r:id="rId37"/>
    <p:sldId id="2387" r:id="rId38"/>
    <p:sldId id="2388" r:id="rId39"/>
    <p:sldId id="40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A6CB43-31D0-43F7-AF6F-7C841132CAAD}">
          <p14:sldIdLst>
            <p14:sldId id="256"/>
            <p14:sldId id="601"/>
            <p14:sldId id="2360"/>
            <p14:sldId id="2380"/>
            <p14:sldId id="2381"/>
            <p14:sldId id="1801"/>
            <p14:sldId id="2394"/>
            <p14:sldId id="2392"/>
            <p14:sldId id="2356"/>
            <p14:sldId id="2367"/>
            <p14:sldId id="1803"/>
            <p14:sldId id="2351"/>
            <p14:sldId id="2368"/>
            <p14:sldId id="1800"/>
            <p14:sldId id="2364"/>
            <p14:sldId id="285"/>
            <p14:sldId id="2350"/>
            <p14:sldId id="2291"/>
            <p14:sldId id="2341"/>
            <p14:sldId id="2396"/>
            <p14:sldId id="2288"/>
            <p14:sldId id="342"/>
            <p14:sldId id="340"/>
            <p14:sldId id="2382"/>
            <p14:sldId id="269"/>
            <p14:sldId id="333"/>
            <p14:sldId id="2362"/>
            <p14:sldId id="594"/>
            <p14:sldId id="2386"/>
            <p14:sldId id="2384"/>
            <p14:sldId id="2390"/>
            <p14:sldId id="2391"/>
            <p14:sldId id="2389"/>
            <p14:sldId id="2387"/>
            <p14:sldId id="2388"/>
            <p14:sldId id="409"/>
          </p14:sldIdLst>
        </p14:section>
      </p14:sectionLst>
    </p:ex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62E01C-66D6-7D42-DB3C-1577E5399D4A}" name="Stephanie Romanoff" initials="SR" userId="S::SRomanoff@ncsha.org::371ade8b-20a3-4b58-8465-410b532bd44d" providerId="AD"/>
  <p188:author id="{68FE8E39-FA42-B388-601B-7FBBC788BF07}" name="Jennifer Schwartz" initials="JS" userId="S::jschwartz@ncsha.org::f8b57c59-aea1-47e4-981d-9c9b026d31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A1DC"/>
    <a:srgbClr val="002A5F"/>
    <a:srgbClr val="C00000"/>
    <a:srgbClr val="FFFFFF"/>
    <a:srgbClr val="C9013A"/>
    <a:srgbClr val="9751CB"/>
    <a:srgbClr val="57257D"/>
    <a:srgbClr val="EF4138"/>
    <a:srgbClr val="3E6270"/>
    <a:srgbClr val="266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0" autoAdjust="0"/>
    <p:restoredTop sz="94011" autoAdjust="0"/>
  </p:normalViewPr>
  <p:slideViewPr>
    <p:cSldViewPr snapToGrid="0" snapToObjects="1" showGuides="1">
      <p:cViewPr varScale="1">
        <p:scale>
          <a:sx n="63" d="100"/>
          <a:sy n="63" d="100"/>
        </p:scale>
        <p:origin x="860" y="56"/>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0" d="100"/>
          <a:sy n="70" d="100"/>
        </p:scale>
        <p:origin x="2971"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5F-46E3-996D-4B562A3B99C9}"/>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D15F-46E3-996D-4B562A3B99C9}"/>
              </c:ext>
            </c:extLst>
          </c:dPt>
          <c:cat>
            <c:strRef>
              <c:f>Sheet1!$A$2:$A$3</c:f>
              <c:strCache>
                <c:ptCount val="2"/>
                <c:pt idx="0">
                  <c:v>Nearing Cap</c:v>
                </c:pt>
                <c:pt idx="1">
                  <c:v>Other</c:v>
                </c:pt>
              </c:strCache>
            </c:strRef>
          </c:cat>
          <c:val>
            <c:numRef>
              <c:f>Sheet1!$B$2:$B$3</c:f>
              <c:numCache>
                <c:formatCode>General</c:formatCode>
                <c:ptCount val="2"/>
                <c:pt idx="0">
                  <c:v>23.12</c:v>
                </c:pt>
                <c:pt idx="1">
                  <c:v>5.7799999999999976</c:v>
                </c:pt>
              </c:numCache>
            </c:numRef>
          </c:val>
          <c:extLst>
            <c:ext xmlns:c16="http://schemas.microsoft.com/office/drawing/2014/chart" uri="{C3380CC4-5D6E-409C-BE32-E72D297353CC}">
              <c16:uniqueId val="{00000004-D15F-46E3-996D-4B562A3B99C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F73-44B2-8243-8C18C3E8E3F2}"/>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DF73-44B2-8243-8C18C3E8E3F2}"/>
              </c:ext>
            </c:extLst>
          </c:dPt>
          <c:cat>
            <c:strRef>
              <c:f>Sheet1!$A$2:$A$3</c:f>
              <c:strCache>
                <c:ptCount val="2"/>
                <c:pt idx="0">
                  <c:v>Nearing Cap</c:v>
                </c:pt>
                <c:pt idx="1">
                  <c:v>Other</c:v>
                </c:pt>
              </c:strCache>
            </c:strRef>
          </c:cat>
          <c:val>
            <c:numRef>
              <c:f>Sheet1!$B$2:$B$3</c:f>
              <c:numCache>
                <c:formatCode>General</c:formatCode>
                <c:ptCount val="2"/>
                <c:pt idx="0">
                  <c:v>14</c:v>
                </c:pt>
                <c:pt idx="1">
                  <c:v>9.1000000000000014</c:v>
                </c:pt>
              </c:numCache>
            </c:numRef>
          </c:val>
          <c:extLst>
            <c:ext xmlns:c16="http://schemas.microsoft.com/office/drawing/2014/chart" uri="{C3380CC4-5D6E-409C-BE32-E72D297353CC}">
              <c16:uniqueId val="{00000004-DF73-44B2-8243-8C18C3E8E3F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1F-41E3-A19D-2DFE2AA3ACCA}"/>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CD1F-41E3-A19D-2DFE2AA3ACCA}"/>
              </c:ext>
            </c:extLst>
          </c:dPt>
          <c:cat>
            <c:strRef>
              <c:f>Sheet1!$A$2:$A$3</c:f>
              <c:strCache>
                <c:ptCount val="2"/>
                <c:pt idx="0">
                  <c:v>Nearing Cap</c:v>
                </c:pt>
                <c:pt idx="1">
                  <c:v>Other</c:v>
                </c:pt>
              </c:strCache>
            </c:strRef>
          </c:cat>
          <c:val>
            <c:numRef>
              <c:f>Sheet1!$B$2:$B$3</c:f>
              <c:numCache>
                <c:formatCode>General</c:formatCode>
                <c:ptCount val="2"/>
                <c:pt idx="0">
                  <c:v>6.1</c:v>
                </c:pt>
                <c:pt idx="1">
                  <c:v>7.9</c:v>
                </c:pt>
              </c:numCache>
            </c:numRef>
          </c:val>
          <c:extLst>
            <c:ext xmlns:c16="http://schemas.microsoft.com/office/drawing/2014/chart" uri="{C3380CC4-5D6E-409C-BE32-E72D297353CC}">
              <c16:uniqueId val="{00000004-CD1F-41E3-A19D-2DFE2AA3ACC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C86C2-4928-42A9-9E65-C314B4B565B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F726933-6AFE-4EAF-96AF-32073625BCC3}">
      <dgm:prSet phldrT="[Text]" phldr="0"/>
      <dgm:spPr>
        <a:solidFill>
          <a:srgbClr val="F9A61A"/>
        </a:solidFill>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January</a:t>
          </a:r>
        </a:p>
      </dgm:t>
    </dgm:pt>
    <dgm:pt modelId="{D111912B-767B-46EC-BF6E-BC14B5FDA822}" type="parTrans" cxnId="{FA05FC34-51DA-4111-A129-DA415483B208}">
      <dgm:prSet/>
      <dgm:spPr/>
      <dgm:t>
        <a:bodyPr/>
        <a:lstStyle/>
        <a:p>
          <a:endParaRPr lang="en-US"/>
        </a:p>
      </dgm:t>
    </dgm:pt>
    <dgm:pt modelId="{B4484892-AA7E-477A-95B5-2E736F3E64DD}" type="sibTrans" cxnId="{FA05FC34-51DA-4111-A129-DA415483B208}">
      <dgm:prSet/>
      <dgm:spPr/>
      <dgm:t>
        <a:bodyPr/>
        <a:lstStyle/>
        <a:p>
          <a:endParaRPr lang="en-US"/>
        </a:p>
      </dgm:t>
    </dgm:pt>
    <dgm:pt modelId="{802F391E-FFDB-4E9B-AD79-6076C095B478}">
      <dgm:prSet phldrT="[Text]" phldr="0"/>
      <dgm:spPr>
        <a:solidFill>
          <a:srgbClr val="F9A61A"/>
        </a:solidFill>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February</a:t>
          </a:r>
        </a:p>
      </dgm:t>
    </dgm:pt>
    <dgm:pt modelId="{F200C27C-9B70-4A8E-8108-64973B027B57}" type="parTrans" cxnId="{620B1B85-813B-48D8-8A51-92A19227B472}">
      <dgm:prSet/>
      <dgm:spPr/>
      <dgm:t>
        <a:bodyPr/>
        <a:lstStyle/>
        <a:p>
          <a:endParaRPr lang="en-US"/>
        </a:p>
      </dgm:t>
    </dgm:pt>
    <dgm:pt modelId="{ABBE4E2D-009E-41BE-BC04-21AF0B5F0977}" type="sibTrans" cxnId="{620B1B85-813B-48D8-8A51-92A19227B472}">
      <dgm:prSet/>
      <dgm:spPr/>
      <dgm:t>
        <a:bodyPr/>
        <a:lstStyle/>
        <a:p>
          <a:endParaRPr lang="en-US"/>
        </a:p>
      </dgm:t>
    </dgm:pt>
    <dgm:pt modelId="{C874316A-6513-465C-B9F6-7A224E69171A}">
      <dgm:prSet phldrT="[Text]" phldr="0"/>
      <dgm:spPr>
        <a:solidFill>
          <a:srgbClr val="F9A61A"/>
        </a:solidFill>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March</a:t>
          </a:r>
        </a:p>
      </dgm:t>
    </dgm:pt>
    <dgm:pt modelId="{F2C3E637-D955-42A0-9C2D-89A6DAFBE2E9}" type="parTrans" cxnId="{F093C11A-CB36-4D54-B14D-22A409D5D4A7}">
      <dgm:prSet/>
      <dgm:spPr/>
      <dgm:t>
        <a:bodyPr/>
        <a:lstStyle/>
        <a:p>
          <a:endParaRPr lang="en-US"/>
        </a:p>
      </dgm:t>
    </dgm:pt>
    <dgm:pt modelId="{2C1AEBA1-A31A-467A-9DF2-7343803522C1}" type="sibTrans" cxnId="{F093C11A-CB36-4D54-B14D-22A409D5D4A7}">
      <dgm:prSet/>
      <dgm:spPr/>
      <dgm:t>
        <a:bodyPr/>
        <a:lstStyle/>
        <a:p>
          <a:endParaRPr lang="en-US"/>
        </a:p>
      </dgm:t>
    </dgm:pt>
    <dgm:pt modelId="{31ACBFD3-8B19-4582-B364-208FC44E57AF}">
      <dgm:prSet phldrT="[Text]" phldr="0"/>
      <dgm:spPr>
        <a:solidFill>
          <a:srgbClr val="F9A61A"/>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April</a:t>
          </a:r>
          <a:endParaRPr lang="en-US" dirty="0">
            <a:latin typeface="Arial" panose="020B0604020202020204" pitchFamily="34" charset="0"/>
            <a:cs typeface="Arial" panose="020B0604020202020204" pitchFamily="34" charset="0"/>
          </a:endParaRPr>
        </a:p>
      </dgm:t>
    </dgm:pt>
    <dgm:pt modelId="{CBE7944D-C46F-4A7B-A15C-AEED7CAB11A1}" type="parTrans" cxnId="{2DA5F4E9-3253-4B20-8B48-F7E26680BB29}">
      <dgm:prSet/>
      <dgm:spPr/>
      <dgm:t>
        <a:bodyPr/>
        <a:lstStyle/>
        <a:p>
          <a:endParaRPr lang="en-US"/>
        </a:p>
      </dgm:t>
    </dgm:pt>
    <dgm:pt modelId="{2AC5B6A6-CA01-4453-BC86-2E162AB3AE2C}" type="sibTrans" cxnId="{2DA5F4E9-3253-4B20-8B48-F7E26680BB29}">
      <dgm:prSet/>
      <dgm:spPr/>
      <dgm:t>
        <a:bodyPr/>
        <a:lstStyle/>
        <a:p>
          <a:endParaRPr lang="en-US"/>
        </a:p>
      </dgm:t>
    </dgm:pt>
    <dgm:pt modelId="{023AFE2F-11C8-490A-95B6-2EB688505209}">
      <dgm:prSet phldrT="[Text]" phldr="0"/>
      <dgm:spPr>
        <a:solidFill>
          <a:srgbClr val="F9A61A"/>
        </a:solidFill>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May </a:t>
          </a:r>
        </a:p>
      </dgm:t>
    </dgm:pt>
    <dgm:pt modelId="{61D44B93-D693-4943-9594-AAF9C7AFDB8E}" type="parTrans" cxnId="{89918B10-DA70-44CF-914A-B6007922167B}">
      <dgm:prSet/>
      <dgm:spPr/>
      <dgm:t>
        <a:bodyPr/>
        <a:lstStyle/>
        <a:p>
          <a:endParaRPr lang="en-US"/>
        </a:p>
      </dgm:t>
    </dgm:pt>
    <dgm:pt modelId="{57B3FC7C-D402-4B64-90C5-0292B7B22C43}" type="sibTrans" cxnId="{89918B10-DA70-44CF-914A-B6007922167B}">
      <dgm:prSet/>
      <dgm:spPr/>
      <dgm:t>
        <a:bodyPr/>
        <a:lstStyle/>
        <a:p>
          <a:endParaRPr lang="en-US"/>
        </a:p>
      </dgm:t>
    </dgm:pt>
    <dgm:pt modelId="{B1D6144A-3EF4-4AC0-974E-40687D781254}">
      <dgm:prSet phldrT="[Text]" phldr="0"/>
      <dgm:spPr>
        <a:solidFill>
          <a:srgbClr val="F9A61A"/>
        </a:solidFill>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June</a:t>
          </a:r>
        </a:p>
      </dgm:t>
    </dgm:pt>
    <dgm:pt modelId="{7A8712DE-2262-48C2-A468-3FFEFDC95EFF}" type="parTrans" cxnId="{E2E812D9-0E92-446C-A708-FE0F1252CCB6}">
      <dgm:prSet/>
      <dgm:spPr/>
      <dgm:t>
        <a:bodyPr/>
        <a:lstStyle/>
        <a:p>
          <a:endParaRPr lang="en-US"/>
        </a:p>
      </dgm:t>
    </dgm:pt>
    <dgm:pt modelId="{6ED2B6F0-13E3-4AC6-BDD5-3F6E5F6C5161}" type="sibTrans" cxnId="{E2E812D9-0E92-446C-A708-FE0F1252CCB6}">
      <dgm:prSet/>
      <dgm:spPr/>
      <dgm:t>
        <a:bodyPr/>
        <a:lstStyle/>
        <a:p>
          <a:endParaRPr lang="en-US"/>
        </a:p>
      </dgm:t>
    </dgm:pt>
    <dgm:pt modelId="{06DCB2F4-AC52-4E42-90F4-D1FE9F5345D8}">
      <dgm:prSet phldrT="[Text]" phldr="0"/>
      <dgm:spPr>
        <a:solidFill>
          <a:srgbClr val="F9A61A"/>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July </a:t>
          </a:r>
          <a:endParaRPr lang="en-US" dirty="0">
            <a:latin typeface="Arial" panose="020B0604020202020204" pitchFamily="34" charset="0"/>
            <a:cs typeface="Arial" panose="020B0604020202020204" pitchFamily="34" charset="0"/>
          </a:endParaRPr>
        </a:p>
      </dgm:t>
    </dgm:pt>
    <dgm:pt modelId="{55926B04-664F-4662-822C-306DE8095298}" type="parTrans" cxnId="{0707585D-EE2F-47BA-A7E3-7C73A1E88360}">
      <dgm:prSet/>
      <dgm:spPr/>
      <dgm:t>
        <a:bodyPr/>
        <a:lstStyle/>
        <a:p>
          <a:endParaRPr lang="en-US"/>
        </a:p>
      </dgm:t>
    </dgm:pt>
    <dgm:pt modelId="{DB1A4505-27DF-404D-8506-DBD9B2900DE4}" type="sibTrans" cxnId="{0707585D-EE2F-47BA-A7E3-7C73A1E88360}">
      <dgm:prSet/>
      <dgm:spPr/>
      <dgm:t>
        <a:bodyPr/>
        <a:lstStyle/>
        <a:p>
          <a:endParaRPr lang="en-US"/>
        </a:p>
      </dgm:t>
    </dgm:pt>
    <dgm:pt modelId="{89C076E4-9892-43F5-953B-7E649AD9D328}">
      <dgm:prSet phldrT="[Text]" phldr="0"/>
      <dgm:spPr>
        <a:solidFill>
          <a:srgbClr val="F9A61A"/>
        </a:solidFill>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August</a:t>
          </a:r>
        </a:p>
      </dgm:t>
    </dgm:pt>
    <dgm:pt modelId="{4D8A78CE-6009-4EC7-B74A-BD16B0647031}" type="parTrans" cxnId="{DED651B8-E039-40BC-A03E-4B6C034A8194}">
      <dgm:prSet/>
      <dgm:spPr/>
      <dgm:t>
        <a:bodyPr/>
        <a:lstStyle/>
        <a:p>
          <a:endParaRPr lang="en-US"/>
        </a:p>
      </dgm:t>
    </dgm:pt>
    <dgm:pt modelId="{D88401D5-F228-4DAF-A551-EF027B478C2D}" type="sibTrans" cxnId="{DED651B8-E039-40BC-A03E-4B6C034A8194}">
      <dgm:prSet/>
      <dgm:spPr/>
      <dgm:t>
        <a:bodyPr/>
        <a:lstStyle/>
        <a:p>
          <a:endParaRPr lang="en-US"/>
        </a:p>
      </dgm:t>
    </dgm:pt>
    <dgm:pt modelId="{131B33CB-8B26-4F8C-BFC8-045F87942008}">
      <dgm:prSet phldrT="[Text]" phldr="0"/>
      <dgm:spPr>
        <a:solidFill>
          <a:srgbClr val="F9A61A"/>
        </a:solidFill>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September</a:t>
          </a:r>
          <a:endParaRPr lang="en-US" dirty="0">
            <a:latin typeface="Arial" panose="020B0604020202020204" pitchFamily="34" charset="0"/>
            <a:cs typeface="Arial" panose="020B0604020202020204" pitchFamily="34" charset="0"/>
          </a:endParaRPr>
        </a:p>
      </dgm:t>
    </dgm:pt>
    <dgm:pt modelId="{6F49DA04-BD69-4DEE-A767-FFA7AE25F1C3}" type="parTrans" cxnId="{3DE306BE-0B54-40AE-AA84-8357545773F6}">
      <dgm:prSet/>
      <dgm:spPr/>
      <dgm:t>
        <a:bodyPr/>
        <a:lstStyle/>
        <a:p>
          <a:endParaRPr lang="en-US"/>
        </a:p>
      </dgm:t>
    </dgm:pt>
    <dgm:pt modelId="{39FF26DB-C5F3-4AC4-B36D-C27216161AAF}" type="sibTrans" cxnId="{3DE306BE-0B54-40AE-AA84-8357545773F6}">
      <dgm:prSet/>
      <dgm:spPr/>
      <dgm:t>
        <a:bodyPr/>
        <a:lstStyle/>
        <a:p>
          <a:endParaRPr lang="en-US"/>
        </a:p>
      </dgm:t>
    </dgm:pt>
    <dgm:pt modelId="{656A353A-4CC4-4125-B26A-2838DC61CF15}">
      <dgm:prSet phldrT="[Text]" phldr="0"/>
      <dgm:spPr>
        <a:solidFill>
          <a:srgbClr val="F9A61A"/>
        </a:solidFill>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October </a:t>
          </a:r>
        </a:p>
      </dgm:t>
    </dgm:pt>
    <dgm:pt modelId="{0169944F-C523-4B9A-B69E-1D5EDE156B29}" type="parTrans" cxnId="{10DB6D21-31E8-4D16-B25E-9226911597EA}">
      <dgm:prSet/>
      <dgm:spPr/>
      <dgm:t>
        <a:bodyPr/>
        <a:lstStyle/>
        <a:p>
          <a:endParaRPr lang="en-US"/>
        </a:p>
      </dgm:t>
    </dgm:pt>
    <dgm:pt modelId="{B152AEB4-51DD-48CB-84E1-DAAC93151637}" type="sibTrans" cxnId="{10DB6D21-31E8-4D16-B25E-9226911597EA}">
      <dgm:prSet/>
      <dgm:spPr/>
      <dgm:t>
        <a:bodyPr/>
        <a:lstStyle/>
        <a:p>
          <a:endParaRPr lang="en-US"/>
        </a:p>
      </dgm:t>
    </dgm:pt>
    <dgm:pt modelId="{4E49C05C-840C-41CA-AC0D-C0A328EFF4BA}">
      <dgm:prSet phldrT="[Text]" phldr="0"/>
      <dgm:spPr>
        <a:solidFill>
          <a:srgbClr val="F9A61A"/>
        </a:solidFill>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November </a:t>
          </a:r>
        </a:p>
      </dgm:t>
    </dgm:pt>
    <dgm:pt modelId="{AC59FFF9-50C3-4AEC-B660-3467548EEE4C}" type="parTrans" cxnId="{4DE1D162-C7A0-46B7-A5BB-0A7082AA0049}">
      <dgm:prSet/>
      <dgm:spPr/>
      <dgm:t>
        <a:bodyPr/>
        <a:lstStyle/>
        <a:p>
          <a:endParaRPr lang="en-US"/>
        </a:p>
      </dgm:t>
    </dgm:pt>
    <dgm:pt modelId="{2B49F39A-567E-4F5B-B235-423971CC5E20}" type="sibTrans" cxnId="{4DE1D162-C7A0-46B7-A5BB-0A7082AA0049}">
      <dgm:prSet/>
      <dgm:spPr/>
      <dgm:t>
        <a:bodyPr/>
        <a:lstStyle/>
        <a:p>
          <a:endParaRPr lang="en-US"/>
        </a:p>
      </dgm:t>
    </dgm:pt>
    <dgm:pt modelId="{E284FC9D-B617-4237-B593-171CE8A45FE8}">
      <dgm:prSet phldrT="[Text]" phldr="0"/>
      <dgm:spPr>
        <a:solidFill>
          <a:srgbClr val="F9A61A"/>
        </a:solidFill>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December</a:t>
          </a:r>
        </a:p>
      </dgm:t>
    </dgm:pt>
    <dgm:pt modelId="{6134EACE-E4FB-439C-BE1B-D98385B89DAA}" type="parTrans" cxnId="{58F14E61-2AB5-4CBF-856F-9F5CBFC6DCFD}">
      <dgm:prSet/>
      <dgm:spPr/>
      <dgm:t>
        <a:bodyPr/>
        <a:lstStyle/>
        <a:p>
          <a:endParaRPr lang="en-US"/>
        </a:p>
      </dgm:t>
    </dgm:pt>
    <dgm:pt modelId="{3FF131E6-CDB7-41D6-AF34-614E3470F682}" type="sibTrans" cxnId="{58F14E61-2AB5-4CBF-856F-9F5CBFC6DCFD}">
      <dgm:prSet/>
      <dgm:spPr/>
      <dgm:t>
        <a:bodyPr/>
        <a:lstStyle/>
        <a:p>
          <a:endParaRPr lang="en-US"/>
        </a:p>
      </dgm:t>
    </dgm:pt>
    <dgm:pt modelId="{45904806-7C6A-4F72-9E29-DB371E8AE300}" type="pres">
      <dgm:prSet presAssocID="{A7FC86C2-4928-42A9-9E65-C314B4B565B8}" presName="hierChild1" presStyleCnt="0">
        <dgm:presLayoutVars>
          <dgm:orgChart val="1"/>
          <dgm:chPref val="1"/>
          <dgm:dir/>
          <dgm:animOne val="branch"/>
          <dgm:animLvl val="lvl"/>
          <dgm:resizeHandles/>
        </dgm:presLayoutVars>
      </dgm:prSet>
      <dgm:spPr/>
    </dgm:pt>
    <dgm:pt modelId="{66A87356-7F69-4682-BBF4-D93DC12090A5}" type="pres">
      <dgm:prSet presAssocID="{DF726933-6AFE-4EAF-96AF-32073625BCC3}" presName="hierRoot1" presStyleCnt="0">
        <dgm:presLayoutVars>
          <dgm:hierBranch val="init"/>
        </dgm:presLayoutVars>
      </dgm:prSet>
      <dgm:spPr/>
    </dgm:pt>
    <dgm:pt modelId="{ED668DF3-9948-4581-8C0F-9F19F5CAC3F1}" type="pres">
      <dgm:prSet presAssocID="{DF726933-6AFE-4EAF-96AF-32073625BCC3}" presName="rootComposite1" presStyleCnt="0"/>
      <dgm:spPr/>
    </dgm:pt>
    <dgm:pt modelId="{C047E898-6B72-4590-8354-D13EC05E6CFA}" type="pres">
      <dgm:prSet presAssocID="{DF726933-6AFE-4EAF-96AF-32073625BCC3}" presName="rootText1" presStyleLbl="node0" presStyleIdx="0" presStyleCnt="12">
        <dgm:presLayoutVars>
          <dgm:chPref val="3"/>
        </dgm:presLayoutVars>
      </dgm:prSet>
      <dgm:spPr/>
    </dgm:pt>
    <dgm:pt modelId="{8797FE24-41CC-4A56-A285-1082E59750AB}" type="pres">
      <dgm:prSet presAssocID="{DF726933-6AFE-4EAF-96AF-32073625BCC3}" presName="rootConnector1" presStyleLbl="node1" presStyleIdx="0" presStyleCnt="0"/>
      <dgm:spPr/>
    </dgm:pt>
    <dgm:pt modelId="{B5422A3B-8349-410A-B0F8-A6495CA00D58}" type="pres">
      <dgm:prSet presAssocID="{DF726933-6AFE-4EAF-96AF-32073625BCC3}" presName="hierChild2" presStyleCnt="0"/>
      <dgm:spPr/>
    </dgm:pt>
    <dgm:pt modelId="{43288402-D74F-45E3-AD3A-AFFD590B8776}" type="pres">
      <dgm:prSet presAssocID="{DF726933-6AFE-4EAF-96AF-32073625BCC3}" presName="hierChild3" presStyleCnt="0"/>
      <dgm:spPr/>
    </dgm:pt>
    <dgm:pt modelId="{E8ED63E9-4384-456A-928F-22F74EBE3DA0}" type="pres">
      <dgm:prSet presAssocID="{802F391E-FFDB-4E9B-AD79-6076C095B478}" presName="hierRoot1" presStyleCnt="0">
        <dgm:presLayoutVars>
          <dgm:hierBranch val="init"/>
        </dgm:presLayoutVars>
      </dgm:prSet>
      <dgm:spPr/>
    </dgm:pt>
    <dgm:pt modelId="{5EA6C945-A4E9-41E8-B444-A2DB8F52BDAB}" type="pres">
      <dgm:prSet presAssocID="{802F391E-FFDB-4E9B-AD79-6076C095B478}" presName="rootComposite1" presStyleCnt="0"/>
      <dgm:spPr/>
    </dgm:pt>
    <dgm:pt modelId="{E0578B37-4356-4E38-B8D3-0F5A526EFE1D}" type="pres">
      <dgm:prSet presAssocID="{802F391E-FFDB-4E9B-AD79-6076C095B478}" presName="rootText1" presStyleLbl="node0" presStyleIdx="1" presStyleCnt="12">
        <dgm:presLayoutVars>
          <dgm:chPref val="3"/>
        </dgm:presLayoutVars>
      </dgm:prSet>
      <dgm:spPr/>
    </dgm:pt>
    <dgm:pt modelId="{69D33EC6-F4CA-4181-8D5E-36BD75C225D1}" type="pres">
      <dgm:prSet presAssocID="{802F391E-FFDB-4E9B-AD79-6076C095B478}" presName="rootConnector1" presStyleLbl="node1" presStyleIdx="0" presStyleCnt="0"/>
      <dgm:spPr/>
    </dgm:pt>
    <dgm:pt modelId="{8A6A193F-E62F-4EE1-A026-221097963B7B}" type="pres">
      <dgm:prSet presAssocID="{802F391E-FFDB-4E9B-AD79-6076C095B478}" presName="hierChild2" presStyleCnt="0"/>
      <dgm:spPr/>
    </dgm:pt>
    <dgm:pt modelId="{D75A2A66-AD96-4C22-BDE3-FE6BA8536588}" type="pres">
      <dgm:prSet presAssocID="{802F391E-FFDB-4E9B-AD79-6076C095B478}" presName="hierChild3" presStyleCnt="0"/>
      <dgm:spPr/>
    </dgm:pt>
    <dgm:pt modelId="{C211DED8-BB1A-46AD-9266-EA29F9E41523}" type="pres">
      <dgm:prSet presAssocID="{C874316A-6513-465C-B9F6-7A224E69171A}" presName="hierRoot1" presStyleCnt="0">
        <dgm:presLayoutVars>
          <dgm:hierBranch val="init"/>
        </dgm:presLayoutVars>
      </dgm:prSet>
      <dgm:spPr/>
    </dgm:pt>
    <dgm:pt modelId="{FA83790D-5ABF-43FB-9626-E7AADE2EADD5}" type="pres">
      <dgm:prSet presAssocID="{C874316A-6513-465C-B9F6-7A224E69171A}" presName="rootComposite1" presStyleCnt="0"/>
      <dgm:spPr/>
    </dgm:pt>
    <dgm:pt modelId="{D44B86F4-CA7A-405A-ADC4-72807D375411}" type="pres">
      <dgm:prSet presAssocID="{C874316A-6513-465C-B9F6-7A224E69171A}" presName="rootText1" presStyleLbl="node0" presStyleIdx="2" presStyleCnt="12">
        <dgm:presLayoutVars>
          <dgm:chPref val="3"/>
        </dgm:presLayoutVars>
      </dgm:prSet>
      <dgm:spPr/>
    </dgm:pt>
    <dgm:pt modelId="{5E07AE10-46E1-4155-98B3-90B68655A41A}" type="pres">
      <dgm:prSet presAssocID="{C874316A-6513-465C-B9F6-7A224E69171A}" presName="rootConnector1" presStyleLbl="node1" presStyleIdx="0" presStyleCnt="0"/>
      <dgm:spPr/>
    </dgm:pt>
    <dgm:pt modelId="{4C8AC2AE-5A1E-4AFC-BD41-7AB1E0887AD4}" type="pres">
      <dgm:prSet presAssocID="{C874316A-6513-465C-B9F6-7A224E69171A}" presName="hierChild2" presStyleCnt="0"/>
      <dgm:spPr/>
    </dgm:pt>
    <dgm:pt modelId="{9FD5A7ED-7C42-4B32-8B61-D5C2544D00D0}" type="pres">
      <dgm:prSet presAssocID="{C874316A-6513-465C-B9F6-7A224E69171A}" presName="hierChild3" presStyleCnt="0"/>
      <dgm:spPr/>
    </dgm:pt>
    <dgm:pt modelId="{3E665D3D-13A8-471B-A8AE-ECAF9A709B41}" type="pres">
      <dgm:prSet presAssocID="{31ACBFD3-8B19-4582-B364-208FC44E57AF}" presName="hierRoot1" presStyleCnt="0">
        <dgm:presLayoutVars>
          <dgm:hierBranch val="init"/>
        </dgm:presLayoutVars>
      </dgm:prSet>
      <dgm:spPr/>
    </dgm:pt>
    <dgm:pt modelId="{103C9637-4E54-4CEB-9B75-F31A72B4DEC9}" type="pres">
      <dgm:prSet presAssocID="{31ACBFD3-8B19-4582-B364-208FC44E57AF}" presName="rootComposite1" presStyleCnt="0"/>
      <dgm:spPr/>
    </dgm:pt>
    <dgm:pt modelId="{DE1AB3A9-66DB-466E-9451-A70CBCBE2EFC}" type="pres">
      <dgm:prSet presAssocID="{31ACBFD3-8B19-4582-B364-208FC44E57AF}" presName="rootText1" presStyleLbl="node0" presStyleIdx="3" presStyleCnt="12">
        <dgm:presLayoutVars>
          <dgm:chPref val="3"/>
        </dgm:presLayoutVars>
      </dgm:prSet>
      <dgm:spPr/>
    </dgm:pt>
    <dgm:pt modelId="{B6BB210C-8319-424F-904D-AD6024A2DFB2}" type="pres">
      <dgm:prSet presAssocID="{31ACBFD3-8B19-4582-B364-208FC44E57AF}" presName="rootConnector1" presStyleLbl="node1" presStyleIdx="0" presStyleCnt="0"/>
      <dgm:spPr/>
    </dgm:pt>
    <dgm:pt modelId="{C800A424-1AE1-4E7E-B2E1-DB724490F5F6}" type="pres">
      <dgm:prSet presAssocID="{31ACBFD3-8B19-4582-B364-208FC44E57AF}" presName="hierChild2" presStyleCnt="0"/>
      <dgm:spPr/>
    </dgm:pt>
    <dgm:pt modelId="{1D70239F-7037-49F5-8B36-365BD11B8BC6}" type="pres">
      <dgm:prSet presAssocID="{31ACBFD3-8B19-4582-B364-208FC44E57AF}" presName="hierChild3" presStyleCnt="0"/>
      <dgm:spPr/>
    </dgm:pt>
    <dgm:pt modelId="{95E2AE6D-29D6-49D5-A6FE-F798D52680AD}" type="pres">
      <dgm:prSet presAssocID="{023AFE2F-11C8-490A-95B6-2EB688505209}" presName="hierRoot1" presStyleCnt="0">
        <dgm:presLayoutVars>
          <dgm:hierBranch val="init"/>
        </dgm:presLayoutVars>
      </dgm:prSet>
      <dgm:spPr/>
    </dgm:pt>
    <dgm:pt modelId="{699DFF6E-F8FA-4D92-82FD-624135699161}" type="pres">
      <dgm:prSet presAssocID="{023AFE2F-11C8-490A-95B6-2EB688505209}" presName="rootComposite1" presStyleCnt="0"/>
      <dgm:spPr/>
    </dgm:pt>
    <dgm:pt modelId="{ED5B61E5-CCC2-44D8-BC22-1B7793710004}" type="pres">
      <dgm:prSet presAssocID="{023AFE2F-11C8-490A-95B6-2EB688505209}" presName="rootText1" presStyleLbl="node0" presStyleIdx="4" presStyleCnt="12">
        <dgm:presLayoutVars>
          <dgm:chPref val="3"/>
        </dgm:presLayoutVars>
      </dgm:prSet>
      <dgm:spPr/>
    </dgm:pt>
    <dgm:pt modelId="{2F259233-BC1F-4C43-A0BC-D0B2CF086847}" type="pres">
      <dgm:prSet presAssocID="{023AFE2F-11C8-490A-95B6-2EB688505209}" presName="rootConnector1" presStyleLbl="node1" presStyleIdx="0" presStyleCnt="0"/>
      <dgm:spPr/>
    </dgm:pt>
    <dgm:pt modelId="{29B54815-043A-4E50-9ACB-2CBA86F4DFA0}" type="pres">
      <dgm:prSet presAssocID="{023AFE2F-11C8-490A-95B6-2EB688505209}" presName="hierChild2" presStyleCnt="0"/>
      <dgm:spPr/>
    </dgm:pt>
    <dgm:pt modelId="{AF227FEE-BA14-4797-97B8-D9F49379A96D}" type="pres">
      <dgm:prSet presAssocID="{023AFE2F-11C8-490A-95B6-2EB688505209}" presName="hierChild3" presStyleCnt="0"/>
      <dgm:spPr/>
    </dgm:pt>
    <dgm:pt modelId="{AD5983E2-0BA1-4E53-B239-9C291E70B85B}" type="pres">
      <dgm:prSet presAssocID="{B1D6144A-3EF4-4AC0-974E-40687D781254}" presName="hierRoot1" presStyleCnt="0">
        <dgm:presLayoutVars>
          <dgm:hierBranch val="init"/>
        </dgm:presLayoutVars>
      </dgm:prSet>
      <dgm:spPr/>
    </dgm:pt>
    <dgm:pt modelId="{2921D39D-36B4-4BF6-A9E0-64102C381244}" type="pres">
      <dgm:prSet presAssocID="{B1D6144A-3EF4-4AC0-974E-40687D781254}" presName="rootComposite1" presStyleCnt="0"/>
      <dgm:spPr/>
    </dgm:pt>
    <dgm:pt modelId="{4F2F6093-4893-4188-8A93-18342577FC7E}" type="pres">
      <dgm:prSet presAssocID="{B1D6144A-3EF4-4AC0-974E-40687D781254}" presName="rootText1" presStyleLbl="node0" presStyleIdx="5" presStyleCnt="12">
        <dgm:presLayoutVars>
          <dgm:chPref val="3"/>
        </dgm:presLayoutVars>
      </dgm:prSet>
      <dgm:spPr/>
    </dgm:pt>
    <dgm:pt modelId="{715153CC-1A01-4632-9888-CC5C8AE2190E}" type="pres">
      <dgm:prSet presAssocID="{B1D6144A-3EF4-4AC0-974E-40687D781254}" presName="rootConnector1" presStyleLbl="node1" presStyleIdx="0" presStyleCnt="0"/>
      <dgm:spPr/>
    </dgm:pt>
    <dgm:pt modelId="{69516978-3F2D-45D5-B55F-E1342101E4A2}" type="pres">
      <dgm:prSet presAssocID="{B1D6144A-3EF4-4AC0-974E-40687D781254}" presName="hierChild2" presStyleCnt="0"/>
      <dgm:spPr/>
    </dgm:pt>
    <dgm:pt modelId="{01327A69-8754-46D8-B9AE-AB5E67F8EA5D}" type="pres">
      <dgm:prSet presAssocID="{B1D6144A-3EF4-4AC0-974E-40687D781254}" presName="hierChild3" presStyleCnt="0"/>
      <dgm:spPr/>
    </dgm:pt>
    <dgm:pt modelId="{85836EBD-4520-4552-BBA9-1C22383D809D}" type="pres">
      <dgm:prSet presAssocID="{06DCB2F4-AC52-4E42-90F4-D1FE9F5345D8}" presName="hierRoot1" presStyleCnt="0">
        <dgm:presLayoutVars>
          <dgm:hierBranch val="init"/>
        </dgm:presLayoutVars>
      </dgm:prSet>
      <dgm:spPr/>
    </dgm:pt>
    <dgm:pt modelId="{49A2A12B-7A69-400A-9686-74950363A7F1}" type="pres">
      <dgm:prSet presAssocID="{06DCB2F4-AC52-4E42-90F4-D1FE9F5345D8}" presName="rootComposite1" presStyleCnt="0"/>
      <dgm:spPr/>
    </dgm:pt>
    <dgm:pt modelId="{23808406-B23C-436B-9979-488D3F2E2B71}" type="pres">
      <dgm:prSet presAssocID="{06DCB2F4-AC52-4E42-90F4-D1FE9F5345D8}" presName="rootText1" presStyleLbl="node0" presStyleIdx="6" presStyleCnt="12">
        <dgm:presLayoutVars>
          <dgm:chPref val="3"/>
        </dgm:presLayoutVars>
      </dgm:prSet>
      <dgm:spPr/>
    </dgm:pt>
    <dgm:pt modelId="{85D01457-5986-44DF-980A-A20C574AB6D9}" type="pres">
      <dgm:prSet presAssocID="{06DCB2F4-AC52-4E42-90F4-D1FE9F5345D8}" presName="rootConnector1" presStyleLbl="node1" presStyleIdx="0" presStyleCnt="0"/>
      <dgm:spPr/>
    </dgm:pt>
    <dgm:pt modelId="{873B197F-49CC-4EE2-9348-D1C004DBB7CD}" type="pres">
      <dgm:prSet presAssocID="{06DCB2F4-AC52-4E42-90F4-D1FE9F5345D8}" presName="hierChild2" presStyleCnt="0"/>
      <dgm:spPr/>
    </dgm:pt>
    <dgm:pt modelId="{1480A6D7-0D38-4B51-99D1-E090643EB950}" type="pres">
      <dgm:prSet presAssocID="{06DCB2F4-AC52-4E42-90F4-D1FE9F5345D8}" presName="hierChild3" presStyleCnt="0"/>
      <dgm:spPr/>
    </dgm:pt>
    <dgm:pt modelId="{B0178D2D-1923-4998-B6C3-2E4657B27479}" type="pres">
      <dgm:prSet presAssocID="{89C076E4-9892-43F5-953B-7E649AD9D328}" presName="hierRoot1" presStyleCnt="0">
        <dgm:presLayoutVars>
          <dgm:hierBranch val="init"/>
        </dgm:presLayoutVars>
      </dgm:prSet>
      <dgm:spPr/>
    </dgm:pt>
    <dgm:pt modelId="{0F05AA0E-6D34-436E-A147-ED17E7D8550D}" type="pres">
      <dgm:prSet presAssocID="{89C076E4-9892-43F5-953B-7E649AD9D328}" presName="rootComposite1" presStyleCnt="0"/>
      <dgm:spPr/>
    </dgm:pt>
    <dgm:pt modelId="{79783573-6695-4CDE-B10A-9A813151A5E4}" type="pres">
      <dgm:prSet presAssocID="{89C076E4-9892-43F5-953B-7E649AD9D328}" presName="rootText1" presStyleLbl="node0" presStyleIdx="7" presStyleCnt="12">
        <dgm:presLayoutVars>
          <dgm:chPref val="3"/>
        </dgm:presLayoutVars>
      </dgm:prSet>
      <dgm:spPr/>
    </dgm:pt>
    <dgm:pt modelId="{53CCE778-2B96-4E49-B16B-4096CC7B0F25}" type="pres">
      <dgm:prSet presAssocID="{89C076E4-9892-43F5-953B-7E649AD9D328}" presName="rootConnector1" presStyleLbl="node1" presStyleIdx="0" presStyleCnt="0"/>
      <dgm:spPr/>
    </dgm:pt>
    <dgm:pt modelId="{57BFD2F9-FC43-416D-9E4B-10C57BDAA071}" type="pres">
      <dgm:prSet presAssocID="{89C076E4-9892-43F5-953B-7E649AD9D328}" presName="hierChild2" presStyleCnt="0"/>
      <dgm:spPr/>
    </dgm:pt>
    <dgm:pt modelId="{3EF5D6F5-10DA-4483-B08B-BD4EB5F73388}" type="pres">
      <dgm:prSet presAssocID="{89C076E4-9892-43F5-953B-7E649AD9D328}" presName="hierChild3" presStyleCnt="0"/>
      <dgm:spPr/>
    </dgm:pt>
    <dgm:pt modelId="{F83D49B6-25CC-4D47-A599-E1CDFF161B71}" type="pres">
      <dgm:prSet presAssocID="{131B33CB-8B26-4F8C-BFC8-045F87942008}" presName="hierRoot1" presStyleCnt="0">
        <dgm:presLayoutVars>
          <dgm:hierBranch val="init"/>
        </dgm:presLayoutVars>
      </dgm:prSet>
      <dgm:spPr/>
    </dgm:pt>
    <dgm:pt modelId="{D44B4ECA-F542-41CB-B2A2-F914E05BCD52}" type="pres">
      <dgm:prSet presAssocID="{131B33CB-8B26-4F8C-BFC8-045F87942008}" presName="rootComposite1" presStyleCnt="0"/>
      <dgm:spPr/>
    </dgm:pt>
    <dgm:pt modelId="{E1EC793C-2C85-48BF-8829-18473CC1A9DA}" type="pres">
      <dgm:prSet presAssocID="{131B33CB-8B26-4F8C-BFC8-045F87942008}" presName="rootText1" presStyleLbl="node0" presStyleIdx="8" presStyleCnt="12">
        <dgm:presLayoutVars>
          <dgm:chPref val="3"/>
        </dgm:presLayoutVars>
      </dgm:prSet>
      <dgm:spPr/>
    </dgm:pt>
    <dgm:pt modelId="{592D529A-670B-4059-B6FA-A1F0C28036EB}" type="pres">
      <dgm:prSet presAssocID="{131B33CB-8B26-4F8C-BFC8-045F87942008}" presName="rootConnector1" presStyleLbl="node1" presStyleIdx="0" presStyleCnt="0"/>
      <dgm:spPr/>
    </dgm:pt>
    <dgm:pt modelId="{1E2F25CD-6BC7-4C5E-A1FD-F65192EAB363}" type="pres">
      <dgm:prSet presAssocID="{131B33CB-8B26-4F8C-BFC8-045F87942008}" presName="hierChild2" presStyleCnt="0"/>
      <dgm:spPr/>
    </dgm:pt>
    <dgm:pt modelId="{5AEF913F-3D4D-4C69-87B6-182C4F2E1E4F}" type="pres">
      <dgm:prSet presAssocID="{131B33CB-8B26-4F8C-BFC8-045F87942008}" presName="hierChild3" presStyleCnt="0"/>
      <dgm:spPr/>
    </dgm:pt>
    <dgm:pt modelId="{2A189C36-EBB4-45A8-B199-AE6CAE547128}" type="pres">
      <dgm:prSet presAssocID="{656A353A-4CC4-4125-B26A-2838DC61CF15}" presName="hierRoot1" presStyleCnt="0">
        <dgm:presLayoutVars>
          <dgm:hierBranch val="init"/>
        </dgm:presLayoutVars>
      </dgm:prSet>
      <dgm:spPr/>
    </dgm:pt>
    <dgm:pt modelId="{76419308-8E2A-4296-B4F1-126F682BAC41}" type="pres">
      <dgm:prSet presAssocID="{656A353A-4CC4-4125-B26A-2838DC61CF15}" presName="rootComposite1" presStyleCnt="0"/>
      <dgm:spPr/>
    </dgm:pt>
    <dgm:pt modelId="{07175007-49F4-420D-B6BC-3D3801DF1F52}" type="pres">
      <dgm:prSet presAssocID="{656A353A-4CC4-4125-B26A-2838DC61CF15}" presName="rootText1" presStyleLbl="node0" presStyleIdx="9" presStyleCnt="12">
        <dgm:presLayoutVars>
          <dgm:chPref val="3"/>
        </dgm:presLayoutVars>
      </dgm:prSet>
      <dgm:spPr/>
    </dgm:pt>
    <dgm:pt modelId="{1070177D-5233-43FE-B84C-1F1D0192B001}" type="pres">
      <dgm:prSet presAssocID="{656A353A-4CC4-4125-B26A-2838DC61CF15}" presName="rootConnector1" presStyleLbl="node1" presStyleIdx="0" presStyleCnt="0"/>
      <dgm:spPr/>
    </dgm:pt>
    <dgm:pt modelId="{1694C8E8-DE52-45F6-82A0-E68CDF4D569A}" type="pres">
      <dgm:prSet presAssocID="{656A353A-4CC4-4125-B26A-2838DC61CF15}" presName="hierChild2" presStyleCnt="0"/>
      <dgm:spPr/>
    </dgm:pt>
    <dgm:pt modelId="{8C4C0B7C-813D-4C37-9E35-7A9E34113E42}" type="pres">
      <dgm:prSet presAssocID="{656A353A-4CC4-4125-B26A-2838DC61CF15}" presName="hierChild3" presStyleCnt="0"/>
      <dgm:spPr/>
    </dgm:pt>
    <dgm:pt modelId="{911931E2-9809-4008-B8F6-95FE49A0550F}" type="pres">
      <dgm:prSet presAssocID="{4E49C05C-840C-41CA-AC0D-C0A328EFF4BA}" presName="hierRoot1" presStyleCnt="0">
        <dgm:presLayoutVars>
          <dgm:hierBranch val="init"/>
        </dgm:presLayoutVars>
      </dgm:prSet>
      <dgm:spPr/>
    </dgm:pt>
    <dgm:pt modelId="{6A8FA2CC-F2BA-4FB0-A928-76C1481ACA93}" type="pres">
      <dgm:prSet presAssocID="{4E49C05C-840C-41CA-AC0D-C0A328EFF4BA}" presName="rootComposite1" presStyleCnt="0"/>
      <dgm:spPr/>
    </dgm:pt>
    <dgm:pt modelId="{8750D519-1949-4F9E-9A78-A1A951AA879B}" type="pres">
      <dgm:prSet presAssocID="{4E49C05C-840C-41CA-AC0D-C0A328EFF4BA}" presName="rootText1" presStyleLbl="node0" presStyleIdx="10" presStyleCnt="12">
        <dgm:presLayoutVars>
          <dgm:chPref val="3"/>
        </dgm:presLayoutVars>
      </dgm:prSet>
      <dgm:spPr/>
    </dgm:pt>
    <dgm:pt modelId="{E30BAE3E-B088-417A-9837-C2C04DD87DFD}" type="pres">
      <dgm:prSet presAssocID="{4E49C05C-840C-41CA-AC0D-C0A328EFF4BA}" presName="rootConnector1" presStyleLbl="node1" presStyleIdx="0" presStyleCnt="0"/>
      <dgm:spPr/>
    </dgm:pt>
    <dgm:pt modelId="{D436EFA1-8952-494C-93FD-604B355EBF5D}" type="pres">
      <dgm:prSet presAssocID="{4E49C05C-840C-41CA-AC0D-C0A328EFF4BA}" presName="hierChild2" presStyleCnt="0"/>
      <dgm:spPr/>
    </dgm:pt>
    <dgm:pt modelId="{A245DEF3-85BD-4726-83B7-94D74AA329D6}" type="pres">
      <dgm:prSet presAssocID="{4E49C05C-840C-41CA-AC0D-C0A328EFF4BA}" presName="hierChild3" presStyleCnt="0"/>
      <dgm:spPr/>
    </dgm:pt>
    <dgm:pt modelId="{2541ABA2-DC9F-442D-8F09-5B60143185CA}" type="pres">
      <dgm:prSet presAssocID="{E284FC9D-B617-4237-B593-171CE8A45FE8}" presName="hierRoot1" presStyleCnt="0">
        <dgm:presLayoutVars>
          <dgm:hierBranch val="init"/>
        </dgm:presLayoutVars>
      </dgm:prSet>
      <dgm:spPr/>
    </dgm:pt>
    <dgm:pt modelId="{94DE77CB-776E-4C94-AF1E-5012288546E9}" type="pres">
      <dgm:prSet presAssocID="{E284FC9D-B617-4237-B593-171CE8A45FE8}" presName="rootComposite1" presStyleCnt="0"/>
      <dgm:spPr/>
    </dgm:pt>
    <dgm:pt modelId="{C2F8A4B5-FA48-401B-BA9D-C2BFA2025918}" type="pres">
      <dgm:prSet presAssocID="{E284FC9D-B617-4237-B593-171CE8A45FE8}" presName="rootText1" presStyleLbl="node0" presStyleIdx="11" presStyleCnt="12">
        <dgm:presLayoutVars>
          <dgm:chPref val="3"/>
        </dgm:presLayoutVars>
      </dgm:prSet>
      <dgm:spPr/>
    </dgm:pt>
    <dgm:pt modelId="{F09C5161-E279-49D2-8A48-B658BED99F2A}" type="pres">
      <dgm:prSet presAssocID="{E284FC9D-B617-4237-B593-171CE8A45FE8}" presName="rootConnector1" presStyleLbl="node1" presStyleIdx="0" presStyleCnt="0"/>
      <dgm:spPr/>
    </dgm:pt>
    <dgm:pt modelId="{AD2C212D-D2E9-4784-AF39-BEF74722C10E}" type="pres">
      <dgm:prSet presAssocID="{E284FC9D-B617-4237-B593-171CE8A45FE8}" presName="hierChild2" presStyleCnt="0"/>
      <dgm:spPr/>
    </dgm:pt>
    <dgm:pt modelId="{532C484B-3552-4ED7-857F-ED508975E114}" type="pres">
      <dgm:prSet presAssocID="{E284FC9D-B617-4237-B593-171CE8A45FE8}" presName="hierChild3" presStyleCnt="0"/>
      <dgm:spPr/>
    </dgm:pt>
  </dgm:ptLst>
  <dgm:cxnLst>
    <dgm:cxn modelId="{89918B10-DA70-44CF-914A-B6007922167B}" srcId="{A7FC86C2-4928-42A9-9E65-C314B4B565B8}" destId="{023AFE2F-11C8-490A-95B6-2EB688505209}" srcOrd="4" destOrd="0" parTransId="{61D44B93-D693-4943-9594-AAF9C7AFDB8E}" sibTransId="{57B3FC7C-D402-4B64-90C5-0292B7B22C43}"/>
    <dgm:cxn modelId="{5C1E6614-BFCC-4564-AF79-E2BCEB993763}" type="presOf" srcId="{B1D6144A-3EF4-4AC0-974E-40687D781254}" destId="{715153CC-1A01-4632-9888-CC5C8AE2190E}" srcOrd="1" destOrd="0" presId="urn:microsoft.com/office/officeart/2005/8/layout/orgChart1"/>
    <dgm:cxn modelId="{8AEF7418-64EB-43B9-B581-8FF465985A53}" type="presOf" srcId="{31ACBFD3-8B19-4582-B364-208FC44E57AF}" destId="{DE1AB3A9-66DB-466E-9451-A70CBCBE2EFC}" srcOrd="0" destOrd="0" presId="urn:microsoft.com/office/officeart/2005/8/layout/orgChart1"/>
    <dgm:cxn modelId="{F093C11A-CB36-4D54-B14D-22A409D5D4A7}" srcId="{A7FC86C2-4928-42A9-9E65-C314B4B565B8}" destId="{C874316A-6513-465C-B9F6-7A224E69171A}" srcOrd="2" destOrd="0" parTransId="{F2C3E637-D955-42A0-9C2D-89A6DAFBE2E9}" sibTransId="{2C1AEBA1-A31A-467A-9DF2-7343803522C1}"/>
    <dgm:cxn modelId="{10DB6D21-31E8-4D16-B25E-9226911597EA}" srcId="{A7FC86C2-4928-42A9-9E65-C314B4B565B8}" destId="{656A353A-4CC4-4125-B26A-2838DC61CF15}" srcOrd="9" destOrd="0" parTransId="{0169944F-C523-4B9A-B69E-1D5EDE156B29}" sibTransId="{B152AEB4-51DD-48CB-84E1-DAAC93151637}"/>
    <dgm:cxn modelId="{B08A8422-B641-4611-A77A-4C5467D1827A}" type="presOf" srcId="{656A353A-4CC4-4125-B26A-2838DC61CF15}" destId="{07175007-49F4-420D-B6BC-3D3801DF1F52}" srcOrd="0" destOrd="0" presId="urn:microsoft.com/office/officeart/2005/8/layout/orgChart1"/>
    <dgm:cxn modelId="{FA05FC34-51DA-4111-A129-DA415483B208}" srcId="{A7FC86C2-4928-42A9-9E65-C314B4B565B8}" destId="{DF726933-6AFE-4EAF-96AF-32073625BCC3}" srcOrd="0" destOrd="0" parTransId="{D111912B-767B-46EC-BF6E-BC14B5FDA822}" sibTransId="{B4484892-AA7E-477A-95B5-2E736F3E64DD}"/>
    <dgm:cxn modelId="{997C3336-ADB5-488D-81D1-5AAAE720FC59}" type="presOf" srcId="{89C076E4-9892-43F5-953B-7E649AD9D328}" destId="{79783573-6695-4CDE-B10A-9A813151A5E4}" srcOrd="0" destOrd="0" presId="urn:microsoft.com/office/officeart/2005/8/layout/orgChart1"/>
    <dgm:cxn modelId="{5800495D-D522-4B82-8D3C-D6721751C27D}" type="presOf" srcId="{DF726933-6AFE-4EAF-96AF-32073625BCC3}" destId="{C047E898-6B72-4590-8354-D13EC05E6CFA}" srcOrd="0" destOrd="0" presId="urn:microsoft.com/office/officeart/2005/8/layout/orgChart1"/>
    <dgm:cxn modelId="{0707585D-EE2F-47BA-A7E3-7C73A1E88360}" srcId="{A7FC86C2-4928-42A9-9E65-C314B4B565B8}" destId="{06DCB2F4-AC52-4E42-90F4-D1FE9F5345D8}" srcOrd="6" destOrd="0" parTransId="{55926B04-664F-4662-822C-306DE8095298}" sibTransId="{DB1A4505-27DF-404D-8506-DBD9B2900DE4}"/>
    <dgm:cxn modelId="{58F14E61-2AB5-4CBF-856F-9F5CBFC6DCFD}" srcId="{A7FC86C2-4928-42A9-9E65-C314B4B565B8}" destId="{E284FC9D-B617-4237-B593-171CE8A45FE8}" srcOrd="11" destOrd="0" parTransId="{6134EACE-E4FB-439C-BE1B-D98385B89DAA}" sibTransId="{3FF131E6-CDB7-41D6-AF34-614E3470F682}"/>
    <dgm:cxn modelId="{4DE1D162-C7A0-46B7-A5BB-0A7082AA0049}" srcId="{A7FC86C2-4928-42A9-9E65-C314B4B565B8}" destId="{4E49C05C-840C-41CA-AC0D-C0A328EFF4BA}" srcOrd="10" destOrd="0" parTransId="{AC59FFF9-50C3-4AEC-B660-3467548EEE4C}" sibTransId="{2B49F39A-567E-4F5B-B235-423971CC5E20}"/>
    <dgm:cxn modelId="{D978816A-9ABA-41EB-BDCE-104519E5FEF7}" type="presOf" srcId="{656A353A-4CC4-4125-B26A-2838DC61CF15}" destId="{1070177D-5233-43FE-B84C-1F1D0192B001}" srcOrd="1" destOrd="0" presId="urn:microsoft.com/office/officeart/2005/8/layout/orgChart1"/>
    <dgm:cxn modelId="{6AF2E94B-30CD-4CD4-BB63-4BDC04411C60}" type="presOf" srcId="{023AFE2F-11C8-490A-95B6-2EB688505209}" destId="{ED5B61E5-CCC2-44D8-BC22-1B7793710004}" srcOrd="0" destOrd="0" presId="urn:microsoft.com/office/officeart/2005/8/layout/orgChart1"/>
    <dgm:cxn modelId="{FAAF0151-22E5-46BC-A996-DD585181C50F}" type="presOf" srcId="{131B33CB-8B26-4F8C-BFC8-045F87942008}" destId="{592D529A-670B-4059-B6FA-A1F0C28036EB}" srcOrd="1" destOrd="0" presId="urn:microsoft.com/office/officeart/2005/8/layout/orgChart1"/>
    <dgm:cxn modelId="{59337151-5CC7-4EDA-9659-3A952001637F}" type="presOf" srcId="{802F391E-FFDB-4E9B-AD79-6076C095B478}" destId="{E0578B37-4356-4E38-B8D3-0F5A526EFE1D}" srcOrd="0" destOrd="0" presId="urn:microsoft.com/office/officeart/2005/8/layout/orgChart1"/>
    <dgm:cxn modelId="{0B94F081-A038-43B7-9393-F1B5DFB3CC39}" type="presOf" srcId="{802F391E-FFDB-4E9B-AD79-6076C095B478}" destId="{69D33EC6-F4CA-4181-8D5E-36BD75C225D1}" srcOrd="1" destOrd="0" presId="urn:microsoft.com/office/officeart/2005/8/layout/orgChart1"/>
    <dgm:cxn modelId="{4F570382-E3BC-46F0-97D9-E00C7118494D}" type="presOf" srcId="{4E49C05C-840C-41CA-AC0D-C0A328EFF4BA}" destId="{8750D519-1949-4F9E-9A78-A1A951AA879B}" srcOrd="0" destOrd="0" presId="urn:microsoft.com/office/officeart/2005/8/layout/orgChart1"/>
    <dgm:cxn modelId="{620B1B85-813B-48D8-8A51-92A19227B472}" srcId="{A7FC86C2-4928-42A9-9E65-C314B4B565B8}" destId="{802F391E-FFDB-4E9B-AD79-6076C095B478}" srcOrd="1" destOrd="0" parTransId="{F200C27C-9B70-4A8E-8108-64973B027B57}" sibTransId="{ABBE4E2D-009E-41BE-BC04-21AF0B5F0977}"/>
    <dgm:cxn modelId="{F10B7386-6638-4EEA-87A2-1CDF1490AD87}" type="presOf" srcId="{89C076E4-9892-43F5-953B-7E649AD9D328}" destId="{53CCE778-2B96-4E49-B16B-4096CC7B0F25}" srcOrd="1" destOrd="0" presId="urn:microsoft.com/office/officeart/2005/8/layout/orgChart1"/>
    <dgm:cxn modelId="{6AD1B690-4AC5-4116-8EB1-4662DF0B423D}" type="presOf" srcId="{4E49C05C-840C-41CA-AC0D-C0A328EFF4BA}" destId="{E30BAE3E-B088-417A-9837-C2C04DD87DFD}" srcOrd="1" destOrd="0" presId="urn:microsoft.com/office/officeart/2005/8/layout/orgChart1"/>
    <dgm:cxn modelId="{74B41993-5706-453B-8301-B5001A456358}" type="presOf" srcId="{B1D6144A-3EF4-4AC0-974E-40687D781254}" destId="{4F2F6093-4893-4188-8A93-18342577FC7E}" srcOrd="0" destOrd="0" presId="urn:microsoft.com/office/officeart/2005/8/layout/orgChart1"/>
    <dgm:cxn modelId="{3B371595-F37E-4409-B89F-A2EBFC5A9949}" type="presOf" srcId="{DF726933-6AFE-4EAF-96AF-32073625BCC3}" destId="{8797FE24-41CC-4A56-A285-1082E59750AB}" srcOrd="1" destOrd="0" presId="urn:microsoft.com/office/officeart/2005/8/layout/orgChart1"/>
    <dgm:cxn modelId="{4015F4B6-144B-49E1-9838-CC6DB67109FF}" type="presOf" srcId="{023AFE2F-11C8-490A-95B6-2EB688505209}" destId="{2F259233-BC1F-4C43-A0BC-D0B2CF086847}" srcOrd="1" destOrd="0" presId="urn:microsoft.com/office/officeart/2005/8/layout/orgChart1"/>
    <dgm:cxn modelId="{DED651B8-E039-40BC-A03E-4B6C034A8194}" srcId="{A7FC86C2-4928-42A9-9E65-C314B4B565B8}" destId="{89C076E4-9892-43F5-953B-7E649AD9D328}" srcOrd="7" destOrd="0" parTransId="{4D8A78CE-6009-4EC7-B74A-BD16B0647031}" sibTransId="{D88401D5-F228-4DAF-A551-EF027B478C2D}"/>
    <dgm:cxn modelId="{21D890B9-67D6-4DF6-9761-0FEB1AACF423}" type="presOf" srcId="{C874316A-6513-465C-B9F6-7A224E69171A}" destId="{D44B86F4-CA7A-405A-ADC4-72807D375411}" srcOrd="0" destOrd="0" presId="urn:microsoft.com/office/officeart/2005/8/layout/orgChart1"/>
    <dgm:cxn modelId="{3DE306BE-0B54-40AE-AA84-8357545773F6}" srcId="{A7FC86C2-4928-42A9-9E65-C314B4B565B8}" destId="{131B33CB-8B26-4F8C-BFC8-045F87942008}" srcOrd="8" destOrd="0" parTransId="{6F49DA04-BD69-4DEE-A767-FFA7AE25F1C3}" sibTransId="{39FF26DB-C5F3-4AC4-B36D-C27216161AAF}"/>
    <dgm:cxn modelId="{071931D6-87B9-4503-B36E-A7160AFCD721}" type="presOf" srcId="{06DCB2F4-AC52-4E42-90F4-D1FE9F5345D8}" destId="{23808406-B23C-436B-9979-488D3F2E2B71}" srcOrd="0" destOrd="0" presId="urn:microsoft.com/office/officeart/2005/8/layout/orgChart1"/>
    <dgm:cxn modelId="{E2E812D9-0E92-446C-A708-FE0F1252CCB6}" srcId="{A7FC86C2-4928-42A9-9E65-C314B4B565B8}" destId="{B1D6144A-3EF4-4AC0-974E-40687D781254}" srcOrd="5" destOrd="0" parTransId="{7A8712DE-2262-48C2-A468-3FFEFDC95EFF}" sibTransId="{6ED2B6F0-13E3-4AC6-BDD5-3F6E5F6C5161}"/>
    <dgm:cxn modelId="{C4311FE7-30FA-47AE-A797-DD392A8AC50B}" type="presOf" srcId="{E284FC9D-B617-4237-B593-171CE8A45FE8}" destId="{C2F8A4B5-FA48-401B-BA9D-C2BFA2025918}" srcOrd="0" destOrd="0" presId="urn:microsoft.com/office/officeart/2005/8/layout/orgChart1"/>
    <dgm:cxn modelId="{475464E8-82F9-4DB4-95DD-4367B5C5E2F0}" type="presOf" srcId="{E284FC9D-B617-4237-B593-171CE8A45FE8}" destId="{F09C5161-E279-49D2-8A48-B658BED99F2A}" srcOrd="1" destOrd="0" presId="urn:microsoft.com/office/officeart/2005/8/layout/orgChart1"/>
    <dgm:cxn modelId="{2DA5F4E9-3253-4B20-8B48-F7E26680BB29}" srcId="{A7FC86C2-4928-42A9-9E65-C314B4B565B8}" destId="{31ACBFD3-8B19-4582-B364-208FC44E57AF}" srcOrd="3" destOrd="0" parTransId="{CBE7944D-C46F-4A7B-A15C-AEED7CAB11A1}" sibTransId="{2AC5B6A6-CA01-4453-BC86-2E162AB3AE2C}"/>
    <dgm:cxn modelId="{6CDE44EB-BC69-4840-B615-01EE74441636}" type="presOf" srcId="{31ACBFD3-8B19-4582-B364-208FC44E57AF}" destId="{B6BB210C-8319-424F-904D-AD6024A2DFB2}" srcOrd="1" destOrd="0" presId="urn:microsoft.com/office/officeart/2005/8/layout/orgChart1"/>
    <dgm:cxn modelId="{8C7116ED-1DD0-4B3F-B510-2D4D7963A792}" type="presOf" srcId="{C874316A-6513-465C-B9F6-7A224E69171A}" destId="{5E07AE10-46E1-4155-98B3-90B68655A41A}" srcOrd="1" destOrd="0" presId="urn:microsoft.com/office/officeart/2005/8/layout/orgChart1"/>
    <dgm:cxn modelId="{8904AAF2-D4EE-42D8-8452-1C801CDE4886}" type="presOf" srcId="{A7FC86C2-4928-42A9-9E65-C314B4B565B8}" destId="{45904806-7C6A-4F72-9E29-DB371E8AE300}" srcOrd="0" destOrd="0" presId="urn:microsoft.com/office/officeart/2005/8/layout/orgChart1"/>
    <dgm:cxn modelId="{2D00F9F4-412D-4922-A496-05D1A227E8C8}" type="presOf" srcId="{131B33CB-8B26-4F8C-BFC8-045F87942008}" destId="{E1EC793C-2C85-48BF-8829-18473CC1A9DA}" srcOrd="0" destOrd="0" presId="urn:microsoft.com/office/officeart/2005/8/layout/orgChart1"/>
    <dgm:cxn modelId="{4071F5F5-14B3-4BE1-88B7-7079A31FAE84}" type="presOf" srcId="{06DCB2F4-AC52-4E42-90F4-D1FE9F5345D8}" destId="{85D01457-5986-44DF-980A-A20C574AB6D9}" srcOrd="1" destOrd="0" presId="urn:microsoft.com/office/officeart/2005/8/layout/orgChart1"/>
    <dgm:cxn modelId="{9B954F11-0DDC-489A-A709-59C8E9F9F0B0}" type="presParOf" srcId="{45904806-7C6A-4F72-9E29-DB371E8AE300}" destId="{66A87356-7F69-4682-BBF4-D93DC12090A5}" srcOrd="0" destOrd="0" presId="urn:microsoft.com/office/officeart/2005/8/layout/orgChart1"/>
    <dgm:cxn modelId="{60A75BF7-3CBD-4ED0-8C1A-7CCECE1750F0}" type="presParOf" srcId="{66A87356-7F69-4682-BBF4-D93DC12090A5}" destId="{ED668DF3-9948-4581-8C0F-9F19F5CAC3F1}" srcOrd="0" destOrd="0" presId="urn:microsoft.com/office/officeart/2005/8/layout/orgChart1"/>
    <dgm:cxn modelId="{399F1801-F7BA-4568-802C-CCB2A98C6EF6}" type="presParOf" srcId="{ED668DF3-9948-4581-8C0F-9F19F5CAC3F1}" destId="{C047E898-6B72-4590-8354-D13EC05E6CFA}" srcOrd="0" destOrd="0" presId="urn:microsoft.com/office/officeart/2005/8/layout/orgChart1"/>
    <dgm:cxn modelId="{2667B6C8-0934-468E-B917-22FF93E4B82E}" type="presParOf" srcId="{ED668DF3-9948-4581-8C0F-9F19F5CAC3F1}" destId="{8797FE24-41CC-4A56-A285-1082E59750AB}" srcOrd="1" destOrd="0" presId="urn:microsoft.com/office/officeart/2005/8/layout/orgChart1"/>
    <dgm:cxn modelId="{F059DB3E-4524-48B8-B9DF-C7CE6C8D9466}" type="presParOf" srcId="{66A87356-7F69-4682-BBF4-D93DC12090A5}" destId="{B5422A3B-8349-410A-B0F8-A6495CA00D58}" srcOrd="1" destOrd="0" presId="urn:microsoft.com/office/officeart/2005/8/layout/orgChart1"/>
    <dgm:cxn modelId="{49F8C503-0E9B-42F5-AE24-E5FB63E551D2}" type="presParOf" srcId="{66A87356-7F69-4682-BBF4-D93DC12090A5}" destId="{43288402-D74F-45E3-AD3A-AFFD590B8776}" srcOrd="2" destOrd="0" presId="urn:microsoft.com/office/officeart/2005/8/layout/orgChart1"/>
    <dgm:cxn modelId="{541A0977-8309-48F3-84A1-BF74B59CA371}" type="presParOf" srcId="{45904806-7C6A-4F72-9E29-DB371E8AE300}" destId="{E8ED63E9-4384-456A-928F-22F74EBE3DA0}" srcOrd="1" destOrd="0" presId="urn:microsoft.com/office/officeart/2005/8/layout/orgChart1"/>
    <dgm:cxn modelId="{5D49D650-8E5E-4ED1-BE4B-36E0DC72BE6F}" type="presParOf" srcId="{E8ED63E9-4384-456A-928F-22F74EBE3DA0}" destId="{5EA6C945-A4E9-41E8-B444-A2DB8F52BDAB}" srcOrd="0" destOrd="0" presId="urn:microsoft.com/office/officeart/2005/8/layout/orgChart1"/>
    <dgm:cxn modelId="{56048560-A43F-4EEE-BC4F-31042629C429}" type="presParOf" srcId="{5EA6C945-A4E9-41E8-B444-A2DB8F52BDAB}" destId="{E0578B37-4356-4E38-B8D3-0F5A526EFE1D}" srcOrd="0" destOrd="0" presId="urn:microsoft.com/office/officeart/2005/8/layout/orgChart1"/>
    <dgm:cxn modelId="{98FDF832-DCC2-487F-8C82-40284DB989D1}" type="presParOf" srcId="{5EA6C945-A4E9-41E8-B444-A2DB8F52BDAB}" destId="{69D33EC6-F4CA-4181-8D5E-36BD75C225D1}" srcOrd="1" destOrd="0" presId="urn:microsoft.com/office/officeart/2005/8/layout/orgChart1"/>
    <dgm:cxn modelId="{3C34251D-19E0-4EB1-A103-524F2FF0CA3D}" type="presParOf" srcId="{E8ED63E9-4384-456A-928F-22F74EBE3DA0}" destId="{8A6A193F-E62F-4EE1-A026-221097963B7B}" srcOrd="1" destOrd="0" presId="urn:microsoft.com/office/officeart/2005/8/layout/orgChart1"/>
    <dgm:cxn modelId="{CE556DEB-A698-425D-89A9-9EBFBEA34DB0}" type="presParOf" srcId="{E8ED63E9-4384-456A-928F-22F74EBE3DA0}" destId="{D75A2A66-AD96-4C22-BDE3-FE6BA8536588}" srcOrd="2" destOrd="0" presId="urn:microsoft.com/office/officeart/2005/8/layout/orgChart1"/>
    <dgm:cxn modelId="{16469499-C1A6-4C6D-A10C-3265799FCA56}" type="presParOf" srcId="{45904806-7C6A-4F72-9E29-DB371E8AE300}" destId="{C211DED8-BB1A-46AD-9266-EA29F9E41523}" srcOrd="2" destOrd="0" presId="urn:microsoft.com/office/officeart/2005/8/layout/orgChart1"/>
    <dgm:cxn modelId="{44A52D75-5917-414F-AC09-0F58E93D301D}" type="presParOf" srcId="{C211DED8-BB1A-46AD-9266-EA29F9E41523}" destId="{FA83790D-5ABF-43FB-9626-E7AADE2EADD5}" srcOrd="0" destOrd="0" presId="urn:microsoft.com/office/officeart/2005/8/layout/orgChart1"/>
    <dgm:cxn modelId="{84445C06-B9A7-429C-AE45-ED91804F6086}" type="presParOf" srcId="{FA83790D-5ABF-43FB-9626-E7AADE2EADD5}" destId="{D44B86F4-CA7A-405A-ADC4-72807D375411}" srcOrd="0" destOrd="0" presId="urn:microsoft.com/office/officeart/2005/8/layout/orgChart1"/>
    <dgm:cxn modelId="{CB7450F6-93FD-42FF-96A9-3BFAD82F3CA9}" type="presParOf" srcId="{FA83790D-5ABF-43FB-9626-E7AADE2EADD5}" destId="{5E07AE10-46E1-4155-98B3-90B68655A41A}" srcOrd="1" destOrd="0" presId="urn:microsoft.com/office/officeart/2005/8/layout/orgChart1"/>
    <dgm:cxn modelId="{E6F4EECC-F002-4919-8228-BC671683DE63}" type="presParOf" srcId="{C211DED8-BB1A-46AD-9266-EA29F9E41523}" destId="{4C8AC2AE-5A1E-4AFC-BD41-7AB1E0887AD4}" srcOrd="1" destOrd="0" presId="urn:microsoft.com/office/officeart/2005/8/layout/orgChart1"/>
    <dgm:cxn modelId="{C51D3338-FDD8-49F3-B124-5F50A3DC62E7}" type="presParOf" srcId="{C211DED8-BB1A-46AD-9266-EA29F9E41523}" destId="{9FD5A7ED-7C42-4B32-8B61-D5C2544D00D0}" srcOrd="2" destOrd="0" presId="urn:microsoft.com/office/officeart/2005/8/layout/orgChart1"/>
    <dgm:cxn modelId="{010A38B5-B436-4467-94CD-26B89F2774B3}" type="presParOf" srcId="{45904806-7C6A-4F72-9E29-DB371E8AE300}" destId="{3E665D3D-13A8-471B-A8AE-ECAF9A709B41}" srcOrd="3" destOrd="0" presId="urn:microsoft.com/office/officeart/2005/8/layout/orgChart1"/>
    <dgm:cxn modelId="{57B369C6-F2B5-4FDC-ABE1-F651A0710FAD}" type="presParOf" srcId="{3E665D3D-13A8-471B-A8AE-ECAF9A709B41}" destId="{103C9637-4E54-4CEB-9B75-F31A72B4DEC9}" srcOrd="0" destOrd="0" presId="urn:microsoft.com/office/officeart/2005/8/layout/orgChart1"/>
    <dgm:cxn modelId="{14E7F0BD-2842-4CF4-8069-476E8A0C506A}" type="presParOf" srcId="{103C9637-4E54-4CEB-9B75-F31A72B4DEC9}" destId="{DE1AB3A9-66DB-466E-9451-A70CBCBE2EFC}" srcOrd="0" destOrd="0" presId="urn:microsoft.com/office/officeart/2005/8/layout/orgChart1"/>
    <dgm:cxn modelId="{DC7D0679-6536-4920-A84E-309F3D3CBEFE}" type="presParOf" srcId="{103C9637-4E54-4CEB-9B75-F31A72B4DEC9}" destId="{B6BB210C-8319-424F-904D-AD6024A2DFB2}" srcOrd="1" destOrd="0" presId="urn:microsoft.com/office/officeart/2005/8/layout/orgChart1"/>
    <dgm:cxn modelId="{6B944175-7177-40C3-B540-D7B3E4F0DC4A}" type="presParOf" srcId="{3E665D3D-13A8-471B-A8AE-ECAF9A709B41}" destId="{C800A424-1AE1-4E7E-B2E1-DB724490F5F6}" srcOrd="1" destOrd="0" presId="urn:microsoft.com/office/officeart/2005/8/layout/orgChart1"/>
    <dgm:cxn modelId="{7406214E-09A4-4309-AED4-FE36221D852B}" type="presParOf" srcId="{3E665D3D-13A8-471B-A8AE-ECAF9A709B41}" destId="{1D70239F-7037-49F5-8B36-365BD11B8BC6}" srcOrd="2" destOrd="0" presId="urn:microsoft.com/office/officeart/2005/8/layout/orgChart1"/>
    <dgm:cxn modelId="{EC3DCBF7-9EDA-4F85-99D6-8A7620300FCF}" type="presParOf" srcId="{45904806-7C6A-4F72-9E29-DB371E8AE300}" destId="{95E2AE6D-29D6-49D5-A6FE-F798D52680AD}" srcOrd="4" destOrd="0" presId="urn:microsoft.com/office/officeart/2005/8/layout/orgChart1"/>
    <dgm:cxn modelId="{9700DA3F-3041-4D9B-8300-41F2935F4EE2}" type="presParOf" srcId="{95E2AE6D-29D6-49D5-A6FE-F798D52680AD}" destId="{699DFF6E-F8FA-4D92-82FD-624135699161}" srcOrd="0" destOrd="0" presId="urn:microsoft.com/office/officeart/2005/8/layout/orgChart1"/>
    <dgm:cxn modelId="{4D55C9D4-AF85-4AF5-BC6F-4FAC3C8D5F2A}" type="presParOf" srcId="{699DFF6E-F8FA-4D92-82FD-624135699161}" destId="{ED5B61E5-CCC2-44D8-BC22-1B7793710004}" srcOrd="0" destOrd="0" presId="urn:microsoft.com/office/officeart/2005/8/layout/orgChart1"/>
    <dgm:cxn modelId="{11E9DBE0-4516-4E13-AEAC-6899B96CBD89}" type="presParOf" srcId="{699DFF6E-F8FA-4D92-82FD-624135699161}" destId="{2F259233-BC1F-4C43-A0BC-D0B2CF086847}" srcOrd="1" destOrd="0" presId="urn:microsoft.com/office/officeart/2005/8/layout/orgChart1"/>
    <dgm:cxn modelId="{1BF14CB6-3FC6-44EF-8C95-B123A7539975}" type="presParOf" srcId="{95E2AE6D-29D6-49D5-A6FE-F798D52680AD}" destId="{29B54815-043A-4E50-9ACB-2CBA86F4DFA0}" srcOrd="1" destOrd="0" presId="urn:microsoft.com/office/officeart/2005/8/layout/orgChart1"/>
    <dgm:cxn modelId="{E720852B-305B-4764-B19A-F709005628EF}" type="presParOf" srcId="{95E2AE6D-29D6-49D5-A6FE-F798D52680AD}" destId="{AF227FEE-BA14-4797-97B8-D9F49379A96D}" srcOrd="2" destOrd="0" presId="urn:microsoft.com/office/officeart/2005/8/layout/orgChart1"/>
    <dgm:cxn modelId="{F25529AC-80C4-4B68-81CA-52BD766E67B8}" type="presParOf" srcId="{45904806-7C6A-4F72-9E29-DB371E8AE300}" destId="{AD5983E2-0BA1-4E53-B239-9C291E70B85B}" srcOrd="5" destOrd="0" presId="urn:microsoft.com/office/officeart/2005/8/layout/orgChart1"/>
    <dgm:cxn modelId="{16722417-F933-42BA-9ED4-1936990FBF15}" type="presParOf" srcId="{AD5983E2-0BA1-4E53-B239-9C291E70B85B}" destId="{2921D39D-36B4-4BF6-A9E0-64102C381244}" srcOrd="0" destOrd="0" presId="urn:microsoft.com/office/officeart/2005/8/layout/orgChart1"/>
    <dgm:cxn modelId="{26107638-E6C0-4B3A-8EC3-A764C3ECB8F9}" type="presParOf" srcId="{2921D39D-36B4-4BF6-A9E0-64102C381244}" destId="{4F2F6093-4893-4188-8A93-18342577FC7E}" srcOrd="0" destOrd="0" presId="urn:microsoft.com/office/officeart/2005/8/layout/orgChart1"/>
    <dgm:cxn modelId="{3B12D1EF-9F87-44BD-A7B4-72F9138C6E6B}" type="presParOf" srcId="{2921D39D-36B4-4BF6-A9E0-64102C381244}" destId="{715153CC-1A01-4632-9888-CC5C8AE2190E}" srcOrd="1" destOrd="0" presId="urn:microsoft.com/office/officeart/2005/8/layout/orgChart1"/>
    <dgm:cxn modelId="{0C3DCAE3-5947-4C91-9429-96F3F4401D0B}" type="presParOf" srcId="{AD5983E2-0BA1-4E53-B239-9C291E70B85B}" destId="{69516978-3F2D-45D5-B55F-E1342101E4A2}" srcOrd="1" destOrd="0" presId="urn:microsoft.com/office/officeart/2005/8/layout/orgChart1"/>
    <dgm:cxn modelId="{92998A20-E08A-4F65-93BB-740F1AA4904D}" type="presParOf" srcId="{AD5983E2-0BA1-4E53-B239-9C291E70B85B}" destId="{01327A69-8754-46D8-B9AE-AB5E67F8EA5D}" srcOrd="2" destOrd="0" presId="urn:microsoft.com/office/officeart/2005/8/layout/orgChart1"/>
    <dgm:cxn modelId="{B6067721-1C61-4331-9211-0DC66DEADD9C}" type="presParOf" srcId="{45904806-7C6A-4F72-9E29-DB371E8AE300}" destId="{85836EBD-4520-4552-BBA9-1C22383D809D}" srcOrd="6" destOrd="0" presId="urn:microsoft.com/office/officeart/2005/8/layout/orgChart1"/>
    <dgm:cxn modelId="{7999696E-BAF6-4AAF-AB2D-4B68A261834A}" type="presParOf" srcId="{85836EBD-4520-4552-BBA9-1C22383D809D}" destId="{49A2A12B-7A69-400A-9686-74950363A7F1}" srcOrd="0" destOrd="0" presId="urn:microsoft.com/office/officeart/2005/8/layout/orgChart1"/>
    <dgm:cxn modelId="{07F60A83-5F21-476A-A8C7-D5E760F3A643}" type="presParOf" srcId="{49A2A12B-7A69-400A-9686-74950363A7F1}" destId="{23808406-B23C-436B-9979-488D3F2E2B71}" srcOrd="0" destOrd="0" presId="urn:microsoft.com/office/officeart/2005/8/layout/orgChart1"/>
    <dgm:cxn modelId="{1E2A58E3-9D67-48FE-84AC-CA4A56227CB5}" type="presParOf" srcId="{49A2A12B-7A69-400A-9686-74950363A7F1}" destId="{85D01457-5986-44DF-980A-A20C574AB6D9}" srcOrd="1" destOrd="0" presId="urn:microsoft.com/office/officeart/2005/8/layout/orgChart1"/>
    <dgm:cxn modelId="{CFC0B228-67B4-4F0E-95A8-03E6CD7E02C8}" type="presParOf" srcId="{85836EBD-4520-4552-BBA9-1C22383D809D}" destId="{873B197F-49CC-4EE2-9348-D1C004DBB7CD}" srcOrd="1" destOrd="0" presId="urn:microsoft.com/office/officeart/2005/8/layout/orgChart1"/>
    <dgm:cxn modelId="{0990B511-3513-410F-8D93-F69317969D7B}" type="presParOf" srcId="{85836EBD-4520-4552-BBA9-1C22383D809D}" destId="{1480A6D7-0D38-4B51-99D1-E090643EB950}" srcOrd="2" destOrd="0" presId="urn:microsoft.com/office/officeart/2005/8/layout/orgChart1"/>
    <dgm:cxn modelId="{5EEDB9F1-FB19-4DE2-89F2-E61E2A7A7942}" type="presParOf" srcId="{45904806-7C6A-4F72-9E29-DB371E8AE300}" destId="{B0178D2D-1923-4998-B6C3-2E4657B27479}" srcOrd="7" destOrd="0" presId="urn:microsoft.com/office/officeart/2005/8/layout/orgChart1"/>
    <dgm:cxn modelId="{629801F9-3A70-4008-987C-4203521079F9}" type="presParOf" srcId="{B0178D2D-1923-4998-B6C3-2E4657B27479}" destId="{0F05AA0E-6D34-436E-A147-ED17E7D8550D}" srcOrd="0" destOrd="0" presId="urn:microsoft.com/office/officeart/2005/8/layout/orgChart1"/>
    <dgm:cxn modelId="{21EB1A64-6705-4DE9-8DFC-4EF2B27DDCB6}" type="presParOf" srcId="{0F05AA0E-6D34-436E-A147-ED17E7D8550D}" destId="{79783573-6695-4CDE-B10A-9A813151A5E4}" srcOrd="0" destOrd="0" presId="urn:microsoft.com/office/officeart/2005/8/layout/orgChart1"/>
    <dgm:cxn modelId="{8A581C47-59C9-4773-B938-78A966901C1B}" type="presParOf" srcId="{0F05AA0E-6D34-436E-A147-ED17E7D8550D}" destId="{53CCE778-2B96-4E49-B16B-4096CC7B0F25}" srcOrd="1" destOrd="0" presId="urn:microsoft.com/office/officeart/2005/8/layout/orgChart1"/>
    <dgm:cxn modelId="{D0E6F591-FF02-447B-B5CA-7FA64B7B7147}" type="presParOf" srcId="{B0178D2D-1923-4998-B6C3-2E4657B27479}" destId="{57BFD2F9-FC43-416D-9E4B-10C57BDAA071}" srcOrd="1" destOrd="0" presId="urn:microsoft.com/office/officeart/2005/8/layout/orgChart1"/>
    <dgm:cxn modelId="{EFBBC9B2-46E1-49C2-A8DB-2F115174BB05}" type="presParOf" srcId="{B0178D2D-1923-4998-B6C3-2E4657B27479}" destId="{3EF5D6F5-10DA-4483-B08B-BD4EB5F73388}" srcOrd="2" destOrd="0" presId="urn:microsoft.com/office/officeart/2005/8/layout/orgChart1"/>
    <dgm:cxn modelId="{F84880BE-61D1-4BC6-9525-30E9319E6251}" type="presParOf" srcId="{45904806-7C6A-4F72-9E29-DB371E8AE300}" destId="{F83D49B6-25CC-4D47-A599-E1CDFF161B71}" srcOrd="8" destOrd="0" presId="urn:microsoft.com/office/officeart/2005/8/layout/orgChart1"/>
    <dgm:cxn modelId="{1096FC2D-70AD-4905-ACB6-264B971C1315}" type="presParOf" srcId="{F83D49B6-25CC-4D47-A599-E1CDFF161B71}" destId="{D44B4ECA-F542-41CB-B2A2-F914E05BCD52}" srcOrd="0" destOrd="0" presId="urn:microsoft.com/office/officeart/2005/8/layout/orgChart1"/>
    <dgm:cxn modelId="{95A7B984-B53F-472D-9CCD-CB58DFC44D18}" type="presParOf" srcId="{D44B4ECA-F542-41CB-B2A2-F914E05BCD52}" destId="{E1EC793C-2C85-48BF-8829-18473CC1A9DA}" srcOrd="0" destOrd="0" presId="urn:microsoft.com/office/officeart/2005/8/layout/orgChart1"/>
    <dgm:cxn modelId="{2A56C53B-6D1D-4F48-AF00-99331BB3A6D0}" type="presParOf" srcId="{D44B4ECA-F542-41CB-B2A2-F914E05BCD52}" destId="{592D529A-670B-4059-B6FA-A1F0C28036EB}" srcOrd="1" destOrd="0" presId="urn:microsoft.com/office/officeart/2005/8/layout/orgChart1"/>
    <dgm:cxn modelId="{5DDBD4BD-41CD-4E0C-9CD3-99E466AEF467}" type="presParOf" srcId="{F83D49B6-25CC-4D47-A599-E1CDFF161B71}" destId="{1E2F25CD-6BC7-4C5E-A1FD-F65192EAB363}" srcOrd="1" destOrd="0" presId="urn:microsoft.com/office/officeart/2005/8/layout/orgChart1"/>
    <dgm:cxn modelId="{3DA263CE-A8AC-453D-ABD0-8C80AE855495}" type="presParOf" srcId="{F83D49B6-25CC-4D47-A599-E1CDFF161B71}" destId="{5AEF913F-3D4D-4C69-87B6-182C4F2E1E4F}" srcOrd="2" destOrd="0" presId="urn:microsoft.com/office/officeart/2005/8/layout/orgChart1"/>
    <dgm:cxn modelId="{7EADFF14-1C20-4152-9CC5-63C5A55A5098}" type="presParOf" srcId="{45904806-7C6A-4F72-9E29-DB371E8AE300}" destId="{2A189C36-EBB4-45A8-B199-AE6CAE547128}" srcOrd="9" destOrd="0" presId="urn:microsoft.com/office/officeart/2005/8/layout/orgChart1"/>
    <dgm:cxn modelId="{49747F39-C15A-4607-9E1F-022EF85B868C}" type="presParOf" srcId="{2A189C36-EBB4-45A8-B199-AE6CAE547128}" destId="{76419308-8E2A-4296-B4F1-126F682BAC41}" srcOrd="0" destOrd="0" presId="urn:microsoft.com/office/officeart/2005/8/layout/orgChart1"/>
    <dgm:cxn modelId="{A8B044B0-3D20-4085-8E14-377472911B00}" type="presParOf" srcId="{76419308-8E2A-4296-B4F1-126F682BAC41}" destId="{07175007-49F4-420D-B6BC-3D3801DF1F52}" srcOrd="0" destOrd="0" presId="urn:microsoft.com/office/officeart/2005/8/layout/orgChart1"/>
    <dgm:cxn modelId="{5CEF872E-F5D2-46FD-B3DB-76E042124067}" type="presParOf" srcId="{76419308-8E2A-4296-B4F1-126F682BAC41}" destId="{1070177D-5233-43FE-B84C-1F1D0192B001}" srcOrd="1" destOrd="0" presId="urn:microsoft.com/office/officeart/2005/8/layout/orgChart1"/>
    <dgm:cxn modelId="{09BD3623-5C5A-4557-B3EB-DB3ADCFEAE0D}" type="presParOf" srcId="{2A189C36-EBB4-45A8-B199-AE6CAE547128}" destId="{1694C8E8-DE52-45F6-82A0-E68CDF4D569A}" srcOrd="1" destOrd="0" presId="urn:microsoft.com/office/officeart/2005/8/layout/orgChart1"/>
    <dgm:cxn modelId="{6154F5BF-658B-4E64-9931-5736B6E4EE5D}" type="presParOf" srcId="{2A189C36-EBB4-45A8-B199-AE6CAE547128}" destId="{8C4C0B7C-813D-4C37-9E35-7A9E34113E42}" srcOrd="2" destOrd="0" presId="urn:microsoft.com/office/officeart/2005/8/layout/orgChart1"/>
    <dgm:cxn modelId="{14DCB045-5724-4D04-AB35-4C5F57C7D4A0}" type="presParOf" srcId="{45904806-7C6A-4F72-9E29-DB371E8AE300}" destId="{911931E2-9809-4008-B8F6-95FE49A0550F}" srcOrd="10" destOrd="0" presId="urn:microsoft.com/office/officeart/2005/8/layout/orgChart1"/>
    <dgm:cxn modelId="{C8A760B7-D88C-4D68-8D92-6A4656486045}" type="presParOf" srcId="{911931E2-9809-4008-B8F6-95FE49A0550F}" destId="{6A8FA2CC-F2BA-4FB0-A928-76C1481ACA93}" srcOrd="0" destOrd="0" presId="urn:microsoft.com/office/officeart/2005/8/layout/orgChart1"/>
    <dgm:cxn modelId="{A7B9B8EF-7CE6-4C74-9216-BDBB2A836D55}" type="presParOf" srcId="{6A8FA2CC-F2BA-4FB0-A928-76C1481ACA93}" destId="{8750D519-1949-4F9E-9A78-A1A951AA879B}" srcOrd="0" destOrd="0" presId="urn:microsoft.com/office/officeart/2005/8/layout/orgChart1"/>
    <dgm:cxn modelId="{7A93AE5A-516B-4577-BCBB-8EE98519F2E4}" type="presParOf" srcId="{6A8FA2CC-F2BA-4FB0-A928-76C1481ACA93}" destId="{E30BAE3E-B088-417A-9837-C2C04DD87DFD}" srcOrd="1" destOrd="0" presId="urn:microsoft.com/office/officeart/2005/8/layout/orgChart1"/>
    <dgm:cxn modelId="{687B8A86-26A0-43A6-9C11-2F483E48E6B5}" type="presParOf" srcId="{911931E2-9809-4008-B8F6-95FE49A0550F}" destId="{D436EFA1-8952-494C-93FD-604B355EBF5D}" srcOrd="1" destOrd="0" presId="urn:microsoft.com/office/officeart/2005/8/layout/orgChart1"/>
    <dgm:cxn modelId="{ACC4C433-6DFC-4A5B-9FC3-8FC4F312FEA8}" type="presParOf" srcId="{911931E2-9809-4008-B8F6-95FE49A0550F}" destId="{A245DEF3-85BD-4726-83B7-94D74AA329D6}" srcOrd="2" destOrd="0" presId="urn:microsoft.com/office/officeart/2005/8/layout/orgChart1"/>
    <dgm:cxn modelId="{98A422D5-9859-427F-ACC3-FD534C95C031}" type="presParOf" srcId="{45904806-7C6A-4F72-9E29-DB371E8AE300}" destId="{2541ABA2-DC9F-442D-8F09-5B60143185CA}" srcOrd="11" destOrd="0" presId="urn:microsoft.com/office/officeart/2005/8/layout/orgChart1"/>
    <dgm:cxn modelId="{7CC6FCA2-F095-4952-89EF-C24647CDABBB}" type="presParOf" srcId="{2541ABA2-DC9F-442D-8F09-5B60143185CA}" destId="{94DE77CB-776E-4C94-AF1E-5012288546E9}" srcOrd="0" destOrd="0" presId="urn:microsoft.com/office/officeart/2005/8/layout/orgChart1"/>
    <dgm:cxn modelId="{BD9211BE-6519-41EF-B73C-C7F5F99CCA9A}" type="presParOf" srcId="{94DE77CB-776E-4C94-AF1E-5012288546E9}" destId="{C2F8A4B5-FA48-401B-BA9D-C2BFA2025918}" srcOrd="0" destOrd="0" presId="urn:microsoft.com/office/officeart/2005/8/layout/orgChart1"/>
    <dgm:cxn modelId="{74793C9F-5BA8-4F37-8BB0-1994B4C55B0C}" type="presParOf" srcId="{94DE77CB-776E-4C94-AF1E-5012288546E9}" destId="{F09C5161-E279-49D2-8A48-B658BED99F2A}" srcOrd="1" destOrd="0" presId="urn:microsoft.com/office/officeart/2005/8/layout/orgChart1"/>
    <dgm:cxn modelId="{048AAA13-68C5-48A5-BC18-10AC59666FA5}" type="presParOf" srcId="{2541ABA2-DC9F-442D-8F09-5B60143185CA}" destId="{AD2C212D-D2E9-4784-AF39-BEF74722C10E}" srcOrd="1" destOrd="0" presId="urn:microsoft.com/office/officeart/2005/8/layout/orgChart1"/>
    <dgm:cxn modelId="{E4D4E446-D5D8-480B-B9C3-6B7E9AC15979}" type="presParOf" srcId="{2541ABA2-DC9F-442D-8F09-5B60143185CA}" destId="{532C484B-3552-4ED7-857F-ED508975E11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E08CB8-9CA7-410C-90A3-CA0D65F5FC17}"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572BF5DB-3FAE-4E13-BC55-345D98DBE0E4}">
      <dgm:prSet custT="1"/>
      <dgm:spPr>
        <a:solidFill>
          <a:schemeClr val="accent6"/>
        </a:solidFill>
      </dgm:spPr>
      <dgm:t>
        <a:bodyPr/>
        <a:lstStyle/>
        <a:p>
          <a:pPr>
            <a:lnSpc>
              <a:spcPct val="100000"/>
            </a:lnSpc>
          </a:pPr>
          <a:r>
            <a:rPr lang="en-US" sz="2400" b="1" dirty="0"/>
            <a:t>What’s In</a:t>
          </a:r>
        </a:p>
      </dgm:t>
    </dgm:pt>
    <dgm:pt modelId="{909335C3-CC78-418F-918D-F8D2D247503F}" type="parTrans" cxnId="{28FF6917-A739-4276-BA0E-B60921E4B99A}">
      <dgm:prSet/>
      <dgm:spPr/>
      <dgm:t>
        <a:bodyPr/>
        <a:lstStyle/>
        <a:p>
          <a:pPr>
            <a:lnSpc>
              <a:spcPct val="100000"/>
            </a:lnSpc>
          </a:pPr>
          <a:endParaRPr lang="en-US"/>
        </a:p>
      </dgm:t>
    </dgm:pt>
    <dgm:pt modelId="{5A7D4A57-AC55-444D-8E91-1BD2743D5BC1}" type="sibTrans" cxnId="{28FF6917-A739-4276-BA0E-B60921E4B99A}">
      <dgm:prSet/>
      <dgm:spPr/>
      <dgm:t>
        <a:bodyPr/>
        <a:lstStyle/>
        <a:p>
          <a:pPr>
            <a:lnSpc>
              <a:spcPct val="100000"/>
            </a:lnSpc>
          </a:pPr>
          <a:endParaRPr lang="en-US"/>
        </a:p>
      </dgm:t>
    </dgm:pt>
    <dgm:pt modelId="{8D31BEF9-DC72-473D-A1E5-D3B9169ED3FA}">
      <dgm:prSet custT="1"/>
      <dgm:spPr/>
      <dgm:t>
        <a:bodyPr/>
        <a:lstStyle/>
        <a:p>
          <a:pPr>
            <a:lnSpc>
              <a:spcPct val="100000"/>
            </a:lnSpc>
          </a:pPr>
          <a:r>
            <a:rPr lang="en-US" sz="2400" dirty="0">
              <a:latin typeface="Arial" panose="020B0604020202020204" pitchFamily="34" charset="0"/>
              <a:cs typeface="Arial" panose="020B0604020202020204" pitchFamily="34" charset="0"/>
            </a:rPr>
            <a:t>Permanent 12 percent expansion of 9 percent Housing Credit authority</a:t>
          </a:r>
        </a:p>
      </dgm:t>
    </dgm:pt>
    <dgm:pt modelId="{B169BF31-5120-479F-98ED-9EE96286E950}" type="parTrans" cxnId="{4546D25F-770B-4201-B45A-21673C870066}">
      <dgm:prSet/>
      <dgm:spPr/>
      <dgm:t>
        <a:bodyPr/>
        <a:lstStyle/>
        <a:p>
          <a:pPr>
            <a:lnSpc>
              <a:spcPct val="100000"/>
            </a:lnSpc>
          </a:pPr>
          <a:endParaRPr lang="en-US"/>
        </a:p>
      </dgm:t>
    </dgm:pt>
    <dgm:pt modelId="{26ED5084-FE0C-46F6-BCDA-230F0AD76496}" type="sibTrans" cxnId="{4546D25F-770B-4201-B45A-21673C870066}">
      <dgm:prSet/>
      <dgm:spPr/>
      <dgm:t>
        <a:bodyPr/>
        <a:lstStyle/>
        <a:p>
          <a:pPr>
            <a:lnSpc>
              <a:spcPct val="100000"/>
            </a:lnSpc>
          </a:pPr>
          <a:endParaRPr lang="en-US"/>
        </a:p>
      </dgm:t>
    </dgm:pt>
    <dgm:pt modelId="{66EB2D67-6709-4227-9C3D-BE8935D34A13}">
      <dgm:prSet custT="1"/>
      <dgm:spPr/>
      <dgm:t>
        <a:bodyPr/>
        <a:lstStyle/>
        <a:p>
          <a:pPr>
            <a:lnSpc>
              <a:spcPct val="100000"/>
            </a:lnSpc>
          </a:pPr>
          <a:r>
            <a:rPr lang="en-US" sz="2400" dirty="0">
              <a:latin typeface="Arial" panose="020B0604020202020204" pitchFamily="34" charset="0"/>
              <a:cs typeface="Arial" panose="020B0604020202020204" pitchFamily="34" charset="0"/>
            </a:rPr>
            <a:t>Permanent lowering of bond financing threshold to 25 percent</a:t>
          </a:r>
        </a:p>
      </dgm:t>
    </dgm:pt>
    <dgm:pt modelId="{B32AEC09-BAD2-4DA5-859D-EC8CCCC4789E}" type="parTrans" cxnId="{76432A73-FCAA-475D-AE78-DCBA54257C81}">
      <dgm:prSet/>
      <dgm:spPr/>
      <dgm:t>
        <a:bodyPr/>
        <a:lstStyle/>
        <a:p>
          <a:pPr>
            <a:lnSpc>
              <a:spcPct val="100000"/>
            </a:lnSpc>
          </a:pPr>
          <a:endParaRPr lang="en-US"/>
        </a:p>
      </dgm:t>
    </dgm:pt>
    <dgm:pt modelId="{BCD9C767-75E4-4CAA-9E7E-54F0FAD8AF45}" type="sibTrans" cxnId="{76432A73-FCAA-475D-AE78-DCBA54257C81}">
      <dgm:prSet/>
      <dgm:spPr/>
      <dgm:t>
        <a:bodyPr/>
        <a:lstStyle/>
        <a:p>
          <a:pPr>
            <a:lnSpc>
              <a:spcPct val="100000"/>
            </a:lnSpc>
          </a:pPr>
          <a:endParaRPr lang="en-US"/>
        </a:p>
      </dgm:t>
    </dgm:pt>
    <dgm:pt modelId="{1FA75899-3999-4CFF-8CF4-CD07A9501200}">
      <dgm:prSet custT="1"/>
      <dgm:spPr/>
      <dgm:t>
        <a:bodyPr/>
        <a:lstStyle/>
        <a:p>
          <a:pPr>
            <a:lnSpc>
              <a:spcPct val="100000"/>
            </a:lnSpc>
          </a:pPr>
          <a:r>
            <a:rPr lang="en-US" sz="2400" dirty="0">
              <a:latin typeface="Arial" panose="020B0604020202020204" pitchFamily="34" charset="0"/>
              <a:cs typeface="Arial" panose="020B0604020202020204" pitchFamily="34" charset="0"/>
            </a:rPr>
            <a:t>Permanent 100 percent bonus depreciation for qualified properties placed in service on or after January 19, 2025</a:t>
          </a:r>
        </a:p>
      </dgm:t>
    </dgm:pt>
    <dgm:pt modelId="{3903E4D7-3BC5-4653-9E4F-42E00CE68A39}" type="parTrans" cxnId="{05812F1D-3FB2-47E9-9328-754624A95CCA}">
      <dgm:prSet/>
      <dgm:spPr/>
      <dgm:t>
        <a:bodyPr/>
        <a:lstStyle/>
        <a:p>
          <a:pPr>
            <a:lnSpc>
              <a:spcPct val="100000"/>
            </a:lnSpc>
          </a:pPr>
          <a:endParaRPr lang="en-US"/>
        </a:p>
      </dgm:t>
    </dgm:pt>
    <dgm:pt modelId="{E63E1CCC-C797-40AD-8541-165625E86319}" type="sibTrans" cxnId="{05812F1D-3FB2-47E9-9328-754624A95CCA}">
      <dgm:prSet/>
      <dgm:spPr/>
      <dgm:t>
        <a:bodyPr/>
        <a:lstStyle/>
        <a:p>
          <a:pPr>
            <a:lnSpc>
              <a:spcPct val="100000"/>
            </a:lnSpc>
          </a:pPr>
          <a:endParaRPr lang="en-US"/>
        </a:p>
      </dgm:t>
    </dgm:pt>
    <dgm:pt modelId="{7B1CD49D-7399-4739-B55E-FBDCBB57A98D}">
      <dgm:prSet custT="1"/>
      <dgm:spPr/>
      <dgm:t>
        <a:bodyPr/>
        <a:lstStyle/>
        <a:p>
          <a:pPr>
            <a:lnSpc>
              <a:spcPct val="100000"/>
            </a:lnSpc>
          </a:pPr>
          <a:r>
            <a:rPr lang="en-US" sz="2400" dirty="0">
              <a:latin typeface="Arial" panose="020B0604020202020204" pitchFamily="34" charset="0"/>
              <a:cs typeface="Arial" panose="020B0604020202020204" pitchFamily="34" charset="0"/>
            </a:rPr>
            <a:t>Permanent extension of New Markets Tax Credit program</a:t>
          </a:r>
        </a:p>
      </dgm:t>
    </dgm:pt>
    <dgm:pt modelId="{04D37C21-C04D-4BE6-9888-911D4F3154B7}" type="parTrans" cxnId="{CD5ED436-F89B-4F17-964E-145AF04829B8}">
      <dgm:prSet/>
      <dgm:spPr/>
      <dgm:t>
        <a:bodyPr/>
        <a:lstStyle/>
        <a:p>
          <a:pPr>
            <a:lnSpc>
              <a:spcPct val="100000"/>
            </a:lnSpc>
          </a:pPr>
          <a:endParaRPr lang="en-US"/>
        </a:p>
      </dgm:t>
    </dgm:pt>
    <dgm:pt modelId="{74E78D98-EDF5-40C8-8DF6-6895B710D247}" type="sibTrans" cxnId="{CD5ED436-F89B-4F17-964E-145AF04829B8}">
      <dgm:prSet/>
      <dgm:spPr/>
      <dgm:t>
        <a:bodyPr/>
        <a:lstStyle/>
        <a:p>
          <a:pPr>
            <a:lnSpc>
              <a:spcPct val="100000"/>
            </a:lnSpc>
          </a:pPr>
          <a:endParaRPr lang="en-US"/>
        </a:p>
      </dgm:t>
    </dgm:pt>
    <dgm:pt modelId="{E0A7CAE1-3AA6-491A-83AB-E769F0D188D0}">
      <dgm:prSet custT="1"/>
      <dgm:spPr/>
      <dgm:t>
        <a:bodyPr/>
        <a:lstStyle/>
        <a:p>
          <a:pPr>
            <a:lnSpc>
              <a:spcPct val="100000"/>
            </a:lnSpc>
          </a:pPr>
          <a:r>
            <a:rPr lang="en-US" sz="2400" dirty="0">
              <a:latin typeface="Arial" panose="020B0604020202020204" pitchFamily="34" charset="0"/>
              <a:cs typeface="Arial" panose="020B0604020202020204" pitchFamily="34" charset="0"/>
            </a:rPr>
            <a:t>Permanent Opportunity Zone tax incentive with new zones chosen once every 10 years, reforms narrowing the definition of “low-income community,” and more generous benefits in rural areas than prior law</a:t>
          </a:r>
        </a:p>
      </dgm:t>
    </dgm:pt>
    <dgm:pt modelId="{76833302-CE5F-43B4-B12C-B3BCE00E02F9}" type="parTrans" cxnId="{A34FA3F6-2057-4E52-8791-2FF30AEC4963}">
      <dgm:prSet/>
      <dgm:spPr/>
      <dgm:t>
        <a:bodyPr/>
        <a:lstStyle/>
        <a:p>
          <a:pPr>
            <a:lnSpc>
              <a:spcPct val="100000"/>
            </a:lnSpc>
          </a:pPr>
          <a:endParaRPr lang="en-US"/>
        </a:p>
      </dgm:t>
    </dgm:pt>
    <dgm:pt modelId="{698A1B68-0542-4662-8838-826D53340E56}" type="sibTrans" cxnId="{A34FA3F6-2057-4E52-8791-2FF30AEC4963}">
      <dgm:prSet/>
      <dgm:spPr/>
      <dgm:t>
        <a:bodyPr/>
        <a:lstStyle/>
        <a:p>
          <a:pPr>
            <a:lnSpc>
              <a:spcPct val="100000"/>
            </a:lnSpc>
          </a:pPr>
          <a:endParaRPr lang="en-US"/>
        </a:p>
      </dgm:t>
    </dgm:pt>
    <dgm:pt modelId="{F5C2CFC5-851D-4701-8083-A8CAB3FD0A60}">
      <dgm:prSet custT="1"/>
      <dgm:spPr/>
      <dgm:t>
        <a:bodyPr/>
        <a:lstStyle/>
        <a:p>
          <a:pPr>
            <a:lnSpc>
              <a:spcPct val="100000"/>
            </a:lnSpc>
          </a:pPr>
          <a:r>
            <a:rPr lang="en-US" sz="2400" dirty="0">
              <a:latin typeface="Arial" panose="020B0604020202020204" pitchFamily="34" charset="0"/>
              <a:cs typeface="Arial" panose="020B0604020202020204" pitchFamily="34" charset="0"/>
            </a:rPr>
            <a:t>Termination or expedited phase out of various Inflation Reduction Act clean energy tax credits </a:t>
          </a:r>
        </a:p>
      </dgm:t>
    </dgm:pt>
    <dgm:pt modelId="{B377831C-243C-43E6-BEA2-65BC3B89CEC1}" type="parTrans" cxnId="{4E453A4F-81A6-4305-9446-C563106BF7DA}">
      <dgm:prSet/>
      <dgm:spPr/>
      <dgm:t>
        <a:bodyPr/>
        <a:lstStyle/>
        <a:p>
          <a:pPr>
            <a:lnSpc>
              <a:spcPct val="100000"/>
            </a:lnSpc>
          </a:pPr>
          <a:endParaRPr lang="en-US"/>
        </a:p>
      </dgm:t>
    </dgm:pt>
    <dgm:pt modelId="{0713AF72-DB2E-4E7C-8EDD-E116C183BF3A}" type="sibTrans" cxnId="{4E453A4F-81A6-4305-9446-C563106BF7DA}">
      <dgm:prSet/>
      <dgm:spPr/>
      <dgm:t>
        <a:bodyPr/>
        <a:lstStyle/>
        <a:p>
          <a:pPr>
            <a:lnSpc>
              <a:spcPct val="100000"/>
            </a:lnSpc>
          </a:pPr>
          <a:endParaRPr lang="en-US"/>
        </a:p>
      </dgm:t>
    </dgm:pt>
    <dgm:pt modelId="{1C9C1E5F-F4A9-4213-B853-756C41B21EBA}" type="pres">
      <dgm:prSet presAssocID="{CBE08CB8-9CA7-410C-90A3-CA0D65F5FC17}" presName="linear" presStyleCnt="0">
        <dgm:presLayoutVars>
          <dgm:animLvl val="lvl"/>
          <dgm:resizeHandles val="exact"/>
        </dgm:presLayoutVars>
      </dgm:prSet>
      <dgm:spPr/>
    </dgm:pt>
    <dgm:pt modelId="{12DE7B9B-8021-4FF7-8B94-AB84CAAF9FB3}" type="pres">
      <dgm:prSet presAssocID="{572BF5DB-3FAE-4E13-BC55-345D98DBE0E4}" presName="parentText" presStyleLbl="node1" presStyleIdx="0" presStyleCnt="1">
        <dgm:presLayoutVars>
          <dgm:chMax val="0"/>
          <dgm:bulletEnabled val="1"/>
        </dgm:presLayoutVars>
      </dgm:prSet>
      <dgm:spPr/>
    </dgm:pt>
    <dgm:pt modelId="{CF5061BF-53B9-4D89-85B1-53FDAABB5683}" type="pres">
      <dgm:prSet presAssocID="{572BF5DB-3FAE-4E13-BC55-345D98DBE0E4}" presName="childText" presStyleLbl="revTx" presStyleIdx="0" presStyleCnt="1">
        <dgm:presLayoutVars>
          <dgm:bulletEnabled val="1"/>
        </dgm:presLayoutVars>
      </dgm:prSet>
      <dgm:spPr/>
    </dgm:pt>
  </dgm:ptLst>
  <dgm:cxnLst>
    <dgm:cxn modelId="{28FF6917-A739-4276-BA0E-B60921E4B99A}" srcId="{CBE08CB8-9CA7-410C-90A3-CA0D65F5FC17}" destId="{572BF5DB-3FAE-4E13-BC55-345D98DBE0E4}" srcOrd="0" destOrd="0" parTransId="{909335C3-CC78-418F-918D-F8D2D247503F}" sibTransId="{5A7D4A57-AC55-444D-8E91-1BD2743D5BC1}"/>
    <dgm:cxn modelId="{05812F1D-3FB2-47E9-9328-754624A95CCA}" srcId="{572BF5DB-3FAE-4E13-BC55-345D98DBE0E4}" destId="{1FA75899-3999-4CFF-8CF4-CD07A9501200}" srcOrd="2" destOrd="0" parTransId="{3903E4D7-3BC5-4653-9E4F-42E00CE68A39}" sibTransId="{E63E1CCC-C797-40AD-8541-165625E86319}"/>
    <dgm:cxn modelId="{1B0E6C24-B670-4077-82CD-3A5A86D7735A}" type="presOf" srcId="{8D31BEF9-DC72-473D-A1E5-D3B9169ED3FA}" destId="{CF5061BF-53B9-4D89-85B1-53FDAABB5683}" srcOrd="0" destOrd="0" presId="urn:microsoft.com/office/officeart/2005/8/layout/vList2"/>
    <dgm:cxn modelId="{CD5ED436-F89B-4F17-964E-145AF04829B8}" srcId="{572BF5DB-3FAE-4E13-BC55-345D98DBE0E4}" destId="{7B1CD49D-7399-4739-B55E-FBDCBB57A98D}" srcOrd="3" destOrd="0" parTransId="{04D37C21-C04D-4BE6-9888-911D4F3154B7}" sibTransId="{74E78D98-EDF5-40C8-8DF6-6895B710D247}"/>
    <dgm:cxn modelId="{4546D25F-770B-4201-B45A-21673C870066}" srcId="{572BF5DB-3FAE-4E13-BC55-345D98DBE0E4}" destId="{8D31BEF9-DC72-473D-A1E5-D3B9169ED3FA}" srcOrd="0" destOrd="0" parTransId="{B169BF31-5120-479F-98ED-9EE96286E950}" sibTransId="{26ED5084-FE0C-46F6-BCDA-230F0AD76496}"/>
    <dgm:cxn modelId="{4E453A4F-81A6-4305-9446-C563106BF7DA}" srcId="{572BF5DB-3FAE-4E13-BC55-345D98DBE0E4}" destId="{F5C2CFC5-851D-4701-8083-A8CAB3FD0A60}" srcOrd="5" destOrd="0" parTransId="{B377831C-243C-43E6-BEA2-65BC3B89CEC1}" sibTransId="{0713AF72-DB2E-4E7C-8EDD-E116C183BF3A}"/>
    <dgm:cxn modelId="{76432A73-FCAA-475D-AE78-DCBA54257C81}" srcId="{572BF5DB-3FAE-4E13-BC55-345D98DBE0E4}" destId="{66EB2D67-6709-4227-9C3D-BE8935D34A13}" srcOrd="1" destOrd="0" parTransId="{B32AEC09-BAD2-4DA5-859D-EC8CCCC4789E}" sibTransId="{BCD9C767-75E4-4CAA-9E7E-54F0FAD8AF45}"/>
    <dgm:cxn modelId="{EFF1AF76-BEE0-420F-92BA-F632A88D3BBE}" type="presOf" srcId="{572BF5DB-3FAE-4E13-BC55-345D98DBE0E4}" destId="{12DE7B9B-8021-4FF7-8B94-AB84CAAF9FB3}" srcOrd="0" destOrd="0" presId="urn:microsoft.com/office/officeart/2005/8/layout/vList2"/>
    <dgm:cxn modelId="{600BF092-E295-4B48-8F3A-2392C555A338}" type="presOf" srcId="{1FA75899-3999-4CFF-8CF4-CD07A9501200}" destId="{CF5061BF-53B9-4D89-85B1-53FDAABB5683}" srcOrd="0" destOrd="2" presId="urn:microsoft.com/office/officeart/2005/8/layout/vList2"/>
    <dgm:cxn modelId="{83501BA7-E167-463E-8978-8BD750AEFBD2}" type="presOf" srcId="{CBE08CB8-9CA7-410C-90A3-CA0D65F5FC17}" destId="{1C9C1E5F-F4A9-4213-B853-756C41B21EBA}" srcOrd="0" destOrd="0" presId="urn:microsoft.com/office/officeart/2005/8/layout/vList2"/>
    <dgm:cxn modelId="{40D559A7-7907-45E2-BD92-FC8E6CE69EB5}" type="presOf" srcId="{7B1CD49D-7399-4739-B55E-FBDCBB57A98D}" destId="{CF5061BF-53B9-4D89-85B1-53FDAABB5683}" srcOrd="0" destOrd="3" presId="urn:microsoft.com/office/officeart/2005/8/layout/vList2"/>
    <dgm:cxn modelId="{480A61C8-94C3-457A-A11E-D9569859E45C}" type="presOf" srcId="{F5C2CFC5-851D-4701-8083-A8CAB3FD0A60}" destId="{CF5061BF-53B9-4D89-85B1-53FDAABB5683}" srcOrd="0" destOrd="5" presId="urn:microsoft.com/office/officeart/2005/8/layout/vList2"/>
    <dgm:cxn modelId="{AA5DC2DF-D8ED-46DD-A5EB-6BC096F5A8F1}" type="presOf" srcId="{66EB2D67-6709-4227-9C3D-BE8935D34A13}" destId="{CF5061BF-53B9-4D89-85B1-53FDAABB5683}" srcOrd="0" destOrd="1" presId="urn:microsoft.com/office/officeart/2005/8/layout/vList2"/>
    <dgm:cxn modelId="{81500AE1-7CA4-4F50-A030-1D84EA712BF3}" type="presOf" srcId="{E0A7CAE1-3AA6-491A-83AB-E769F0D188D0}" destId="{CF5061BF-53B9-4D89-85B1-53FDAABB5683}" srcOrd="0" destOrd="4" presId="urn:microsoft.com/office/officeart/2005/8/layout/vList2"/>
    <dgm:cxn modelId="{A34FA3F6-2057-4E52-8791-2FF30AEC4963}" srcId="{572BF5DB-3FAE-4E13-BC55-345D98DBE0E4}" destId="{E0A7CAE1-3AA6-491A-83AB-E769F0D188D0}" srcOrd="4" destOrd="0" parTransId="{76833302-CE5F-43B4-B12C-B3BCE00E02F9}" sibTransId="{698A1B68-0542-4662-8838-826D53340E56}"/>
    <dgm:cxn modelId="{7D3A2A49-A9DA-471E-9FEB-0C0F24004C69}" type="presParOf" srcId="{1C9C1E5F-F4A9-4213-B853-756C41B21EBA}" destId="{12DE7B9B-8021-4FF7-8B94-AB84CAAF9FB3}" srcOrd="0" destOrd="0" presId="urn:microsoft.com/office/officeart/2005/8/layout/vList2"/>
    <dgm:cxn modelId="{28F4363A-7DE2-4B08-B494-FAC91CC75A4F}" type="presParOf" srcId="{1C9C1E5F-F4A9-4213-B853-756C41B21EBA}" destId="{CF5061BF-53B9-4D89-85B1-53FDAABB568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E08CB8-9CA7-410C-90A3-CA0D65F5FC17}"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B1473463-1BB8-4F77-B809-FA48F8E7FEC9}">
      <dgm:prSet custT="1"/>
      <dgm:spPr>
        <a:solidFill>
          <a:schemeClr val="accent2"/>
        </a:solidFill>
      </dgm:spPr>
      <dgm:t>
        <a:bodyPr/>
        <a:lstStyle/>
        <a:p>
          <a:pPr>
            <a:lnSpc>
              <a:spcPct val="100000"/>
            </a:lnSpc>
          </a:pPr>
          <a:r>
            <a:rPr lang="en-US" sz="2400" b="1" dirty="0"/>
            <a:t>What’s Not In</a:t>
          </a:r>
        </a:p>
      </dgm:t>
    </dgm:pt>
    <dgm:pt modelId="{8683D26D-CDD0-45B1-86F3-B66B1608B727}" type="parTrans" cxnId="{FE7C71EB-61BC-4071-A6AD-0E97A9BC2380}">
      <dgm:prSet/>
      <dgm:spPr/>
      <dgm:t>
        <a:bodyPr/>
        <a:lstStyle/>
        <a:p>
          <a:pPr>
            <a:lnSpc>
              <a:spcPct val="100000"/>
            </a:lnSpc>
          </a:pPr>
          <a:endParaRPr lang="en-US"/>
        </a:p>
      </dgm:t>
    </dgm:pt>
    <dgm:pt modelId="{A06F002D-4475-4BD3-8C07-EA5FC5FE2458}" type="sibTrans" cxnId="{FE7C71EB-61BC-4071-A6AD-0E97A9BC2380}">
      <dgm:prSet/>
      <dgm:spPr/>
      <dgm:t>
        <a:bodyPr/>
        <a:lstStyle/>
        <a:p>
          <a:pPr>
            <a:lnSpc>
              <a:spcPct val="100000"/>
            </a:lnSpc>
          </a:pPr>
          <a:endParaRPr lang="en-US"/>
        </a:p>
      </dgm:t>
    </dgm:pt>
    <dgm:pt modelId="{A99C1330-25B4-42A2-9D44-F38AE6BE361B}">
      <dgm:prSet custT="1"/>
      <dgm:spPr/>
      <dgm:t>
        <a:bodyPr/>
        <a:lstStyle/>
        <a:p>
          <a:pPr>
            <a:lnSpc>
              <a:spcPct val="100000"/>
            </a:lnSpc>
          </a:pPr>
          <a:r>
            <a:rPr lang="en-US" sz="2400" dirty="0">
              <a:latin typeface="Arial" panose="020B0604020202020204" pitchFamily="34" charset="0"/>
              <a:cs typeface="Arial" panose="020B0604020202020204" pitchFamily="34" charset="0"/>
            </a:rPr>
            <a:t>Housing Credit basis boosts for rural and tribal areas (included in House version of legislation on a temporary basis, but left out of final bill)</a:t>
          </a:r>
        </a:p>
      </dgm:t>
    </dgm:pt>
    <dgm:pt modelId="{B2BFA82B-2029-46BE-A714-25E7E91C4E11}" type="parTrans" cxnId="{3D72A09C-86B9-4E54-B45A-70F5C94E91A9}">
      <dgm:prSet/>
      <dgm:spPr/>
      <dgm:t>
        <a:bodyPr/>
        <a:lstStyle/>
        <a:p>
          <a:pPr>
            <a:lnSpc>
              <a:spcPct val="100000"/>
            </a:lnSpc>
          </a:pPr>
          <a:endParaRPr lang="en-US"/>
        </a:p>
      </dgm:t>
    </dgm:pt>
    <dgm:pt modelId="{F4409202-74E7-4A8D-9B3D-205BA0A92495}" type="sibTrans" cxnId="{3D72A09C-86B9-4E54-B45A-70F5C94E91A9}">
      <dgm:prSet/>
      <dgm:spPr/>
      <dgm:t>
        <a:bodyPr/>
        <a:lstStyle/>
        <a:p>
          <a:pPr>
            <a:lnSpc>
              <a:spcPct val="100000"/>
            </a:lnSpc>
          </a:pPr>
          <a:endParaRPr lang="en-US"/>
        </a:p>
      </dgm:t>
    </dgm:pt>
    <dgm:pt modelId="{7407C244-E8B3-486D-B8BF-C5F80859224E}">
      <dgm:prSet custT="1"/>
      <dgm:spPr/>
      <dgm:t>
        <a:bodyPr/>
        <a:lstStyle/>
        <a:p>
          <a:pPr>
            <a:lnSpc>
              <a:spcPct val="100000"/>
            </a:lnSpc>
          </a:pPr>
          <a:r>
            <a:rPr lang="en-US" sz="2400" dirty="0">
              <a:latin typeface="Arial" panose="020B0604020202020204" pitchFamily="34" charset="0"/>
              <a:cs typeface="Arial" panose="020B0604020202020204" pitchFamily="34" charset="0"/>
            </a:rPr>
            <a:t>Other Housing Credit improvements and basis boosts from the AHCIA</a:t>
          </a:r>
        </a:p>
      </dgm:t>
    </dgm:pt>
    <dgm:pt modelId="{6785BFAF-8139-4F4F-B08C-1553D3303205}" type="parTrans" cxnId="{2F0244CA-ADA6-490C-B9B1-36FF63817478}">
      <dgm:prSet/>
      <dgm:spPr/>
      <dgm:t>
        <a:bodyPr/>
        <a:lstStyle/>
        <a:p>
          <a:pPr>
            <a:lnSpc>
              <a:spcPct val="100000"/>
            </a:lnSpc>
          </a:pPr>
          <a:endParaRPr lang="en-US"/>
        </a:p>
      </dgm:t>
    </dgm:pt>
    <dgm:pt modelId="{B58C8FDF-9F25-4286-9F00-11FB8E3E61BF}" type="sibTrans" cxnId="{2F0244CA-ADA6-490C-B9B1-36FF63817478}">
      <dgm:prSet/>
      <dgm:spPr/>
      <dgm:t>
        <a:bodyPr/>
        <a:lstStyle/>
        <a:p>
          <a:pPr>
            <a:lnSpc>
              <a:spcPct val="100000"/>
            </a:lnSpc>
          </a:pPr>
          <a:endParaRPr lang="en-US"/>
        </a:p>
      </dgm:t>
    </dgm:pt>
    <dgm:pt modelId="{5D151058-7808-4345-9EB5-F640BB9087BE}">
      <dgm:prSet custT="1"/>
      <dgm:spPr/>
      <dgm:t>
        <a:bodyPr/>
        <a:lstStyle/>
        <a:p>
          <a:pPr>
            <a:lnSpc>
              <a:spcPct val="100000"/>
            </a:lnSpc>
          </a:pPr>
          <a:r>
            <a:rPr lang="en-US" sz="2400" dirty="0">
              <a:latin typeface="Arial" panose="020B0604020202020204" pitchFamily="34" charset="0"/>
              <a:cs typeface="Arial" panose="020B0604020202020204" pitchFamily="34" charset="0"/>
            </a:rPr>
            <a:t>Neighborhood Homes Investment Act</a:t>
          </a:r>
        </a:p>
      </dgm:t>
    </dgm:pt>
    <dgm:pt modelId="{69E8D60F-87C9-4B19-A52D-871B311E2A90}" type="parTrans" cxnId="{9618D8AE-ADD5-4DD1-834E-76A86782FC1B}">
      <dgm:prSet/>
      <dgm:spPr/>
      <dgm:t>
        <a:bodyPr/>
        <a:lstStyle/>
        <a:p>
          <a:pPr>
            <a:lnSpc>
              <a:spcPct val="100000"/>
            </a:lnSpc>
          </a:pPr>
          <a:endParaRPr lang="en-US"/>
        </a:p>
      </dgm:t>
    </dgm:pt>
    <dgm:pt modelId="{1D43022D-4004-4AD7-899D-676C283A3E09}" type="sibTrans" cxnId="{9618D8AE-ADD5-4DD1-834E-76A86782FC1B}">
      <dgm:prSet/>
      <dgm:spPr/>
      <dgm:t>
        <a:bodyPr/>
        <a:lstStyle/>
        <a:p>
          <a:pPr>
            <a:lnSpc>
              <a:spcPct val="100000"/>
            </a:lnSpc>
          </a:pPr>
          <a:endParaRPr lang="en-US"/>
        </a:p>
      </dgm:t>
    </dgm:pt>
    <dgm:pt modelId="{F28E186A-1B3E-4B12-96ED-A40C950C3250}">
      <dgm:prSet custT="1"/>
      <dgm:spPr/>
      <dgm:t>
        <a:bodyPr/>
        <a:lstStyle/>
        <a:p>
          <a:pPr>
            <a:lnSpc>
              <a:spcPct val="100000"/>
            </a:lnSpc>
          </a:pPr>
          <a:r>
            <a:rPr lang="en-US" sz="2400" dirty="0">
              <a:latin typeface="Arial" panose="020B0604020202020204" pitchFamily="34" charset="0"/>
              <a:cs typeface="Arial" panose="020B0604020202020204" pitchFamily="34" charset="0"/>
            </a:rPr>
            <a:t>MRB program enhancements</a:t>
          </a:r>
        </a:p>
      </dgm:t>
    </dgm:pt>
    <dgm:pt modelId="{9D154E10-B185-421A-B329-06E4C60E3701}" type="parTrans" cxnId="{E489BC1A-7922-4E7A-A236-F29500A866E6}">
      <dgm:prSet/>
      <dgm:spPr/>
      <dgm:t>
        <a:bodyPr/>
        <a:lstStyle/>
        <a:p>
          <a:pPr>
            <a:lnSpc>
              <a:spcPct val="100000"/>
            </a:lnSpc>
          </a:pPr>
          <a:endParaRPr lang="en-US"/>
        </a:p>
      </dgm:t>
    </dgm:pt>
    <dgm:pt modelId="{947C15D9-71AB-424F-98A3-CF8727BC4A0B}" type="sibTrans" cxnId="{E489BC1A-7922-4E7A-A236-F29500A866E6}">
      <dgm:prSet/>
      <dgm:spPr/>
      <dgm:t>
        <a:bodyPr/>
        <a:lstStyle/>
        <a:p>
          <a:pPr>
            <a:lnSpc>
              <a:spcPct val="100000"/>
            </a:lnSpc>
          </a:pPr>
          <a:endParaRPr lang="en-US"/>
        </a:p>
      </dgm:t>
    </dgm:pt>
    <dgm:pt modelId="{A0092A90-A042-4359-A9A1-F1005E57AD47}">
      <dgm:prSet custT="1"/>
      <dgm:spPr/>
      <dgm:t>
        <a:bodyPr/>
        <a:lstStyle/>
        <a:p>
          <a:pPr>
            <a:lnSpc>
              <a:spcPct val="100000"/>
            </a:lnSpc>
          </a:pPr>
          <a:r>
            <a:rPr lang="en-US" sz="2400" b="1" dirty="0"/>
            <a:t>Prior Law Unchanged</a:t>
          </a:r>
        </a:p>
      </dgm:t>
    </dgm:pt>
    <dgm:pt modelId="{A9516A30-F0B5-42C3-ADE7-3CE09AF7E76F}" type="parTrans" cxnId="{FD1909CF-3331-4F62-894E-29A8125ACC7E}">
      <dgm:prSet/>
      <dgm:spPr/>
      <dgm:t>
        <a:bodyPr/>
        <a:lstStyle/>
        <a:p>
          <a:pPr>
            <a:lnSpc>
              <a:spcPct val="100000"/>
            </a:lnSpc>
          </a:pPr>
          <a:endParaRPr lang="en-US"/>
        </a:p>
      </dgm:t>
    </dgm:pt>
    <dgm:pt modelId="{BA6F6703-9F5B-4C53-B13F-21C1A6AEF836}" type="sibTrans" cxnId="{FD1909CF-3331-4F62-894E-29A8125ACC7E}">
      <dgm:prSet/>
      <dgm:spPr/>
      <dgm:t>
        <a:bodyPr/>
        <a:lstStyle/>
        <a:p>
          <a:pPr>
            <a:lnSpc>
              <a:spcPct val="100000"/>
            </a:lnSpc>
          </a:pPr>
          <a:endParaRPr lang="en-US"/>
        </a:p>
      </dgm:t>
    </dgm:pt>
    <dgm:pt modelId="{4FB55CCC-6187-4D4E-9DD4-56B74DA29AD9}">
      <dgm:prSet custT="1"/>
      <dgm:spPr/>
      <dgm:t>
        <a:bodyPr/>
        <a:lstStyle/>
        <a:p>
          <a:pPr>
            <a:lnSpc>
              <a:spcPct val="100000"/>
            </a:lnSpc>
          </a:pPr>
          <a:r>
            <a:rPr lang="en-US" sz="2400" dirty="0">
              <a:latin typeface="Arial" panose="020B0604020202020204" pitchFamily="34" charset="0"/>
              <a:cs typeface="Arial" panose="020B0604020202020204" pitchFamily="34" charset="0"/>
            </a:rPr>
            <a:t>Tax exemption for private activity bonds</a:t>
          </a:r>
        </a:p>
      </dgm:t>
    </dgm:pt>
    <dgm:pt modelId="{7F1057FA-54A9-4114-86F7-41092E7F0731}" type="parTrans" cxnId="{75F9D5C0-0ACF-4E8F-8117-90B17D7377D0}">
      <dgm:prSet/>
      <dgm:spPr/>
      <dgm:t>
        <a:bodyPr/>
        <a:lstStyle/>
        <a:p>
          <a:pPr>
            <a:lnSpc>
              <a:spcPct val="100000"/>
            </a:lnSpc>
          </a:pPr>
          <a:endParaRPr lang="en-US"/>
        </a:p>
      </dgm:t>
    </dgm:pt>
    <dgm:pt modelId="{D6CC5A49-4FD0-458D-9B92-0D53541DB5E2}" type="sibTrans" cxnId="{75F9D5C0-0ACF-4E8F-8117-90B17D7377D0}">
      <dgm:prSet/>
      <dgm:spPr/>
      <dgm:t>
        <a:bodyPr/>
        <a:lstStyle/>
        <a:p>
          <a:pPr>
            <a:lnSpc>
              <a:spcPct val="100000"/>
            </a:lnSpc>
          </a:pPr>
          <a:endParaRPr lang="en-US"/>
        </a:p>
      </dgm:t>
    </dgm:pt>
    <dgm:pt modelId="{B9443E5F-0BB8-4332-B9A3-8F5652BE4313}">
      <dgm:prSet custT="1"/>
      <dgm:spPr/>
      <dgm:t>
        <a:bodyPr/>
        <a:lstStyle/>
        <a:p>
          <a:pPr>
            <a:lnSpc>
              <a:spcPct val="100000"/>
            </a:lnSpc>
          </a:pPr>
          <a:r>
            <a:rPr lang="en-US" sz="2400" dirty="0">
              <a:latin typeface="Arial" panose="020B0604020202020204" pitchFamily="34" charset="0"/>
              <a:cs typeface="Arial" panose="020B0604020202020204" pitchFamily="34" charset="0"/>
            </a:rPr>
            <a:t>21 percent corporate tax rate</a:t>
          </a:r>
        </a:p>
      </dgm:t>
    </dgm:pt>
    <dgm:pt modelId="{1722BB00-8B6F-42E1-BE17-8CD955121FC8}" type="parTrans" cxnId="{8FE13F01-7759-4EFC-96AD-298345229B63}">
      <dgm:prSet/>
      <dgm:spPr/>
      <dgm:t>
        <a:bodyPr/>
        <a:lstStyle/>
        <a:p>
          <a:pPr>
            <a:lnSpc>
              <a:spcPct val="100000"/>
            </a:lnSpc>
          </a:pPr>
          <a:endParaRPr lang="en-US"/>
        </a:p>
      </dgm:t>
    </dgm:pt>
    <dgm:pt modelId="{C9FB46DE-CD9E-46DA-9314-C5A271153538}" type="sibTrans" cxnId="{8FE13F01-7759-4EFC-96AD-298345229B63}">
      <dgm:prSet/>
      <dgm:spPr/>
      <dgm:t>
        <a:bodyPr/>
        <a:lstStyle/>
        <a:p>
          <a:pPr>
            <a:lnSpc>
              <a:spcPct val="100000"/>
            </a:lnSpc>
          </a:pPr>
          <a:endParaRPr lang="en-US"/>
        </a:p>
      </dgm:t>
    </dgm:pt>
    <dgm:pt modelId="{1C9C1E5F-F4A9-4213-B853-756C41B21EBA}" type="pres">
      <dgm:prSet presAssocID="{CBE08CB8-9CA7-410C-90A3-CA0D65F5FC17}" presName="linear" presStyleCnt="0">
        <dgm:presLayoutVars>
          <dgm:animLvl val="lvl"/>
          <dgm:resizeHandles val="exact"/>
        </dgm:presLayoutVars>
      </dgm:prSet>
      <dgm:spPr/>
    </dgm:pt>
    <dgm:pt modelId="{868004A9-310D-4597-B644-AE9CB4ADB982}" type="pres">
      <dgm:prSet presAssocID="{B1473463-1BB8-4F77-B809-FA48F8E7FEC9}" presName="parentText" presStyleLbl="node1" presStyleIdx="0" presStyleCnt="2" custScaleY="48885">
        <dgm:presLayoutVars>
          <dgm:chMax val="0"/>
          <dgm:bulletEnabled val="1"/>
        </dgm:presLayoutVars>
      </dgm:prSet>
      <dgm:spPr/>
    </dgm:pt>
    <dgm:pt modelId="{61B1C5F1-71BC-41F7-9E68-4EF87D4E1B89}" type="pres">
      <dgm:prSet presAssocID="{B1473463-1BB8-4F77-B809-FA48F8E7FEC9}" presName="childText" presStyleLbl="revTx" presStyleIdx="0" presStyleCnt="2">
        <dgm:presLayoutVars>
          <dgm:bulletEnabled val="1"/>
        </dgm:presLayoutVars>
      </dgm:prSet>
      <dgm:spPr/>
    </dgm:pt>
    <dgm:pt modelId="{3CC68BD5-4794-43B6-B582-49867645884A}" type="pres">
      <dgm:prSet presAssocID="{A0092A90-A042-4359-A9A1-F1005E57AD47}" presName="parentText" presStyleLbl="node1" presStyleIdx="1" presStyleCnt="2" custScaleY="50051">
        <dgm:presLayoutVars>
          <dgm:chMax val="0"/>
          <dgm:bulletEnabled val="1"/>
        </dgm:presLayoutVars>
      </dgm:prSet>
      <dgm:spPr/>
    </dgm:pt>
    <dgm:pt modelId="{58C065A6-26BB-4B02-B727-F940D530A401}" type="pres">
      <dgm:prSet presAssocID="{A0092A90-A042-4359-A9A1-F1005E57AD47}" presName="childText" presStyleLbl="revTx" presStyleIdx="1" presStyleCnt="2">
        <dgm:presLayoutVars>
          <dgm:bulletEnabled val="1"/>
        </dgm:presLayoutVars>
      </dgm:prSet>
      <dgm:spPr/>
    </dgm:pt>
  </dgm:ptLst>
  <dgm:cxnLst>
    <dgm:cxn modelId="{DB59BD00-8839-4187-8C39-DA580E225377}" type="presOf" srcId="{B1473463-1BB8-4F77-B809-FA48F8E7FEC9}" destId="{868004A9-310D-4597-B644-AE9CB4ADB982}" srcOrd="0" destOrd="0" presId="urn:microsoft.com/office/officeart/2005/8/layout/vList2"/>
    <dgm:cxn modelId="{8FE13F01-7759-4EFC-96AD-298345229B63}" srcId="{A0092A90-A042-4359-A9A1-F1005E57AD47}" destId="{B9443E5F-0BB8-4332-B9A3-8F5652BE4313}" srcOrd="1" destOrd="0" parTransId="{1722BB00-8B6F-42E1-BE17-8CD955121FC8}" sibTransId="{C9FB46DE-CD9E-46DA-9314-C5A271153538}"/>
    <dgm:cxn modelId="{47A79E07-6B9B-4317-AFDB-94147F8CB380}" type="presOf" srcId="{5D151058-7808-4345-9EB5-F640BB9087BE}" destId="{61B1C5F1-71BC-41F7-9E68-4EF87D4E1B89}" srcOrd="0" destOrd="2" presId="urn:microsoft.com/office/officeart/2005/8/layout/vList2"/>
    <dgm:cxn modelId="{234C690A-3B1A-48A2-A85E-4F0C52689B68}" type="presOf" srcId="{A0092A90-A042-4359-A9A1-F1005E57AD47}" destId="{3CC68BD5-4794-43B6-B582-49867645884A}" srcOrd="0" destOrd="0" presId="urn:microsoft.com/office/officeart/2005/8/layout/vList2"/>
    <dgm:cxn modelId="{E489BC1A-7922-4E7A-A236-F29500A866E6}" srcId="{B1473463-1BB8-4F77-B809-FA48F8E7FEC9}" destId="{F28E186A-1B3E-4B12-96ED-A40C950C3250}" srcOrd="3" destOrd="0" parTransId="{9D154E10-B185-421A-B329-06E4C60E3701}" sibTransId="{947C15D9-71AB-424F-98A3-CF8727BC4A0B}"/>
    <dgm:cxn modelId="{6C59FF28-75F1-4AC2-A683-3E46BCECD486}" type="presOf" srcId="{4FB55CCC-6187-4D4E-9DD4-56B74DA29AD9}" destId="{58C065A6-26BB-4B02-B727-F940D530A401}" srcOrd="0" destOrd="0" presId="urn:microsoft.com/office/officeart/2005/8/layout/vList2"/>
    <dgm:cxn modelId="{3D72A09C-86B9-4E54-B45A-70F5C94E91A9}" srcId="{B1473463-1BB8-4F77-B809-FA48F8E7FEC9}" destId="{A99C1330-25B4-42A2-9D44-F38AE6BE361B}" srcOrd="0" destOrd="0" parTransId="{B2BFA82B-2029-46BE-A714-25E7E91C4E11}" sibTransId="{F4409202-74E7-4A8D-9B3D-205BA0A92495}"/>
    <dgm:cxn modelId="{58AE53A4-FD53-4370-92C0-85F69F322CD3}" type="presOf" srcId="{A99C1330-25B4-42A2-9D44-F38AE6BE361B}" destId="{61B1C5F1-71BC-41F7-9E68-4EF87D4E1B89}" srcOrd="0" destOrd="0" presId="urn:microsoft.com/office/officeart/2005/8/layout/vList2"/>
    <dgm:cxn modelId="{83501BA7-E167-463E-8978-8BD750AEFBD2}" type="presOf" srcId="{CBE08CB8-9CA7-410C-90A3-CA0D65F5FC17}" destId="{1C9C1E5F-F4A9-4213-B853-756C41B21EBA}" srcOrd="0" destOrd="0" presId="urn:microsoft.com/office/officeart/2005/8/layout/vList2"/>
    <dgm:cxn modelId="{9618D8AE-ADD5-4DD1-834E-76A86782FC1B}" srcId="{B1473463-1BB8-4F77-B809-FA48F8E7FEC9}" destId="{5D151058-7808-4345-9EB5-F640BB9087BE}" srcOrd="2" destOrd="0" parTransId="{69E8D60F-87C9-4B19-A52D-871B311E2A90}" sibTransId="{1D43022D-4004-4AD7-899D-676C283A3E09}"/>
    <dgm:cxn modelId="{75F9D5C0-0ACF-4E8F-8117-90B17D7377D0}" srcId="{A0092A90-A042-4359-A9A1-F1005E57AD47}" destId="{4FB55CCC-6187-4D4E-9DD4-56B74DA29AD9}" srcOrd="0" destOrd="0" parTransId="{7F1057FA-54A9-4114-86F7-41092E7F0731}" sibTransId="{D6CC5A49-4FD0-458D-9B92-0D53541DB5E2}"/>
    <dgm:cxn modelId="{F460F4C6-C57C-4020-8878-4624BD10F26D}" type="presOf" srcId="{F28E186A-1B3E-4B12-96ED-A40C950C3250}" destId="{61B1C5F1-71BC-41F7-9E68-4EF87D4E1B89}" srcOrd="0" destOrd="3" presId="urn:microsoft.com/office/officeart/2005/8/layout/vList2"/>
    <dgm:cxn modelId="{2F0244CA-ADA6-490C-B9B1-36FF63817478}" srcId="{B1473463-1BB8-4F77-B809-FA48F8E7FEC9}" destId="{7407C244-E8B3-486D-B8BF-C5F80859224E}" srcOrd="1" destOrd="0" parTransId="{6785BFAF-8139-4F4F-B08C-1553D3303205}" sibTransId="{B58C8FDF-9F25-4286-9F00-11FB8E3E61BF}"/>
    <dgm:cxn modelId="{1B3750CB-714F-46DA-B66A-0CBB9326866F}" type="presOf" srcId="{B9443E5F-0BB8-4332-B9A3-8F5652BE4313}" destId="{58C065A6-26BB-4B02-B727-F940D530A401}" srcOrd="0" destOrd="1" presId="urn:microsoft.com/office/officeart/2005/8/layout/vList2"/>
    <dgm:cxn modelId="{FD1909CF-3331-4F62-894E-29A8125ACC7E}" srcId="{CBE08CB8-9CA7-410C-90A3-CA0D65F5FC17}" destId="{A0092A90-A042-4359-A9A1-F1005E57AD47}" srcOrd="1" destOrd="0" parTransId="{A9516A30-F0B5-42C3-ADE7-3CE09AF7E76F}" sibTransId="{BA6F6703-9F5B-4C53-B13F-21C1A6AEF836}"/>
    <dgm:cxn modelId="{FE7C71EB-61BC-4071-A6AD-0E97A9BC2380}" srcId="{CBE08CB8-9CA7-410C-90A3-CA0D65F5FC17}" destId="{B1473463-1BB8-4F77-B809-FA48F8E7FEC9}" srcOrd="0" destOrd="0" parTransId="{8683D26D-CDD0-45B1-86F3-B66B1608B727}" sibTransId="{A06F002D-4475-4BD3-8C07-EA5FC5FE2458}"/>
    <dgm:cxn modelId="{63C09EFF-E708-4B0E-800B-762FE7F91E85}" type="presOf" srcId="{7407C244-E8B3-486D-B8BF-C5F80859224E}" destId="{61B1C5F1-71BC-41F7-9E68-4EF87D4E1B89}" srcOrd="0" destOrd="1" presId="urn:microsoft.com/office/officeart/2005/8/layout/vList2"/>
    <dgm:cxn modelId="{5AB52027-725C-41AF-85BA-C2AF1CC01F05}" type="presParOf" srcId="{1C9C1E5F-F4A9-4213-B853-756C41B21EBA}" destId="{868004A9-310D-4597-B644-AE9CB4ADB982}" srcOrd="0" destOrd="0" presId="urn:microsoft.com/office/officeart/2005/8/layout/vList2"/>
    <dgm:cxn modelId="{0895A57B-C280-4BC3-A3DD-F42E378571AE}" type="presParOf" srcId="{1C9C1E5F-F4A9-4213-B853-756C41B21EBA}" destId="{61B1C5F1-71BC-41F7-9E68-4EF87D4E1B89}" srcOrd="1" destOrd="0" presId="urn:microsoft.com/office/officeart/2005/8/layout/vList2"/>
    <dgm:cxn modelId="{383F8E0C-47F9-45F5-8F40-8EFF99AB0E51}" type="presParOf" srcId="{1C9C1E5F-F4A9-4213-B853-756C41B21EBA}" destId="{3CC68BD5-4794-43B6-B582-49867645884A}" srcOrd="2" destOrd="0" presId="urn:microsoft.com/office/officeart/2005/8/layout/vList2"/>
    <dgm:cxn modelId="{2920B484-6B80-4A9C-AE5B-1D8B39ECA737}" type="presParOf" srcId="{1C9C1E5F-F4A9-4213-B853-756C41B21EBA}" destId="{58C065A6-26BB-4B02-B727-F940D530A40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7E898-6B72-4590-8354-D13EC05E6CFA}">
      <dsp:nvSpPr>
        <dsp:cNvPr id="0" name=""/>
        <dsp:cNvSpPr/>
      </dsp:nvSpPr>
      <dsp:spPr>
        <a:xfrm>
          <a:off x="5875"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cs typeface="Arial" panose="020B0604020202020204" pitchFamily="34" charset="0"/>
            </a:rPr>
            <a:t>January</a:t>
          </a:r>
        </a:p>
      </dsp:txBody>
      <dsp:txXfrm>
        <a:off x="5875" y="664139"/>
        <a:ext cx="793521" cy="396760"/>
      </dsp:txXfrm>
    </dsp:sp>
    <dsp:sp modelId="{E0578B37-4356-4E38-B8D3-0F5A526EFE1D}">
      <dsp:nvSpPr>
        <dsp:cNvPr id="0" name=""/>
        <dsp:cNvSpPr/>
      </dsp:nvSpPr>
      <dsp:spPr>
        <a:xfrm>
          <a:off x="966036"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cs typeface="Arial" panose="020B0604020202020204" pitchFamily="34" charset="0"/>
            </a:rPr>
            <a:t>February</a:t>
          </a:r>
        </a:p>
      </dsp:txBody>
      <dsp:txXfrm>
        <a:off x="966036" y="664139"/>
        <a:ext cx="793521" cy="396760"/>
      </dsp:txXfrm>
    </dsp:sp>
    <dsp:sp modelId="{D44B86F4-CA7A-405A-ADC4-72807D375411}">
      <dsp:nvSpPr>
        <dsp:cNvPr id="0" name=""/>
        <dsp:cNvSpPr/>
      </dsp:nvSpPr>
      <dsp:spPr>
        <a:xfrm>
          <a:off x="1926198"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cs typeface="Arial" panose="020B0604020202020204" pitchFamily="34" charset="0"/>
            </a:rPr>
            <a:t>March</a:t>
          </a:r>
        </a:p>
      </dsp:txBody>
      <dsp:txXfrm>
        <a:off x="1926198" y="664139"/>
        <a:ext cx="793521" cy="396760"/>
      </dsp:txXfrm>
    </dsp:sp>
    <dsp:sp modelId="{DE1AB3A9-66DB-466E-9451-A70CBCBE2EFC}">
      <dsp:nvSpPr>
        <dsp:cNvPr id="0" name=""/>
        <dsp:cNvSpPr/>
      </dsp:nvSpPr>
      <dsp:spPr>
        <a:xfrm>
          <a:off x="2886359"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a:latin typeface="Arial" panose="020B0604020202020204" pitchFamily="34" charset="0"/>
              <a:cs typeface="Arial" panose="020B0604020202020204" pitchFamily="34" charset="0"/>
            </a:rPr>
            <a:t>April</a:t>
          </a:r>
          <a:endParaRPr lang="en-US" sz="1200" kern="1200" dirty="0">
            <a:latin typeface="Arial" panose="020B0604020202020204" pitchFamily="34" charset="0"/>
            <a:cs typeface="Arial" panose="020B0604020202020204" pitchFamily="34" charset="0"/>
          </a:endParaRPr>
        </a:p>
      </dsp:txBody>
      <dsp:txXfrm>
        <a:off x="2886359" y="664139"/>
        <a:ext cx="793521" cy="396760"/>
      </dsp:txXfrm>
    </dsp:sp>
    <dsp:sp modelId="{ED5B61E5-CCC2-44D8-BC22-1B7793710004}">
      <dsp:nvSpPr>
        <dsp:cNvPr id="0" name=""/>
        <dsp:cNvSpPr/>
      </dsp:nvSpPr>
      <dsp:spPr>
        <a:xfrm>
          <a:off x="3846521"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cs typeface="Arial" panose="020B0604020202020204" pitchFamily="34" charset="0"/>
            </a:rPr>
            <a:t>May </a:t>
          </a:r>
        </a:p>
      </dsp:txBody>
      <dsp:txXfrm>
        <a:off x="3846521" y="664139"/>
        <a:ext cx="793521" cy="396760"/>
      </dsp:txXfrm>
    </dsp:sp>
    <dsp:sp modelId="{4F2F6093-4893-4188-8A93-18342577FC7E}">
      <dsp:nvSpPr>
        <dsp:cNvPr id="0" name=""/>
        <dsp:cNvSpPr/>
      </dsp:nvSpPr>
      <dsp:spPr>
        <a:xfrm>
          <a:off x="4806682"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cs typeface="Arial" panose="020B0604020202020204" pitchFamily="34" charset="0"/>
            </a:rPr>
            <a:t>June</a:t>
          </a:r>
        </a:p>
      </dsp:txBody>
      <dsp:txXfrm>
        <a:off x="4806682" y="664139"/>
        <a:ext cx="793521" cy="396760"/>
      </dsp:txXfrm>
    </dsp:sp>
    <dsp:sp modelId="{23808406-B23C-436B-9979-488D3F2E2B71}">
      <dsp:nvSpPr>
        <dsp:cNvPr id="0" name=""/>
        <dsp:cNvSpPr/>
      </dsp:nvSpPr>
      <dsp:spPr>
        <a:xfrm>
          <a:off x="5766844"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a:latin typeface="Arial" panose="020B0604020202020204" pitchFamily="34" charset="0"/>
              <a:cs typeface="Arial" panose="020B0604020202020204" pitchFamily="34" charset="0"/>
            </a:rPr>
            <a:t>July </a:t>
          </a:r>
          <a:endParaRPr lang="en-US" sz="1200" kern="1200" dirty="0">
            <a:latin typeface="Arial" panose="020B0604020202020204" pitchFamily="34" charset="0"/>
            <a:cs typeface="Arial" panose="020B0604020202020204" pitchFamily="34" charset="0"/>
          </a:endParaRPr>
        </a:p>
      </dsp:txBody>
      <dsp:txXfrm>
        <a:off x="5766844" y="664139"/>
        <a:ext cx="793521" cy="396760"/>
      </dsp:txXfrm>
    </dsp:sp>
    <dsp:sp modelId="{79783573-6695-4CDE-B10A-9A813151A5E4}">
      <dsp:nvSpPr>
        <dsp:cNvPr id="0" name=""/>
        <dsp:cNvSpPr/>
      </dsp:nvSpPr>
      <dsp:spPr>
        <a:xfrm>
          <a:off x="6727005"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cs typeface="Arial" panose="020B0604020202020204" pitchFamily="34" charset="0"/>
            </a:rPr>
            <a:t>August</a:t>
          </a:r>
        </a:p>
      </dsp:txBody>
      <dsp:txXfrm>
        <a:off x="6727005" y="664139"/>
        <a:ext cx="793521" cy="396760"/>
      </dsp:txXfrm>
    </dsp:sp>
    <dsp:sp modelId="{E1EC793C-2C85-48BF-8829-18473CC1A9DA}">
      <dsp:nvSpPr>
        <dsp:cNvPr id="0" name=""/>
        <dsp:cNvSpPr/>
      </dsp:nvSpPr>
      <dsp:spPr>
        <a:xfrm>
          <a:off x="7687167"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a:latin typeface="Arial" panose="020B0604020202020204" pitchFamily="34" charset="0"/>
              <a:cs typeface="Arial" panose="020B0604020202020204" pitchFamily="34" charset="0"/>
            </a:rPr>
            <a:t>September</a:t>
          </a:r>
          <a:endParaRPr lang="en-US" sz="1200" kern="1200" dirty="0">
            <a:latin typeface="Arial" panose="020B0604020202020204" pitchFamily="34" charset="0"/>
            <a:cs typeface="Arial" panose="020B0604020202020204" pitchFamily="34" charset="0"/>
          </a:endParaRPr>
        </a:p>
      </dsp:txBody>
      <dsp:txXfrm>
        <a:off x="7687167" y="664139"/>
        <a:ext cx="793521" cy="396760"/>
      </dsp:txXfrm>
    </dsp:sp>
    <dsp:sp modelId="{07175007-49F4-420D-B6BC-3D3801DF1F52}">
      <dsp:nvSpPr>
        <dsp:cNvPr id="0" name=""/>
        <dsp:cNvSpPr/>
      </dsp:nvSpPr>
      <dsp:spPr>
        <a:xfrm>
          <a:off x="8647328"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cs typeface="Arial" panose="020B0604020202020204" pitchFamily="34" charset="0"/>
            </a:rPr>
            <a:t>October </a:t>
          </a:r>
        </a:p>
      </dsp:txBody>
      <dsp:txXfrm>
        <a:off x="8647328" y="664139"/>
        <a:ext cx="793521" cy="396760"/>
      </dsp:txXfrm>
    </dsp:sp>
    <dsp:sp modelId="{8750D519-1949-4F9E-9A78-A1A951AA879B}">
      <dsp:nvSpPr>
        <dsp:cNvPr id="0" name=""/>
        <dsp:cNvSpPr/>
      </dsp:nvSpPr>
      <dsp:spPr>
        <a:xfrm>
          <a:off x="9607490"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cs typeface="Arial" panose="020B0604020202020204" pitchFamily="34" charset="0"/>
            </a:rPr>
            <a:t>November </a:t>
          </a:r>
        </a:p>
      </dsp:txBody>
      <dsp:txXfrm>
        <a:off x="9607490" y="664139"/>
        <a:ext cx="793521" cy="396760"/>
      </dsp:txXfrm>
    </dsp:sp>
    <dsp:sp modelId="{C2F8A4B5-FA48-401B-BA9D-C2BFA2025918}">
      <dsp:nvSpPr>
        <dsp:cNvPr id="0" name=""/>
        <dsp:cNvSpPr/>
      </dsp:nvSpPr>
      <dsp:spPr>
        <a:xfrm>
          <a:off x="10567651" y="664139"/>
          <a:ext cx="793521" cy="396760"/>
        </a:xfrm>
        <a:prstGeom prst="rect">
          <a:avLst/>
        </a:prstGeom>
        <a:solidFill>
          <a:srgbClr val="F9A6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latin typeface="Arial" panose="020B0604020202020204" pitchFamily="34" charset="0"/>
              <a:cs typeface="Arial" panose="020B0604020202020204" pitchFamily="34" charset="0"/>
            </a:rPr>
            <a:t>December</a:t>
          </a:r>
        </a:p>
      </dsp:txBody>
      <dsp:txXfrm>
        <a:off x="10567651" y="664139"/>
        <a:ext cx="793521" cy="396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E7B9B-8021-4FF7-8B94-AB84CAAF9FB3}">
      <dsp:nvSpPr>
        <dsp:cNvPr id="0" name=""/>
        <dsp:cNvSpPr/>
      </dsp:nvSpPr>
      <dsp:spPr>
        <a:xfrm>
          <a:off x="0" y="7055"/>
          <a:ext cx="10515600" cy="80496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b="1" kern="1200" dirty="0"/>
            <a:t>What’s In</a:t>
          </a:r>
        </a:p>
      </dsp:txBody>
      <dsp:txXfrm>
        <a:off x="39295" y="46350"/>
        <a:ext cx="10437010" cy="726370"/>
      </dsp:txXfrm>
    </dsp:sp>
    <dsp:sp modelId="{CF5061BF-53B9-4D89-85B1-53FDAABB5683}">
      <dsp:nvSpPr>
        <dsp:cNvPr id="0" name=""/>
        <dsp:cNvSpPr/>
      </dsp:nvSpPr>
      <dsp:spPr>
        <a:xfrm>
          <a:off x="0" y="812015"/>
          <a:ext cx="10515600" cy="3916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100000"/>
            </a:lnSpc>
            <a:spcBef>
              <a:spcPct val="0"/>
            </a:spcBef>
            <a:spcAft>
              <a:spcPct val="20000"/>
            </a:spcAft>
            <a:buChar char="•"/>
          </a:pPr>
          <a:r>
            <a:rPr lang="en-US" sz="2400" kern="1200" dirty="0">
              <a:latin typeface="Arial" panose="020B0604020202020204" pitchFamily="34" charset="0"/>
              <a:cs typeface="Arial" panose="020B0604020202020204" pitchFamily="34" charset="0"/>
            </a:rPr>
            <a:t>Permanent 12 percent expansion of 9 percent Housing Credit authority</a:t>
          </a:r>
        </a:p>
        <a:p>
          <a:pPr marL="228600" lvl="1" indent="-228600" algn="l" defTabSz="1066800">
            <a:lnSpc>
              <a:spcPct val="100000"/>
            </a:lnSpc>
            <a:spcBef>
              <a:spcPct val="0"/>
            </a:spcBef>
            <a:spcAft>
              <a:spcPct val="20000"/>
            </a:spcAft>
            <a:buChar char="•"/>
          </a:pPr>
          <a:r>
            <a:rPr lang="en-US" sz="2400" kern="1200" dirty="0">
              <a:latin typeface="Arial" panose="020B0604020202020204" pitchFamily="34" charset="0"/>
              <a:cs typeface="Arial" panose="020B0604020202020204" pitchFamily="34" charset="0"/>
            </a:rPr>
            <a:t>Permanent lowering of bond financing threshold to 25 percent</a:t>
          </a:r>
        </a:p>
        <a:p>
          <a:pPr marL="228600" lvl="1" indent="-228600" algn="l" defTabSz="1066800">
            <a:lnSpc>
              <a:spcPct val="100000"/>
            </a:lnSpc>
            <a:spcBef>
              <a:spcPct val="0"/>
            </a:spcBef>
            <a:spcAft>
              <a:spcPct val="20000"/>
            </a:spcAft>
            <a:buChar char="•"/>
          </a:pPr>
          <a:r>
            <a:rPr lang="en-US" sz="2400" kern="1200" dirty="0">
              <a:latin typeface="Arial" panose="020B0604020202020204" pitchFamily="34" charset="0"/>
              <a:cs typeface="Arial" panose="020B0604020202020204" pitchFamily="34" charset="0"/>
            </a:rPr>
            <a:t>Permanent 100 percent bonus depreciation for qualified properties placed in service on or after January 19, 2025</a:t>
          </a:r>
        </a:p>
        <a:p>
          <a:pPr marL="228600" lvl="1" indent="-228600" algn="l" defTabSz="1066800">
            <a:lnSpc>
              <a:spcPct val="100000"/>
            </a:lnSpc>
            <a:spcBef>
              <a:spcPct val="0"/>
            </a:spcBef>
            <a:spcAft>
              <a:spcPct val="20000"/>
            </a:spcAft>
            <a:buChar char="•"/>
          </a:pPr>
          <a:r>
            <a:rPr lang="en-US" sz="2400" kern="1200" dirty="0">
              <a:latin typeface="Arial" panose="020B0604020202020204" pitchFamily="34" charset="0"/>
              <a:cs typeface="Arial" panose="020B0604020202020204" pitchFamily="34" charset="0"/>
            </a:rPr>
            <a:t>Permanent extension of New Markets Tax Credit program</a:t>
          </a:r>
        </a:p>
        <a:p>
          <a:pPr marL="228600" lvl="1" indent="-228600" algn="l" defTabSz="1066800">
            <a:lnSpc>
              <a:spcPct val="100000"/>
            </a:lnSpc>
            <a:spcBef>
              <a:spcPct val="0"/>
            </a:spcBef>
            <a:spcAft>
              <a:spcPct val="20000"/>
            </a:spcAft>
            <a:buChar char="•"/>
          </a:pPr>
          <a:r>
            <a:rPr lang="en-US" sz="2400" kern="1200" dirty="0">
              <a:latin typeface="Arial" panose="020B0604020202020204" pitchFamily="34" charset="0"/>
              <a:cs typeface="Arial" panose="020B0604020202020204" pitchFamily="34" charset="0"/>
            </a:rPr>
            <a:t>Permanent Opportunity Zone tax incentive with new zones chosen once every 10 years, reforms narrowing the definition of “low-income community,” and more generous benefits in rural areas than prior law</a:t>
          </a:r>
        </a:p>
        <a:p>
          <a:pPr marL="228600" lvl="1" indent="-228600" algn="l" defTabSz="1066800">
            <a:lnSpc>
              <a:spcPct val="100000"/>
            </a:lnSpc>
            <a:spcBef>
              <a:spcPct val="0"/>
            </a:spcBef>
            <a:spcAft>
              <a:spcPct val="20000"/>
            </a:spcAft>
            <a:buChar char="•"/>
          </a:pPr>
          <a:r>
            <a:rPr lang="en-US" sz="2400" kern="1200" dirty="0">
              <a:latin typeface="Arial" panose="020B0604020202020204" pitchFamily="34" charset="0"/>
              <a:cs typeface="Arial" panose="020B0604020202020204" pitchFamily="34" charset="0"/>
            </a:rPr>
            <a:t>Termination or expedited phase out of various Inflation Reduction Act clean energy tax credits </a:t>
          </a:r>
        </a:p>
      </dsp:txBody>
      <dsp:txXfrm>
        <a:off x="0" y="812015"/>
        <a:ext cx="10515600" cy="3916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004A9-310D-4597-B644-AE9CB4ADB982}">
      <dsp:nvSpPr>
        <dsp:cNvPr id="0" name=""/>
        <dsp:cNvSpPr/>
      </dsp:nvSpPr>
      <dsp:spPr>
        <a:xfrm>
          <a:off x="0" y="381063"/>
          <a:ext cx="10515600" cy="585681"/>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b="1" kern="1200" dirty="0"/>
            <a:t>What’s Not In</a:t>
          </a:r>
        </a:p>
      </dsp:txBody>
      <dsp:txXfrm>
        <a:off x="28591" y="409654"/>
        <a:ext cx="10458418" cy="528499"/>
      </dsp:txXfrm>
    </dsp:sp>
    <dsp:sp modelId="{61B1C5F1-71BC-41F7-9E68-4EF87D4E1B89}">
      <dsp:nvSpPr>
        <dsp:cNvPr id="0" name=""/>
        <dsp:cNvSpPr/>
      </dsp:nvSpPr>
      <dsp:spPr>
        <a:xfrm>
          <a:off x="0" y="966744"/>
          <a:ext cx="10515600" cy="20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100000"/>
            </a:lnSpc>
            <a:spcBef>
              <a:spcPct val="0"/>
            </a:spcBef>
            <a:spcAft>
              <a:spcPct val="20000"/>
            </a:spcAft>
            <a:buChar char="•"/>
          </a:pPr>
          <a:r>
            <a:rPr lang="en-US" sz="2400" kern="1200" dirty="0">
              <a:latin typeface="Arial" panose="020B0604020202020204" pitchFamily="34" charset="0"/>
              <a:cs typeface="Arial" panose="020B0604020202020204" pitchFamily="34" charset="0"/>
            </a:rPr>
            <a:t>Housing Credit basis boosts for rural and tribal areas (included in House version of legislation on a temporary basis, but left out of final bill)</a:t>
          </a:r>
        </a:p>
        <a:p>
          <a:pPr marL="228600" lvl="1" indent="-228600" algn="l" defTabSz="1066800">
            <a:lnSpc>
              <a:spcPct val="100000"/>
            </a:lnSpc>
            <a:spcBef>
              <a:spcPct val="0"/>
            </a:spcBef>
            <a:spcAft>
              <a:spcPct val="20000"/>
            </a:spcAft>
            <a:buChar char="•"/>
          </a:pPr>
          <a:r>
            <a:rPr lang="en-US" sz="2400" kern="1200" dirty="0">
              <a:latin typeface="Arial" panose="020B0604020202020204" pitchFamily="34" charset="0"/>
              <a:cs typeface="Arial" panose="020B0604020202020204" pitchFamily="34" charset="0"/>
            </a:rPr>
            <a:t>Other Housing Credit improvements and basis boosts from the AHCIA</a:t>
          </a:r>
        </a:p>
        <a:p>
          <a:pPr marL="228600" lvl="1" indent="-228600" algn="l" defTabSz="1066800">
            <a:lnSpc>
              <a:spcPct val="100000"/>
            </a:lnSpc>
            <a:spcBef>
              <a:spcPct val="0"/>
            </a:spcBef>
            <a:spcAft>
              <a:spcPct val="20000"/>
            </a:spcAft>
            <a:buChar char="•"/>
          </a:pPr>
          <a:r>
            <a:rPr lang="en-US" sz="2400" kern="1200" dirty="0">
              <a:latin typeface="Arial" panose="020B0604020202020204" pitchFamily="34" charset="0"/>
              <a:cs typeface="Arial" panose="020B0604020202020204" pitchFamily="34" charset="0"/>
            </a:rPr>
            <a:t>Neighborhood Homes Investment Act</a:t>
          </a:r>
        </a:p>
        <a:p>
          <a:pPr marL="228600" lvl="1" indent="-228600" algn="l" defTabSz="1066800">
            <a:lnSpc>
              <a:spcPct val="100000"/>
            </a:lnSpc>
            <a:spcBef>
              <a:spcPct val="0"/>
            </a:spcBef>
            <a:spcAft>
              <a:spcPct val="20000"/>
            </a:spcAft>
            <a:buChar char="•"/>
          </a:pPr>
          <a:r>
            <a:rPr lang="en-US" sz="2400" kern="1200" dirty="0">
              <a:latin typeface="Arial" panose="020B0604020202020204" pitchFamily="34" charset="0"/>
              <a:cs typeface="Arial" panose="020B0604020202020204" pitchFamily="34" charset="0"/>
            </a:rPr>
            <a:t>MRB program enhancements</a:t>
          </a:r>
        </a:p>
      </dsp:txBody>
      <dsp:txXfrm>
        <a:off x="0" y="966744"/>
        <a:ext cx="10515600" cy="2053440"/>
      </dsp:txXfrm>
    </dsp:sp>
    <dsp:sp modelId="{3CC68BD5-4794-43B6-B582-49867645884A}">
      <dsp:nvSpPr>
        <dsp:cNvPr id="0" name=""/>
        <dsp:cNvSpPr/>
      </dsp:nvSpPr>
      <dsp:spPr>
        <a:xfrm>
          <a:off x="0" y="3020184"/>
          <a:ext cx="10515600" cy="59965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b="1" kern="1200" dirty="0"/>
            <a:t>Prior Law Unchanged</a:t>
          </a:r>
        </a:p>
      </dsp:txBody>
      <dsp:txXfrm>
        <a:off x="29273" y="3049457"/>
        <a:ext cx="10457054" cy="541105"/>
      </dsp:txXfrm>
    </dsp:sp>
    <dsp:sp modelId="{58C065A6-26BB-4B02-B727-F940D530A401}">
      <dsp:nvSpPr>
        <dsp:cNvPr id="0" name=""/>
        <dsp:cNvSpPr/>
      </dsp:nvSpPr>
      <dsp:spPr>
        <a:xfrm>
          <a:off x="0" y="3619835"/>
          <a:ext cx="105156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100000"/>
            </a:lnSpc>
            <a:spcBef>
              <a:spcPct val="0"/>
            </a:spcBef>
            <a:spcAft>
              <a:spcPct val="20000"/>
            </a:spcAft>
            <a:buChar char="•"/>
          </a:pPr>
          <a:r>
            <a:rPr lang="en-US" sz="2400" kern="1200" dirty="0">
              <a:latin typeface="Arial" panose="020B0604020202020204" pitchFamily="34" charset="0"/>
              <a:cs typeface="Arial" panose="020B0604020202020204" pitchFamily="34" charset="0"/>
            </a:rPr>
            <a:t>Tax exemption for private activity bonds</a:t>
          </a:r>
        </a:p>
        <a:p>
          <a:pPr marL="228600" lvl="1" indent="-228600" algn="l" defTabSz="1066800">
            <a:lnSpc>
              <a:spcPct val="100000"/>
            </a:lnSpc>
            <a:spcBef>
              <a:spcPct val="0"/>
            </a:spcBef>
            <a:spcAft>
              <a:spcPct val="20000"/>
            </a:spcAft>
            <a:buChar char="•"/>
          </a:pPr>
          <a:r>
            <a:rPr lang="en-US" sz="2400" kern="1200" dirty="0">
              <a:latin typeface="Arial" panose="020B0604020202020204" pitchFamily="34" charset="0"/>
              <a:cs typeface="Arial" panose="020B0604020202020204" pitchFamily="34" charset="0"/>
            </a:rPr>
            <a:t>21 percent corporate tax rate</a:t>
          </a:r>
        </a:p>
      </dsp:txBody>
      <dsp:txXfrm>
        <a:off x="0" y="3619835"/>
        <a:ext cx="10515600" cy="10598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F2802F-42FE-9A0C-B44F-8FF5904720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65202C4-BF8A-65FD-3E4F-07D19E3CBD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4250DB-C7A5-44C4-8EBC-6149BF2297C1}" type="datetimeFigureOut">
              <a:rPr lang="en-US" smtClean="0"/>
              <a:t>6/7/2026</a:t>
            </a:fld>
            <a:endParaRPr lang="en-US" dirty="0"/>
          </a:p>
        </p:txBody>
      </p:sp>
      <p:sp>
        <p:nvSpPr>
          <p:cNvPr id="4" name="Footer Placeholder 3">
            <a:extLst>
              <a:ext uri="{FF2B5EF4-FFF2-40B4-BE49-F238E27FC236}">
                <a16:creationId xmlns:a16="http://schemas.microsoft.com/office/drawing/2014/main" id="{DD580D12-F05C-A061-62E9-43A81C2615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1FABE7D-4643-BF7E-6933-D1E6AEAA32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B42E78-AFF9-481E-91F2-9371F6AB7AA1}" type="slidenum">
              <a:rPr lang="en-US" smtClean="0"/>
              <a:t>‹#›</a:t>
            </a:fld>
            <a:endParaRPr lang="en-US" dirty="0"/>
          </a:p>
        </p:txBody>
      </p:sp>
    </p:spTree>
    <p:extLst>
      <p:ext uri="{BB962C8B-B14F-4D97-AF65-F5344CB8AC3E}">
        <p14:creationId xmlns:p14="http://schemas.microsoft.com/office/powerpoint/2010/main" val="830971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91459-3AC4-412F-99CB-1803BA2E4F51}" type="datetimeFigureOut">
              <a:rPr lang="en-US" smtClean="0"/>
              <a:t>6/7/2026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EF93B-916C-43ED-BA70-4A5D9382DC86}" type="slidenum">
              <a:rPr lang="en-US" smtClean="0"/>
              <a:t>‹#›</a:t>
            </a:fld>
            <a:endParaRPr lang="en-US" dirty="0"/>
          </a:p>
        </p:txBody>
      </p:sp>
    </p:spTree>
    <p:extLst>
      <p:ext uri="{BB962C8B-B14F-4D97-AF65-F5344CB8AC3E}">
        <p14:creationId xmlns:p14="http://schemas.microsoft.com/office/powerpoint/2010/main" val="3567271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2CCC7-A4D3-B555-8C21-16FB63466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704A4-2A0C-185A-B20B-7F3413FD3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BC8FD-96F6-2C8C-01BF-01514E02D9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5B3CA9-768B-99B5-C2DD-FE4739705CC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85102-86DC-45FC-8A41-5846E13967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825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77B42-3DDF-4C18-9563-97531151171B}" type="slidenum">
              <a:rPr lang="en-US" smtClean="0"/>
              <a:t>16</a:t>
            </a:fld>
            <a:endParaRPr lang="en-US" dirty="0"/>
          </a:p>
        </p:txBody>
      </p:sp>
    </p:spTree>
    <p:extLst>
      <p:ext uri="{BB962C8B-B14F-4D97-AF65-F5344CB8AC3E}">
        <p14:creationId xmlns:p14="http://schemas.microsoft.com/office/powerpoint/2010/main" val="2729691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7DED2-EFA0-F96C-8DF4-AE4F5F0E49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C9F4E-3172-2826-F24F-B14B83DA4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0D8F4A-78C6-265E-4A33-92DB2598CF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42292A-58CF-C402-F3B0-4C57E8EF828D}"/>
              </a:ext>
            </a:extLst>
          </p:cNvPr>
          <p:cNvSpPr>
            <a:spLocks noGrp="1"/>
          </p:cNvSpPr>
          <p:nvPr>
            <p:ph type="sldNum" sz="quarter" idx="5"/>
          </p:nvPr>
        </p:nvSpPr>
        <p:spPr/>
        <p:txBody>
          <a:bodyPr/>
          <a:lstStyle/>
          <a:p>
            <a:fld id="{FEDEF93B-916C-43ED-BA70-4A5D9382DC86}" type="slidenum">
              <a:rPr lang="en-US" smtClean="0"/>
              <a:t>18</a:t>
            </a:fld>
            <a:endParaRPr lang="en-US" dirty="0"/>
          </a:p>
        </p:txBody>
      </p:sp>
    </p:spTree>
    <p:extLst>
      <p:ext uri="{BB962C8B-B14F-4D97-AF65-F5344CB8AC3E}">
        <p14:creationId xmlns:p14="http://schemas.microsoft.com/office/powerpoint/2010/main" val="3400286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ACE5D-1B4E-3527-3004-722399EEA8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DD17C-29E7-2E90-2CC0-094728198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658258-BF7D-4B27-A06B-5A1181FF3D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5D4B4E-6F64-727D-8276-478C64392757}"/>
              </a:ext>
            </a:extLst>
          </p:cNvPr>
          <p:cNvSpPr>
            <a:spLocks noGrp="1"/>
          </p:cNvSpPr>
          <p:nvPr>
            <p:ph type="sldNum" sz="quarter" idx="5"/>
          </p:nvPr>
        </p:nvSpPr>
        <p:spPr/>
        <p:txBody>
          <a:bodyPr/>
          <a:lstStyle/>
          <a:p>
            <a:fld id="{FEDEF93B-916C-43ED-BA70-4A5D9382DC86}" type="slidenum">
              <a:rPr lang="en-US" smtClean="0"/>
              <a:t>19</a:t>
            </a:fld>
            <a:endParaRPr lang="en-US" dirty="0"/>
          </a:p>
        </p:txBody>
      </p:sp>
    </p:spTree>
    <p:extLst>
      <p:ext uri="{BB962C8B-B14F-4D97-AF65-F5344CB8AC3E}">
        <p14:creationId xmlns:p14="http://schemas.microsoft.com/office/powerpoint/2010/main" val="3988862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277B42-3DDF-4C18-9563-97531151171B}" type="slidenum">
              <a:rPr lang="en-US" smtClean="0"/>
              <a:t>22</a:t>
            </a:fld>
            <a:endParaRPr lang="en-US" dirty="0"/>
          </a:p>
        </p:txBody>
      </p:sp>
    </p:spTree>
    <p:extLst>
      <p:ext uri="{BB962C8B-B14F-4D97-AF65-F5344CB8AC3E}">
        <p14:creationId xmlns:p14="http://schemas.microsoft.com/office/powerpoint/2010/main" val="1118221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277B42-3DDF-4C18-9563-97531151171B}" type="slidenum">
              <a:rPr lang="en-US" smtClean="0"/>
              <a:t>23</a:t>
            </a:fld>
            <a:endParaRPr lang="en-US" dirty="0"/>
          </a:p>
        </p:txBody>
      </p:sp>
    </p:spTree>
    <p:extLst>
      <p:ext uri="{BB962C8B-B14F-4D97-AF65-F5344CB8AC3E}">
        <p14:creationId xmlns:p14="http://schemas.microsoft.com/office/powerpoint/2010/main" val="3221707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08DE0-C8E2-C7F6-C442-AD1FCADD4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E2FD4-8548-16BA-1D93-909EE8747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4A92-0CE4-87A5-5C11-C5E8857268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3359ED-BD0F-9BD9-4BDE-A5BF8E803919}"/>
              </a:ext>
            </a:extLst>
          </p:cNvPr>
          <p:cNvSpPr>
            <a:spLocks noGrp="1"/>
          </p:cNvSpPr>
          <p:nvPr>
            <p:ph type="sldNum" sz="quarter" idx="5"/>
          </p:nvPr>
        </p:nvSpPr>
        <p:spPr/>
        <p:txBody>
          <a:bodyPr/>
          <a:lstStyle/>
          <a:p>
            <a:fld id="{DF277B42-3DDF-4C18-9563-97531151171B}" type="slidenum">
              <a:rPr lang="en-US" smtClean="0"/>
              <a:t>24</a:t>
            </a:fld>
            <a:endParaRPr lang="en-US" dirty="0"/>
          </a:p>
        </p:txBody>
      </p:sp>
    </p:spTree>
    <p:extLst>
      <p:ext uri="{BB962C8B-B14F-4D97-AF65-F5344CB8AC3E}">
        <p14:creationId xmlns:p14="http://schemas.microsoft.com/office/powerpoint/2010/main" val="1299841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Increased investor appetite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Further streamline program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And more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Including: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10-year rule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Related party rule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Modifying homeless student provision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Accessibility basis boost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Bond recycling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Bill leads also need to identify replacements for Rep. Feenstra (retiring) and possibly Sen. Blackburn (running for governor but not up for reelection in Senate).</a:t>
            </a:r>
          </a:p>
          <a:p>
            <a:endParaRPr lang="en-US"/>
          </a:p>
        </p:txBody>
      </p:sp>
      <p:sp>
        <p:nvSpPr>
          <p:cNvPr id="4" name="Slide Number Placeholder 3"/>
          <p:cNvSpPr>
            <a:spLocks noGrp="1"/>
          </p:cNvSpPr>
          <p:nvPr>
            <p:ph type="sldNum" sz="quarter" idx="5"/>
          </p:nvPr>
        </p:nvSpPr>
        <p:spPr/>
        <p:txBody>
          <a:bodyPr/>
          <a:lstStyle/>
          <a:p>
            <a:fld id="{CD2F276E-1D66-4579-81C5-5DCC586E251E}" type="slidenum">
              <a:rPr lang="en-US" smtClean="0"/>
              <a:t>25</a:t>
            </a:fld>
            <a:endParaRPr lang="en-US"/>
          </a:p>
        </p:txBody>
      </p:sp>
    </p:spTree>
    <p:extLst>
      <p:ext uri="{BB962C8B-B14F-4D97-AF65-F5344CB8AC3E}">
        <p14:creationId xmlns:p14="http://schemas.microsoft.com/office/powerpoint/2010/main" val="355214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77B42-3DDF-4C18-9563-97531151171B}" type="slidenum">
              <a:rPr lang="en-US" smtClean="0"/>
              <a:t>26</a:t>
            </a:fld>
            <a:endParaRPr lang="en-US" dirty="0"/>
          </a:p>
        </p:txBody>
      </p:sp>
    </p:spTree>
    <p:extLst>
      <p:ext uri="{BB962C8B-B14F-4D97-AF65-F5344CB8AC3E}">
        <p14:creationId xmlns:p14="http://schemas.microsoft.com/office/powerpoint/2010/main" val="2541180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EF93B-916C-43ED-BA70-4A5D9382DC86}" type="slidenum">
              <a:rPr lang="en-US" smtClean="0"/>
              <a:t>27</a:t>
            </a:fld>
            <a:endParaRPr lang="en-US" dirty="0"/>
          </a:p>
        </p:txBody>
      </p:sp>
    </p:spTree>
    <p:extLst>
      <p:ext uri="{BB962C8B-B14F-4D97-AF65-F5344CB8AC3E}">
        <p14:creationId xmlns:p14="http://schemas.microsoft.com/office/powerpoint/2010/main" val="1907802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several ways we are working through ACTION to position our Housing Credit provisions for inclusion in a year-end tax package:</a:t>
            </a:r>
          </a:p>
          <a:p>
            <a:pPr marL="171450" indent="-171450">
              <a:buFont typeface="Arial" panose="020B0604020202020204" pitchFamily="34" charset="0"/>
              <a:buChar char="•"/>
            </a:pPr>
            <a:r>
              <a:rPr lang="en-US"/>
              <a:t>Weigh in with existing AHCIA supporters on the Ways and Means and Senate Finance Committees to ask them to include Housing Credit as a priority in any tax package that moves forward in the remainder of this Congress, sharing local examples, state or district fact sheets, and other data points to convey the need and sense of urgency to take action.</a:t>
            </a:r>
          </a:p>
          <a:p>
            <a:pPr marL="171450" indent="-171450">
              <a:buFont typeface="Arial" panose="020B0604020202020204" pitchFamily="34" charset="0"/>
              <a:buChar char="•"/>
            </a:pPr>
            <a:r>
              <a:rPr lang="en-US"/>
              <a:t>Follow up with any of your Senators and Representatives who are cosponsors, but not on the either of those committees, asking them to contact their respective congressional leadership to convey support for the Housing Credit and push for legislative action before the end of this Congress.</a:t>
            </a:r>
          </a:p>
          <a:p>
            <a:pPr marL="171450" indent="-171450">
              <a:buFont typeface="Arial" panose="020B0604020202020204" pitchFamily="34" charset="0"/>
              <a:buChar char="•"/>
            </a:pPr>
            <a:r>
              <a:rPr lang="en-US"/>
              <a:t>Help build up AHCIA </a:t>
            </a:r>
            <a:r>
              <a:rPr lang="en-US" err="1"/>
              <a:t>cosponsorship</a:t>
            </a:r>
            <a:r>
              <a:rPr lang="en-US"/>
              <a:t>. This is especially helpful if you have Republican Senators or Representatives who may have been hesitant to cosponsor while the Housing Credit was under consideration in the partisan reconciliation package. We have strong bipartisan support on both bills and increasing those numbers is critical for our legislative push if there is a bipartisan year-end tax bill.</a:t>
            </a:r>
          </a:p>
          <a:p>
            <a:pPr marL="171450" indent="-171450">
              <a:buFont typeface="Arial" panose="020B0604020202020204" pitchFamily="34" charset="0"/>
              <a:buChar char="•"/>
            </a:pPr>
            <a:r>
              <a:rPr lang="en-US"/>
              <a:t>We are also working hard to build the ACTION Campaign membership and further broaden our advocacy strength and reach. </a:t>
            </a:r>
          </a:p>
          <a:p>
            <a:pPr marL="628650" lvl="1" indent="-171450">
              <a:buFont typeface="Arial" panose="020B0604020202020204" pitchFamily="34" charset="0"/>
              <a:buChar char="•"/>
            </a:pPr>
            <a:r>
              <a:rPr lang="en-US"/>
              <a:t>If you are not a member, please join. If you are a member, please encourage your partners to join. Membership is free.</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D711E-BFAA-4C1D-B598-4F702EBD7F6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781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EF93B-916C-43ED-BA70-4A5D9382DC86}" type="slidenum">
              <a:rPr lang="en-US" smtClean="0"/>
              <a:t>3</a:t>
            </a:fld>
            <a:endParaRPr lang="en-US" dirty="0"/>
          </a:p>
        </p:txBody>
      </p:sp>
    </p:spTree>
    <p:extLst>
      <p:ext uri="{BB962C8B-B14F-4D97-AF65-F5344CB8AC3E}">
        <p14:creationId xmlns:p14="http://schemas.microsoft.com/office/powerpoint/2010/main" val="3947714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DEF93B-916C-43ED-BA70-4A5D9382DC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622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BE2B0-CF91-0ED7-C610-152FC264F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84015D-B933-A241-AEAF-FDABC42E5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44308-E360-987B-17F0-1FE7B753BE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96583E-D39F-6DCD-4502-632A3B26103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DEF93B-916C-43ED-BA70-4A5D9382DC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70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EF93B-916C-43ED-BA70-4A5D9382DC86}" type="slidenum">
              <a:rPr lang="en-US" smtClean="0"/>
              <a:t>6</a:t>
            </a:fld>
            <a:endParaRPr lang="en-US" dirty="0"/>
          </a:p>
        </p:txBody>
      </p:sp>
    </p:spTree>
    <p:extLst>
      <p:ext uri="{BB962C8B-B14F-4D97-AF65-F5344CB8AC3E}">
        <p14:creationId xmlns:p14="http://schemas.microsoft.com/office/powerpoint/2010/main" val="3992743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F18AD-244E-EA9E-A4E5-5BD54019C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63F52D-5C83-D091-79C7-076F063C43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15F60-C8DF-4EF4-D06E-67F1EFE008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E34F87-7E48-F8D9-25CA-F4F55F62021E}"/>
              </a:ext>
            </a:extLst>
          </p:cNvPr>
          <p:cNvSpPr>
            <a:spLocks noGrp="1"/>
          </p:cNvSpPr>
          <p:nvPr>
            <p:ph type="sldNum" sz="quarter" idx="5"/>
          </p:nvPr>
        </p:nvSpPr>
        <p:spPr/>
        <p:txBody>
          <a:bodyPr/>
          <a:lstStyle/>
          <a:p>
            <a:fld id="{FEDEF93B-916C-43ED-BA70-4A5D9382DC86}" type="slidenum">
              <a:rPr lang="en-US" smtClean="0"/>
              <a:t>7</a:t>
            </a:fld>
            <a:endParaRPr lang="en-US" dirty="0"/>
          </a:p>
        </p:txBody>
      </p:sp>
    </p:spTree>
    <p:extLst>
      <p:ext uri="{BB962C8B-B14F-4D97-AF65-F5344CB8AC3E}">
        <p14:creationId xmlns:p14="http://schemas.microsoft.com/office/powerpoint/2010/main" val="481873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1C2C9-DD5C-6183-EB0E-C7D2E8BB4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7CD9C-3804-18BB-D9DF-49B1B04496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DAB167-F8D7-0C73-3695-B832875CE7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12B0E3-BD78-6422-A218-E53083B64E8C}"/>
              </a:ext>
            </a:extLst>
          </p:cNvPr>
          <p:cNvSpPr>
            <a:spLocks noGrp="1"/>
          </p:cNvSpPr>
          <p:nvPr>
            <p:ph type="sldNum" sz="quarter" idx="5"/>
          </p:nvPr>
        </p:nvSpPr>
        <p:spPr/>
        <p:txBody>
          <a:bodyPr/>
          <a:lstStyle/>
          <a:p>
            <a:fld id="{FEDEF93B-916C-43ED-BA70-4A5D9382DC86}" type="slidenum">
              <a:rPr lang="en-US" smtClean="0"/>
              <a:t>8</a:t>
            </a:fld>
            <a:endParaRPr lang="en-US" dirty="0"/>
          </a:p>
        </p:txBody>
      </p:sp>
    </p:spTree>
    <p:extLst>
      <p:ext uri="{BB962C8B-B14F-4D97-AF65-F5344CB8AC3E}">
        <p14:creationId xmlns:p14="http://schemas.microsoft.com/office/powerpoint/2010/main" val="2233157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D2375-31BD-E375-B1C1-8B036EDFC3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A7EED4-CBA7-9C36-683C-B13BA1B8A2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F55D9D-F5AF-46E8-0539-1FA5D5C5E1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D1D3EF-5EF7-A089-2741-D311E1E87811}"/>
              </a:ext>
            </a:extLst>
          </p:cNvPr>
          <p:cNvSpPr>
            <a:spLocks noGrp="1"/>
          </p:cNvSpPr>
          <p:nvPr>
            <p:ph type="sldNum" sz="quarter" idx="5"/>
          </p:nvPr>
        </p:nvSpPr>
        <p:spPr/>
        <p:txBody>
          <a:bodyPr/>
          <a:lstStyle/>
          <a:p>
            <a:fld id="{FEDEF93B-916C-43ED-BA70-4A5D9382DC86}" type="slidenum">
              <a:rPr lang="en-US" smtClean="0"/>
              <a:t>10</a:t>
            </a:fld>
            <a:endParaRPr lang="en-US" dirty="0"/>
          </a:p>
        </p:txBody>
      </p:sp>
    </p:spTree>
    <p:extLst>
      <p:ext uri="{BB962C8B-B14F-4D97-AF65-F5344CB8AC3E}">
        <p14:creationId xmlns:p14="http://schemas.microsoft.com/office/powerpoint/2010/main" val="1282547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EF93B-916C-43ED-BA70-4A5D9382DC86}" type="slidenum">
              <a:rPr lang="en-US" smtClean="0"/>
              <a:t>11</a:t>
            </a:fld>
            <a:endParaRPr lang="en-US" dirty="0"/>
          </a:p>
        </p:txBody>
      </p:sp>
    </p:spTree>
    <p:extLst>
      <p:ext uri="{BB962C8B-B14F-4D97-AF65-F5344CB8AC3E}">
        <p14:creationId xmlns:p14="http://schemas.microsoft.com/office/powerpoint/2010/main" val="3304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EF93B-916C-43ED-BA70-4A5D9382DC86}" type="slidenum">
              <a:rPr lang="en-US" smtClean="0"/>
              <a:t>14</a:t>
            </a:fld>
            <a:endParaRPr lang="en-US" dirty="0"/>
          </a:p>
        </p:txBody>
      </p:sp>
    </p:spTree>
    <p:extLst>
      <p:ext uri="{BB962C8B-B14F-4D97-AF65-F5344CB8AC3E}">
        <p14:creationId xmlns:p14="http://schemas.microsoft.com/office/powerpoint/2010/main" val="3063989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7E820CFD-F09D-7441-AF7E-5A632577976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496943B6-E1B9-CA4C-A554-17B1A2D95E14}"/>
              </a:ext>
            </a:extLst>
          </p:cNvPr>
          <p:cNvPicPr>
            <a:picLocks noChangeAspect="1"/>
          </p:cNvPicPr>
          <p:nvPr userDrawn="1"/>
        </p:nvPicPr>
        <p:blipFill>
          <a:blip r:embed="rId3"/>
          <a:srcRect b="37166"/>
          <a:stretch/>
        </p:blipFill>
        <p:spPr>
          <a:xfrm>
            <a:off x="260380" y="276410"/>
            <a:ext cx="1263620" cy="753878"/>
          </a:xfrm>
          <a:prstGeom prst="rect">
            <a:avLst/>
          </a:prstGeom>
        </p:spPr>
      </p:pic>
    </p:spTree>
    <p:extLst>
      <p:ext uri="{BB962C8B-B14F-4D97-AF65-F5344CB8AC3E}">
        <p14:creationId xmlns:p14="http://schemas.microsoft.com/office/powerpoint/2010/main" val="401696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16020-4491-56E6-B49C-0D17A53FEC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519FA9-B214-FFC4-3B0C-C424819568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FC8EFE-4884-988D-62FC-03E845CDA83A}"/>
              </a:ext>
            </a:extLst>
          </p:cNvPr>
          <p:cNvSpPr>
            <a:spLocks noGrp="1"/>
          </p:cNvSpPr>
          <p:nvPr>
            <p:ph type="dt" sz="half" idx="10"/>
          </p:nvPr>
        </p:nvSpPr>
        <p:spPr/>
        <p:txBody>
          <a:bodyPr/>
          <a:lstStyle/>
          <a:p>
            <a:fld id="{4F9FD81F-58D3-4AE0-95F2-22830242437F}" type="datetimeFigureOut">
              <a:rPr lang="en-US" smtClean="0"/>
              <a:t>6/7/2026</a:t>
            </a:fld>
            <a:endParaRPr lang="en-US"/>
          </a:p>
        </p:txBody>
      </p:sp>
      <p:sp>
        <p:nvSpPr>
          <p:cNvPr id="5" name="Footer Placeholder 4">
            <a:extLst>
              <a:ext uri="{FF2B5EF4-FFF2-40B4-BE49-F238E27FC236}">
                <a16:creationId xmlns:a16="http://schemas.microsoft.com/office/drawing/2014/main" id="{C8F34C7D-79FB-56EE-A540-E4765B710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207B3-FDF6-D4E0-A325-31C52E124244}"/>
              </a:ext>
            </a:extLst>
          </p:cNvPr>
          <p:cNvSpPr>
            <a:spLocks noGrp="1"/>
          </p:cNvSpPr>
          <p:nvPr>
            <p:ph type="sldNum" sz="quarter" idx="12"/>
          </p:nvPr>
        </p:nvSpPr>
        <p:spPr/>
        <p:txBody>
          <a:bodyPr/>
          <a:lstStyle/>
          <a:p>
            <a:fld id="{37E0823D-64EE-4D4B-A9A5-683F8202628A}" type="slidenum">
              <a:rPr lang="en-US" smtClean="0"/>
              <a:t>‹#›</a:t>
            </a:fld>
            <a:endParaRPr lang="en-US"/>
          </a:p>
        </p:txBody>
      </p:sp>
    </p:spTree>
    <p:extLst>
      <p:ext uri="{BB962C8B-B14F-4D97-AF65-F5344CB8AC3E}">
        <p14:creationId xmlns:p14="http://schemas.microsoft.com/office/powerpoint/2010/main" val="236376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8817B-11D9-EF24-07F9-BD6F843CB5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2D923E-C0DB-EA71-45A5-DC86C16A09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FC6AD0-C039-08DD-9708-7384827E67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913842-3D8E-A5F7-C997-49C18B0EBB69}"/>
              </a:ext>
            </a:extLst>
          </p:cNvPr>
          <p:cNvSpPr>
            <a:spLocks noGrp="1"/>
          </p:cNvSpPr>
          <p:nvPr>
            <p:ph type="dt" sz="half" idx="10"/>
          </p:nvPr>
        </p:nvSpPr>
        <p:spPr/>
        <p:txBody>
          <a:bodyPr/>
          <a:lstStyle/>
          <a:p>
            <a:fld id="{4F9FD81F-58D3-4AE0-95F2-22830242437F}" type="datetimeFigureOut">
              <a:rPr lang="en-US" smtClean="0"/>
              <a:t>6/7/2026</a:t>
            </a:fld>
            <a:endParaRPr lang="en-US"/>
          </a:p>
        </p:txBody>
      </p:sp>
      <p:sp>
        <p:nvSpPr>
          <p:cNvPr id="6" name="Footer Placeholder 5">
            <a:extLst>
              <a:ext uri="{FF2B5EF4-FFF2-40B4-BE49-F238E27FC236}">
                <a16:creationId xmlns:a16="http://schemas.microsoft.com/office/drawing/2014/main" id="{EB3B3606-4C23-13AC-5E9F-02750FD879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21A431-01C4-466E-CC5D-DE20D4AF5016}"/>
              </a:ext>
            </a:extLst>
          </p:cNvPr>
          <p:cNvSpPr>
            <a:spLocks noGrp="1"/>
          </p:cNvSpPr>
          <p:nvPr>
            <p:ph type="sldNum" sz="quarter" idx="12"/>
          </p:nvPr>
        </p:nvSpPr>
        <p:spPr/>
        <p:txBody>
          <a:bodyPr/>
          <a:lstStyle/>
          <a:p>
            <a:fld id="{37E0823D-64EE-4D4B-A9A5-683F8202628A}" type="slidenum">
              <a:rPr lang="en-US" smtClean="0"/>
              <a:t>‹#›</a:t>
            </a:fld>
            <a:endParaRPr lang="en-US"/>
          </a:p>
        </p:txBody>
      </p:sp>
    </p:spTree>
    <p:extLst>
      <p:ext uri="{BB962C8B-B14F-4D97-AF65-F5344CB8AC3E}">
        <p14:creationId xmlns:p14="http://schemas.microsoft.com/office/powerpoint/2010/main" val="591186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127BA-6315-A118-7874-E7A9E09250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42FC8B-4252-48AA-8B9F-60A5C4DD68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A407CC-D0A2-F1F7-174C-5DE92E1D52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7F395-7D27-3495-AC9F-ADD04E1CE1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0B7156-9544-7064-11FF-C6769F8632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9A60BE-569B-216A-FC29-9D17FE4C5251}"/>
              </a:ext>
            </a:extLst>
          </p:cNvPr>
          <p:cNvSpPr>
            <a:spLocks noGrp="1"/>
          </p:cNvSpPr>
          <p:nvPr>
            <p:ph type="dt" sz="half" idx="10"/>
          </p:nvPr>
        </p:nvSpPr>
        <p:spPr/>
        <p:txBody>
          <a:bodyPr/>
          <a:lstStyle/>
          <a:p>
            <a:fld id="{4F9FD81F-58D3-4AE0-95F2-22830242437F}" type="datetimeFigureOut">
              <a:rPr lang="en-US" smtClean="0"/>
              <a:t>6/7/2026</a:t>
            </a:fld>
            <a:endParaRPr lang="en-US"/>
          </a:p>
        </p:txBody>
      </p:sp>
      <p:sp>
        <p:nvSpPr>
          <p:cNvPr id="8" name="Footer Placeholder 7">
            <a:extLst>
              <a:ext uri="{FF2B5EF4-FFF2-40B4-BE49-F238E27FC236}">
                <a16:creationId xmlns:a16="http://schemas.microsoft.com/office/drawing/2014/main" id="{57D10EFB-1BA5-8B21-02D0-747E5841EF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06F31C-DE2D-6958-03C5-D0963E86B6FB}"/>
              </a:ext>
            </a:extLst>
          </p:cNvPr>
          <p:cNvSpPr>
            <a:spLocks noGrp="1"/>
          </p:cNvSpPr>
          <p:nvPr>
            <p:ph type="sldNum" sz="quarter" idx="12"/>
          </p:nvPr>
        </p:nvSpPr>
        <p:spPr/>
        <p:txBody>
          <a:bodyPr/>
          <a:lstStyle/>
          <a:p>
            <a:fld id="{37E0823D-64EE-4D4B-A9A5-683F8202628A}" type="slidenum">
              <a:rPr lang="en-US" smtClean="0"/>
              <a:t>‹#›</a:t>
            </a:fld>
            <a:endParaRPr lang="en-US"/>
          </a:p>
        </p:txBody>
      </p:sp>
    </p:spTree>
    <p:extLst>
      <p:ext uri="{BB962C8B-B14F-4D97-AF65-F5344CB8AC3E}">
        <p14:creationId xmlns:p14="http://schemas.microsoft.com/office/powerpoint/2010/main" val="4135670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C008-23CA-3B64-1C20-C462F4B538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D03877-DD17-4062-291B-F9D016B529AA}"/>
              </a:ext>
            </a:extLst>
          </p:cNvPr>
          <p:cNvSpPr>
            <a:spLocks noGrp="1"/>
          </p:cNvSpPr>
          <p:nvPr>
            <p:ph type="dt" sz="half" idx="10"/>
          </p:nvPr>
        </p:nvSpPr>
        <p:spPr/>
        <p:txBody>
          <a:bodyPr/>
          <a:lstStyle/>
          <a:p>
            <a:fld id="{4F9FD81F-58D3-4AE0-95F2-22830242437F}" type="datetimeFigureOut">
              <a:rPr lang="en-US" smtClean="0"/>
              <a:t>6/7/2026</a:t>
            </a:fld>
            <a:endParaRPr lang="en-US"/>
          </a:p>
        </p:txBody>
      </p:sp>
      <p:sp>
        <p:nvSpPr>
          <p:cNvPr id="4" name="Footer Placeholder 3">
            <a:extLst>
              <a:ext uri="{FF2B5EF4-FFF2-40B4-BE49-F238E27FC236}">
                <a16:creationId xmlns:a16="http://schemas.microsoft.com/office/drawing/2014/main" id="{538A7261-8840-9EE8-6088-A953E82485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22533B-2910-A301-EEA5-716E0691F744}"/>
              </a:ext>
            </a:extLst>
          </p:cNvPr>
          <p:cNvSpPr>
            <a:spLocks noGrp="1"/>
          </p:cNvSpPr>
          <p:nvPr>
            <p:ph type="sldNum" sz="quarter" idx="12"/>
          </p:nvPr>
        </p:nvSpPr>
        <p:spPr/>
        <p:txBody>
          <a:bodyPr/>
          <a:lstStyle/>
          <a:p>
            <a:fld id="{37E0823D-64EE-4D4B-A9A5-683F8202628A}" type="slidenum">
              <a:rPr lang="en-US" smtClean="0"/>
              <a:t>‹#›</a:t>
            </a:fld>
            <a:endParaRPr lang="en-US"/>
          </a:p>
        </p:txBody>
      </p:sp>
    </p:spTree>
    <p:extLst>
      <p:ext uri="{BB962C8B-B14F-4D97-AF65-F5344CB8AC3E}">
        <p14:creationId xmlns:p14="http://schemas.microsoft.com/office/powerpoint/2010/main" val="69461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A21DA1-BDF9-B6B1-8524-11B1C02F49FD}"/>
              </a:ext>
            </a:extLst>
          </p:cNvPr>
          <p:cNvSpPr>
            <a:spLocks noGrp="1"/>
          </p:cNvSpPr>
          <p:nvPr>
            <p:ph type="dt" sz="half" idx="10"/>
          </p:nvPr>
        </p:nvSpPr>
        <p:spPr/>
        <p:txBody>
          <a:bodyPr/>
          <a:lstStyle/>
          <a:p>
            <a:fld id="{4F9FD81F-58D3-4AE0-95F2-22830242437F}" type="datetimeFigureOut">
              <a:rPr lang="en-US" smtClean="0"/>
              <a:t>6/7/2026</a:t>
            </a:fld>
            <a:endParaRPr lang="en-US"/>
          </a:p>
        </p:txBody>
      </p:sp>
      <p:sp>
        <p:nvSpPr>
          <p:cNvPr id="3" name="Footer Placeholder 2">
            <a:extLst>
              <a:ext uri="{FF2B5EF4-FFF2-40B4-BE49-F238E27FC236}">
                <a16:creationId xmlns:a16="http://schemas.microsoft.com/office/drawing/2014/main" id="{7DED868B-E545-518D-C8BD-6460ACCCB9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0F7EE9-D257-449F-7D2E-697D81BEB9FA}"/>
              </a:ext>
            </a:extLst>
          </p:cNvPr>
          <p:cNvSpPr>
            <a:spLocks noGrp="1"/>
          </p:cNvSpPr>
          <p:nvPr>
            <p:ph type="sldNum" sz="quarter" idx="12"/>
          </p:nvPr>
        </p:nvSpPr>
        <p:spPr/>
        <p:txBody>
          <a:bodyPr/>
          <a:lstStyle/>
          <a:p>
            <a:fld id="{37E0823D-64EE-4D4B-A9A5-683F8202628A}" type="slidenum">
              <a:rPr lang="en-US" smtClean="0"/>
              <a:t>‹#›</a:t>
            </a:fld>
            <a:endParaRPr lang="en-US"/>
          </a:p>
        </p:txBody>
      </p:sp>
    </p:spTree>
    <p:extLst>
      <p:ext uri="{BB962C8B-B14F-4D97-AF65-F5344CB8AC3E}">
        <p14:creationId xmlns:p14="http://schemas.microsoft.com/office/powerpoint/2010/main" val="2424189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501C2-B19F-C21E-7AE5-BB23D98C26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864BDD-53DC-0B13-D932-953CF37D82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FA2859-7AF1-A4EB-C91F-7F5F8EA43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B8AD5-5C65-EFB9-D5AB-AF9C89DDCCED}"/>
              </a:ext>
            </a:extLst>
          </p:cNvPr>
          <p:cNvSpPr>
            <a:spLocks noGrp="1"/>
          </p:cNvSpPr>
          <p:nvPr>
            <p:ph type="dt" sz="half" idx="10"/>
          </p:nvPr>
        </p:nvSpPr>
        <p:spPr/>
        <p:txBody>
          <a:bodyPr/>
          <a:lstStyle/>
          <a:p>
            <a:fld id="{4F9FD81F-58D3-4AE0-95F2-22830242437F}" type="datetimeFigureOut">
              <a:rPr lang="en-US" smtClean="0"/>
              <a:t>6/7/2026</a:t>
            </a:fld>
            <a:endParaRPr lang="en-US"/>
          </a:p>
        </p:txBody>
      </p:sp>
      <p:sp>
        <p:nvSpPr>
          <p:cNvPr id="6" name="Footer Placeholder 5">
            <a:extLst>
              <a:ext uri="{FF2B5EF4-FFF2-40B4-BE49-F238E27FC236}">
                <a16:creationId xmlns:a16="http://schemas.microsoft.com/office/drawing/2014/main" id="{97CB385A-3700-49E2-317B-ECF6B18D0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4C04F2-63B4-2DEB-C5AB-6709DD9A8596}"/>
              </a:ext>
            </a:extLst>
          </p:cNvPr>
          <p:cNvSpPr>
            <a:spLocks noGrp="1"/>
          </p:cNvSpPr>
          <p:nvPr>
            <p:ph type="sldNum" sz="quarter" idx="12"/>
          </p:nvPr>
        </p:nvSpPr>
        <p:spPr/>
        <p:txBody>
          <a:bodyPr/>
          <a:lstStyle/>
          <a:p>
            <a:fld id="{37E0823D-64EE-4D4B-A9A5-683F8202628A}" type="slidenum">
              <a:rPr lang="en-US" smtClean="0"/>
              <a:t>‹#›</a:t>
            </a:fld>
            <a:endParaRPr lang="en-US"/>
          </a:p>
        </p:txBody>
      </p:sp>
    </p:spTree>
    <p:extLst>
      <p:ext uri="{BB962C8B-B14F-4D97-AF65-F5344CB8AC3E}">
        <p14:creationId xmlns:p14="http://schemas.microsoft.com/office/powerpoint/2010/main" val="1988305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BBDE-9B5F-5CF5-F371-FEE6604B06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3A0034-5ABB-1127-39D9-A446712581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C78E08-C1E5-4141-0ACF-64D815260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28DC72-1291-3B07-612C-5756C0956151}"/>
              </a:ext>
            </a:extLst>
          </p:cNvPr>
          <p:cNvSpPr>
            <a:spLocks noGrp="1"/>
          </p:cNvSpPr>
          <p:nvPr>
            <p:ph type="dt" sz="half" idx="10"/>
          </p:nvPr>
        </p:nvSpPr>
        <p:spPr/>
        <p:txBody>
          <a:bodyPr/>
          <a:lstStyle/>
          <a:p>
            <a:fld id="{4F9FD81F-58D3-4AE0-95F2-22830242437F}" type="datetimeFigureOut">
              <a:rPr lang="en-US" smtClean="0"/>
              <a:t>6/7/2026</a:t>
            </a:fld>
            <a:endParaRPr lang="en-US"/>
          </a:p>
        </p:txBody>
      </p:sp>
      <p:sp>
        <p:nvSpPr>
          <p:cNvPr id="6" name="Footer Placeholder 5">
            <a:extLst>
              <a:ext uri="{FF2B5EF4-FFF2-40B4-BE49-F238E27FC236}">
                <a16:creationId xmlns:a16="http://schemas.microsoft.com/office/drawing/2014/main" id="{A933B3D5-03B5-83CE-E022-545211CEE8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4EB58D-43FE-6103-A3FA-CEA24BD22080}"/>
              </a:ext>
            </a:extLst>
          </p:cNvPr>
          <p:cNvSpPr>
            <a:spLocks noGrp="1"/>
          </p:cNvSpPr>
          <p:nvPr>
            <p:ph type="sldNum" sz="quarter" idx="12"/>
          </p:nvPr>
        </p:nvSpPr>
        <p:spPr/>
        <p:txBody>
          <a:bodyPr/>
          <a:lstStyle/>
          <a:p>
            <a:fld id="{37E0823D-64EE-4D4B-A9A5-683F8202628A}" type="slidenum">
              <a:rPr lang="en-US" smtClean="0"/>
              <a:t>‹#›</a:t>
            </a:fld>
            <a:endParaRPr lang="en-US"/>
          </a:p>
        </p:txBody>
      </p:sp>
    </p:spTree>
    <p:extLst>
      <p:ext uri="{BB962C8B-B14F-4D97-AF65-F5344CB8AC3E}">
        <p14:creationId xmlns:p14="http://schemas.microsoft.com/office/powerpoint/2010/main" val="234393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194E-FEB4-F8A6-33CF-24E7170CBB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ED2F4F-4E7B-F096-8518-9A9CC3446F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CB092-2599-EAD2-2A31-6C3D356975C5}"/>
              </a:ext>
            </a:extLst>
          </p:cNvPr>
          <p:cNvSpPr>
            <a:spLocks noGrp="1"/>
          </p:cNvSpPr>
          <p:nvPr>
            <p:ph type="dt" sz="half" idx="10"/>
          </p:nvPr>
        </p:nvSpPr>
        <p:spPr/>
        <p:txBody>
          <a:bodyPr/>
          <a:lstStyle/>
          <a:p>
            <a:fld id="{4F9FD81F-58D3-4AE0-95F2-22830242437F}" type="datetimeFigureOut">
              <a:rPr lang="en-US" smtClean="0"/>
              <a:t>6/7/2026</a:t>
            </a:fld>
            <a:endParaRPr lang="en-US"/>
          </a:p>
        </p:txBody>
      </p:sp>
      <p:sp>
        <p:nvSpPr>
          <p:cNvPr id="5" name="Footer Placeholder 4">
            <a:extLst>
              <a:ext uri="{FF2B5EF4-FFF2-40B4-BE49-F238E27FC236}">
                <a16:creationId xmlns:a16="http://schemas.microsoft.com/office/drawing/2014/main" id="{C73926BB-A2C4-874A-8412-88BBF3BAC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35869-1C6D-88B7-1596-C4A319E6710E}"/>
              </a:ext>
            </a:extLst>
          </p:cNvPr>
          <p:cNvSpPr>
            <a:spLocks noGrp="1"/>
          </p:cNvSpPr>
          <p:nvPr>
            <p:ph type="sldNum" sz="quarter" idx="12"/>
          </p:nvPr>
        </p:nvSpPr>
        <p:spPr/>
        <p:txBody>
          <a:bodyPr/>
          <a:lstStyle/>
          <a:p>
            <a:fld id="{37E0823D-64EE-4D4B-A9A5-683F8202628A}" type="slidenum">
              <a:rPr lang="en-US" smtClean="0"/>
              <a:t>‹#›</a:t>
            </a:fld>
            <a:endParaRPr lang="en-US"/>
          </a:p>
        </p:txBody>
      </p:sp>
    </p:spTree>
    <p:extLst>
      <p:ext uri="{BB962C8B-B14F-4D97-AF65-F5344CB8AC3E}">
        <p14:creationId xmlns:p14="http://schemas.microsoft.com/office/powerpoint/2010/main" val="2321186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ED528D-ECAE-FC64-CEF4-7EA8961B3D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F5963A-3232-314F-5AD0-8C79CA83BE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A8A1D7-385F-3F62-2B0D-57613308D6D5}"/>
              </a:ext>
            </a:extLst>
          </p:cNvPr>
          <p:cNvSpPr>
            <a:spLocks noGrp="1"/>
          </p:cNvSpPr>
          <p:nvPr>
            <p:ph type="dt" sz="half" idx="10"/>
          </p:nvPr>
        </p:nvSpPr>
        <p:spPr/>
        <p:txBody>
          <a:bodyPr/>
          <a:lstStyle/>
          <a:p>
            <a:fld id="{4F9FD81F-58D3-4AE0-95F2-22830242437F}" type="datetimeFigureOut">
              <a:rPr lang="en-US" smtClean="0"/>
              <a:t>6/7/2026</a:t>
            </a:fld>
            <a:endParaRPr lang="en-US"/>
          </a:p>
        </p:txBody>
      </p:sp>
      <p:sp>
        <p:nvSpPr>
          <p:cNvPr id="5" name="Footer Placeholder 4">
            <a:extLst>
              <a:ext uri="{FF2B5EF4-FFF2-40B4-BE49-F238E27FC236}">
                <a16:creationId xmlns:a16="http://schemas.microsoft.com/office/drawing/2014/main" id="{CC2D0821-7616-FE3E-C1EB-0888A9689B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12E27-7238-13C5-A2E7-6D10758C5930}"/>
              </a:ext>
            </a:extLst>
          </p:cNvPr>
          <p:cNvSpPr>
            <a:spLocks noGrp="1"/>
          </p:cNvSpPr>
          <p:nvPr>
            <p:ph type="sldNum" sz="quarter" idx="12"/>
          </p:nvPr>
        </p:nvSpPr>
        <p:spPr/>
        <p:txBody>
          <a:bodyPr/>
          <a:lstStyle/>
          <a:p>
            <a:fld id="{37E0823D-64EE-4D4B-A9A5-683F8202628A}" type="slidenum">
              <a:rPr lang="en-US" smtClean="0"/>
              <a:t>‹#›</a:t>
            </a:fld>
            <a:endParaRPr lang="en-US"/>
          </a:p>
        </p:txBody>
      </p:sp>
    </p:spTree>
    <p:extLst>
      <p:ext uri="{BB962C8B-B14F-4D97-AF65-F5344CB8AC3E}">
        <p14:creationId xmlns:p14="http://schemas.microsoft.com/office/powerpoint/2010/main" val="3471170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Dark Color Image Slide">
    <p:spTree>
      <p:nvGrpSpPr>
        <p:cNvPr id="1" name=""/>
        <p:cNvGrpSpPr/>
        <p:nvPr/>
      </p:nvGrpSpPr>
      <p:grpSpPr>
        <a:xfrm>
          <a:off x="0" y="0"/>
          <a:ext cx="0" cy="0"/>
          <a:chOff x="0" y="0"/>
          <a:chExt cx="0" cy="0"/>
        </a:xfrm>
      </p:grpSpPr>
      <p:sp>
        <p:nvSpPr>
          <p:cNvPr id="181" name="Shape 181"/>
          <p:cNvSpPr>
            <a:spLocks noGrp="1"/>
          </p:cNvSpPr>
          <p:nvPr>
            <p:ph type="pic" idx="13" hasCustomPrompt="1"/>
          </p:nvPr>
        </p:nvSpPr>
        <p:spPr>
          <a:xfrm>
            <a:off x="0" y="0"/>
            <a:ext cx="12192049" cy="6858000"/>
          </a:xfrm>
          <a:prstGeom prst="rect">
            <a:avLst/>
          </a:prstGeom>
          <a:pattFill prst="pct5">
            <a:fgClr>
              <a:schemeClr val="accent1"/>
            </a:fgClr>
            <a:bgClr>
              <a:schemeClr val="tx2"/>
            </a:bgClr>
          </a:pattFill>
        </p:spPr>
        <p:txBody>
          <a:bodyPr lIns="91439" tIns="45719" rIns="91439" bIns="45719" anchor="t">
            <a:noAutofit/>
          </a:bodyPr>
          <a:lstStyle>
            <a:lvl1pPr>
              <a:defRPr/>
            </a:lvl1pPr>
          </a:lstStyle>
          <a:p>
            <a:r>
              <a:rPr lang="de-DE"/>
              <a:t>Drop Image </a:t>
            </a:r>
            <a:r>
              <a:rPr lang="de-DE" err="1"/>
              <a:t>here</a:t>
            </a:r>
            <a:endParaRPr/>
          </a:p>
        </p:txBody>
      </p:sp>
      <p:sp>
        <p:nvSpPr>
          <p:cNvPr id="6" name="Shape 29"/>
          <p:cNvSpPr/>
          <p:nvPr userDrawn="1"/>
        </p:nvSpPr>
        <p:spPr>
          <a:xfrm>
            <a:off x="11778723" y="6436561"/>
            <a:ext cx="266098" cy="23596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spAutoFit/>
          </a:bodyPr>
          <a:lstStyle/>
          <a:p>
            <a:pPr>
              <a:spcBef>
                <a:spcPts val="2250"/>
              </a:spcBef>
              <a:defRPr sz="2800">
                <a:solidFill>
                  <a:srgbClr val="797979"/>
                </a:solidFill>
              </a:defRPr>
            </a:pPr>
            <a:fld id="{86CB4B4D-7CA3-9044-876B-883B54F8677D}" type="slidenum">
              <a:rPr sz="1000" b="1" i="0">
                <a:solidFill>
                  <a:srgbClr val="FFFFFF"/>
                </a:solidFill>
                <a:latin typeface="Arial Black" charset="0"/>
                <a:ea typeface="Arial Black" charset="0"/>
                <a:cs typeface="Arial Black" charset="0"/>
              </a:rPr>
              <a:pPr>
                <a:spcBef>
                  <a:spcPts val="2250"/>
                </a:spcBef>
                <a:defRPr sz="2800">
                  <a:solidFill>
                    <a:srgbClr val="797979"/>
                  </a:solidFill>
                </a:defRPr>
              </a:pPr>
              <a:t>‹#›</a:t>
            </a:fld>
            <a:r>
              <a:rPr sz="1200" b="1" i="0">
                <a:solidFill>
                  <a:srgbClr val="005A8B"/>
                </a:solidFill>
                <a:latin typeface="Arial Black" charset="0"/>
                <a:ea typeface="Arial Black" charset="0"/>
                <a:cs typeface="Arial Black" charset="0"/>
              </a:rPr>
              <a:t>￼</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22882" y="6436561"/>
            <a:ext cx="1022350" cy="247650"/>
          </a:xfrm>
          <a:prstGeom prst="rect">
            <a:avLst/>
          </a:prstGeom>
        </p:spPr>
      </p:pic>
    </p:spTree>
    <p:extLst>
      <p:ext uri="{BB962C8B-B14F-4D97-AF65-F5344CB8AC3E}">
        <p14:creationId xmlns:p14="http://schemas.microsoft.com/office/powerpoint/2010/main" val="2151422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5745" y="463181"/>
            <a:ext cx="10204938" cy="723137"/>
          </a:xfrm>
        </p:spPr>
        <p:txBody>
          <a:bodyPr>
            <a:noAutofit/>
          </a:bodyPr>
          <a:lstStyle>
            <a:lvl1pPr marL="0" algn="l" defTabSz="914400" rtl="0" eaLnBrk="1" latinLnBrk="0" hangingPunct="1">
              <a:lnSpc>
                <a:spcPct val="100000"/>
              </a:lnSpc>
              <a:spcBef>
                <a:spcPct val="0"/>
              </a:spcBef>
              <a:buNone/>
              <a:defRPr lang="en-US" sz="4400" kern="1200" dirty="0">
                <a:solidFill>
                  <a:srgbClr val="54A1DC"/>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2A5F"/>
                </a:solidFill>
              </a:defRPr>
            </a:lvl1pPr>
            <a:lvl2pPr>
              <a:defRPr>
                <a:solidFill>
                  <a:srgbClr val="002A5F"/>
                </a:solidFill>
              </a:defRPr>
            </a:lvl2pPr>
            <a:lvl3pPr>
              <a:defRPr>
                <a:solidFill>
                  <a:srgbClr val="002A5F"/>
                </a:solidFill>
              </a:defRPr>
            </a:lvl3pPr>
            <a:lvl4pPr>
              <a:defRPr>
                <a:solidFill>
                  <a:srgbClr val="002A5F"/>
                </a:solidFill>
              </a:defRPr>
            </a:lvl4pPr>
            <a:lvl5pPr>
              <a:defRPr>
                <a:solidFill>
                  <a:srgbClr val="002A5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62492FB-C374-174C-B5CE-59F7604A8E1C}" type="slidenum">
              <a:rPr lang="en-US" smtClean="0"/>
              <a:pPr/>
              <a:t>‹#›</a:t>
            </a:fld>
            <a:endParaRPr lang="en-US" dirty="0"/>
          </a:p>
        </p:txBody>
      </p:sp>
    </p:spTree>
    <p:extLst>
      <p:ext uri="{BB962C8B-B14F-4D97-AF65-F5344CB8AC3E}">
        <p14:creationId xmlns:p14="http://schemas.microsoft.com/office/powerpoint/2010/main" val="364074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492FB-C374-174C-B5CE-59F7604A8E1C}" type="slidenum">
              <a:rPr lang="en-US" smtClean="0"/>
              <a:pPr/>
              <a:t>‹#›</a:t>
            </a:fld>
            <a:endParaRPr lang="en-US" dirty="0"/>
          </a:p>
        </p:txBody>
      </p:sp>
    </p:spTree>
    <p:extLst>
      <p:ext uri="{BB962C8B-B14F-4D97-AF65-F5344CB8AC3E}">
        <p14:creationId xmlns:p14="http://schemas.microsoft.com/office/powerpoint/2010/main" val="146811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207011"/>
            <a:ext cx="10515600" cy="1325563"/>
          </a:xfrm>
          <a:prstGeom prst="rect">
            <a:avLst/>
          </a:prstGeom>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EAB1C512-6763-3641-894F-9430867ADB1F}"/>
              </a:ext>
            </a:extLst>
          </p:cNvPr>
          <p:cNvSpPr>
            <a:spLocks noGrp="1"/>
          </p:cNvSpPr>
          <p:nvPr>
            <p:ph type="sldNum" sz="quarter" idx="10"/>
          </p:nvPr>
        </p:nvSpPr>
        <p:spPr/>
        <p:txBody>
          <a:bodyPr/>
          <a:lstStyle/>
          <a:p>
            <a:fld id="{162492FB-C374-174C-B5CE-59F7604A8E1C}" type="slidenum">
              <a:rPr lang="en-US" smtClean="0"/>
              <a:pPr/>
              <a:t>‹#›</a:t>
            </a:fld>
            <a:endParaRPr lang="en-US" dirty="0"/>
          </a:p>
        </p:txBody>
      </p:sp>
    </p:spTree>
    <p:extLst>
      <p:ext uri="{BB962C8B-B14F-4D97-AF65-F5344CB8AC3E}">
        <p14:creationId xmlns:p14="http://schemas.microsoft.com/office/powerpoint/2010/main" val="19894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ark Color Image Slide">
    <p:spTree>
      <p:nvGrpSpPr>
        <p:cNvPr id="1" name=""/>
        <p:cNvGrpSpPr/>
        <p:nvPr/>
      </p:nvGrpSpPr>
      <p:grpSpPr>
        <a:xfrm>
          <a:off x="0" y="0"/>
          <a:ext cx="0" cy="0"/>
          <a:chOff x="0" y="0"/>
          <a:chExt cx="0" cy="0"/>
        </a:xfrm>
      </p:grpSpPr>
      <p:sp>
        <p:nvSpPr>
          <p:cNvPr id="181" name="Shape 181"/>
          <p:cNvSpPr>
            <a:spLocks noGrp="1"/>
          </p:cNvSpPr>
          <p:nvPr>
            <p:ph type="pic" idx="13" hasCustomPrompt="1"/>
          </p:nvPr>
        </p:nvSpPr>
        <p:spPr>
          <a:xfrm>
            <a:off x="0" y="0"/>
            <a:ext cx="12192049" cy="6858000"/>
          </a:xfrm>
          <a:prstGeom prst="rect">
            <a:avLst/>
          </a:prstGeom>
          <a:pattFill prst="pct5">
            <a:fgClr>
              <a:schemeClr val="accent1"/>
            </a:fgClr>
            <a:bgClr>
              <a:schemeClr val="tx2"/>
            </a:bgClr>
          </a:pattFill>
        </p:spPr>
        <p:txBody>
          <a:bodyPr lIns="91439" tIns="45719" rIns="91439" bIns="45719" anchor="t">
            <a:noAutofit/>
          </a:bodyPr>
          <a:lstStyle>
            <a:lvl1pPr>
              <a:defRPr/>
            </a:lvl1pPr>
          </a:lstStyle>
          <a:p>
            <a:r>
              <a:rPr lang="de-DE"/>
              <a:t>Drop Image </a:t>
            </a:r>
            <a:r>
              <a:rPr lang="de-DE" err="1"/>
              <a:t>here</a:t>
            </a:r>
            <a:endParaRPr/>
          </a:p>
        </p:txBody>
      </p:sp>
      <p:sp>
        <p:nvSpPr>
          <p:cNvPr id="6" name="Shape 29"/>
          <p:cNvSpPr/>
          <p:nvPr userDrawn="1"/>
        </p:nvSpPr>
        <p:spPr>
          <a:xfrm>
            <a:off x="11778723" y="6436561"/>
            <a:ext cx="266098" cy="23596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spAutoFit/>
          </a:bodyPr>
          <a:lstStyle/>
          <a:p>
            <a:pPr>
              <a:spcBef>
                <a:spcPts val="2250"/>
              </a:spcBef>
              <a:defRPr sz="2800">
                <a:solidFill>
                  <a:srgbClr val="797979"/>
                </a:solidFill>
              </a:defRPr>
            </a:pPr>
            <a:fld id="{86CB4B4D-7CA3-9044-876B-883B54F8677D}" type="slidenum">
              <a:rPr sz="1000" b="1" i="0">
                <a:solidFill>
                  <a:srgbClr val="FFFFFF"/>
                </a:solidFill>
                <a:latin typeface="Arial Black" charset="0"/>
                <a:ea typeface="Arial Black" charset="0"/>
                <a:cs typeface="Arial Black" charset="0"/>
              </a:rPr>
              <a:pPr>
                <a:spcBef>
                  <a:spcPts val="2250"/>
                </a:spcBef>
                <a:defRPr sz="2800">
                  <a:solidFill>
                    <a:srgbClr val="797979"/>
                  </a:solidFill>
                </a:defRPr>
              </a:pPr>
              <a:t>‹#›</a:t>
            </a:fld>
            <a:r>
              <a:rPr sz="1200" b="1" i="0">
                <a:solidFill>
                  <a:srgbClr val="005A8B"/>
                </a:solidFill>
                <a:latin typeface="Arial Black" charset="0"/>
                <a:ea typeface="Arial Black" charset="0"/>
                <a:cs typeface="Arial Black" charset="0"/>
              </a:rPr>
              <a:t>￼</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22882" y="6436561"/>
            <a:ext cx="1022350" cy="247650"/>
          </a:xfrm>
          <a:prstGeom prst="rect">
            <a:avLst/>
          </a:prstGeom>
        </p:spPr>
      </p:pic>
    </p:spTree>
    <p:extLst>
      <p:ext uri="{BB962C8B-B14F-4D97-AF65-F5344CB8AC3E}">
        <p14:creationId xmlns:p14="http://schemas.microsoft.com/office/powerpoint/2010/main" val="406454462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July 22, 2025</a:t>
            </a:r>
          </a:p>
        </p:txBody>
      </p:sp>
      <p:sp>
        <p:nvSpPr>
          <p:cNvPr id="6" name="Footer Placeholder 5"/>
          <p:cNvSpPr>
            <a:spLocks noGrp="1"/>
          </p:cNvSpPr>
          <p:nvPr>
            <p:ph type="ftr" sz="quarter" idx="11"/>
          </p:nvPr>
        </p:nvSpPr>
        <p:spPr/>
        <p:txBody>
          <a:bodyPr/>
          <a:lstStyle/>
          <a:p>
            <a:r>
              <a:rPr lang="en-US"/>
              <a:t>www.novoco.com</a:t>
            </a:r>
          </a:p>
        </p:txBody>
      </p:sp>
    </p:spTree>
    <p:extLst>
      <p:ext uri="{BB962C8B-B14F-4D97-AF65-F5344CB8AC3E}">
        <p14:creationId xmlns:p14="http://schemas.microsoft.com/office/powerpoint/2010/main" val="46788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CE9BA-E90E-AB72-7244-5321D41BDA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FE0FA9-C5A1-A39D-984A-50F8231C8938}"/>
              </a:ext>
            </a:extLst>
          </p:cNvPr>
          <p:cNvSpPr>
            <a:spLocks noGrp="1"/>
          </p:cNvSpPr>
          <p:nvPr>
            <p:ph type="dt" sz="half" idx="10"/>
          </p:nvPr>
        </p:nvSpPr>
        <p:spPr/>
        <p:txBody>
          <a:bodyPr/>
          <a:lstStyle/>
          <a:p>
            <a:fld id="{4192249C-4078-4C8B-8E0D-4E245610C62B}" type="datetimeFigureOut">
              <a:rPr lang="en-US" smtClean="0"/>
              <a:t>6/7/2026</a:t>
            </a:fld>
            <a:endParaRPr lang="en-US"/>
          </a:p>
        </p:txBody>
      </p:sp>
      <p:sp>
        <p:nvSpPr>
          <p:cNvPr id="4" name="Footer Placeholder 3">
            <a:extLst>
              <a:ext uri="{FF2B5EF4-FFF2-40B4-BE49-F238E27FC236}">
                <a16:creationId xmlns:a16="http://schemas.microsoft.com/office/drawing/2014/main" id="{573C1ED7-6733-1FCC-92CD-2B601A9887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155ED1-2500-B800-7D50-620BCBE49B21}"/>
              </a:ext>
            </a:extLst>
          </p:cNvPr>
          <p:cNvSpPr>
            <a:spLocks noGrp="1"/>
          </p:cNvSpPr>
          <p:nvPr>
            <p:ph type="sldNum" sz="quarter" idx="12"/>
          </p:nvPr>
        </p:nvSpPr>
        <p:spPr/>
        <p:txBody>
          <a:bodyPr/>
          <a:lstStyle/>
          <a:p>
            <a:fld id="{E0D4AEB3-F944-44A6-83A1-0855FCB32ABF}" type="slidenum">
              <a:rPr lang="en-US" smtClean="0"/>
              <a:t>‹#›</a:t>
            </a:fld>
            <a:endParaRPr lang="en-US"/>
          </a:p>
        </p:txBody>
      </p:sp>
    </p:spTree>
    <p:extLst>
      <p:ext uri="{BB962C8B-B14F-4D97-AF65-F5344CB8AC3E}">
        <p14:creationId xmlns:p14="http://schemas.microsoft.com/office/powerpoint/2010/main" val="229753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2E2C-6442-7AD3-8725-567C494884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45F868-68BE-604E-EA60-7C6AA1F631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78E533-46A0-5B20-49DC-F34CFBE7ACF1}"/>
              </a:ext>
            </a:extLst>
          </p:cNvPr>
          <p:cNvSpPr>
            <a:spLocks noGrp="1"/>
          </p:cNvSpPr>
          <p:nvPr>
            <p:ph type="dt" sz="half" idx="10"/>
          </p:nvPr>
        </p:nvSpPr>
        <p:spPr/>
        <p:txBody>
          <a:bodyPr/>
          <a:lstStyle/>
          <a:p>
            <a:fld id="{4F9FD81F-58D3-4AE0-95F2-22830242437F}" type="datetimeFigureOut">
              <a:rPr lang="en-US" smtClean="0"/>
              <a:t>6/7/2026</a:t>
            </a:fld>
            <a:endParaRPr lang="en-US"/>
          </a:p>
        </p:txBody>
      </p:sp>
      <p:sp>
        <p:nvSpPr>
          <p:cNvPr id="5" name="Footer Placeholder 4">
            <a:extLst>
              <a:ext uri="{FF2B5EF4-FFF2-40B4-BE49-F238E27FC236}">
                <a16:creationId xmlns:a16="http://schemas.microsoft.com/office/drawing/2014/main" id="{C07239E6-8729-5F52-A78E-810C99D9D8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9A13C-E68F-B0C7-D62D-35E999E0E7CD}"/>
              </a:ext>
            </a:extLst>
          </p:cNvPr>
          <p:cNvSpPr>
            <a:spLocks noGrp="1"/>
          </p:cNvSpPr>
          <p:nvPr>
            <p:ph type="sldNum" sz="quarter" idx="12"/>
          </p:nvPr>
        </p:nvSpPr>
        <p:spPr/>
        <p:txBody>
          <a:bodyPr/>
          <a:lstStyle/>
          <a:p>
            <a:fld id="{37E0823D-64EE-4D4B-A9A5-683F8202628A}" type="slidenum">
              <a:rPr lang="en-US" smtClean="0"/>
              <a:t>‹#›</a:t>
            </a:fld>
            <a:endParaRPr lang="en-US"/>
          </a:p>
        </p:txBody>
      </p:sp>
    </p:spTree>
    <p:extLst>
      <p:ext uri="{BB962C8B-B14F-4D97-AF65-F5344CB8AC3E}">
        <p14:creationId xmlns:p14="http://schemas.microsoft.com/office/powerpoint/2010/main" val="2941815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82BDB-E3BA-152B-30A0-9361619198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C10E67-6B0A-7B66-BDA7-920B1AA4CE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CE67B-1FF4-D332-4888-37A732404C8E}"/>
              </a:ext>
            </a:extLst>
          </p:cNvPr>
          <p:cNvSpPr>
            <a:spLocks noGrp="1"/>
          </p:cNvSpPr>
          <p:nvPr>
            <p:ph type="dt" sz="half" idx="10"/>
          </p:nvPr>
        </p:nvSpPr>
        <p:spPr/>
        <p:txBody>
          <a:bodyPr/>
          <a:lstStyle/>
          <a:p>
            <a:fld id="{4F9FD81F-58D3-4AE0-95F2-22830242437F}" type="datetimeFigureOut">
              <a:rPr lang="en-US" smtClean="0"/>
              <a:t>6/7/2026</a:t>
            </a:fld>
            <a:endParaRPr lang="en-US"/>
          </a:p>
        </p:txBody>
      </p:sp>
      <p:sp>
        <p:nvSpPr>
          <p:cNvPr id="5" name="Footer Placeholder 4">
            <a:extLst>
              <a:ext uri="{FF2B5EF4-FFF2-40B4-BE49-F238E27FC236}">
                <a16:creationId xmlns:a16="http://schemas.microsoft.com/office/drawing/2014/main" id="{3E7AFBD4-17D4-7011-F9B4-A6AB6B9A0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40F29-4951-BEAF-F409-225DC6A6FDFC}"/>
              </a:ext>
            </a:extLst>
          </p:cNvPr>
          <p:cNvSpPr>
            <a:spLocks noGrp="1"/>
          </p:cNvSpPr>
          <p:nvPr>
            <p:ph type="sldNum" sz="quarter" idx="12"/>
          </p:nvPr>
        </p:nvSpPr>
        <p:spPr/>
        <p:txBody>
          <a:bodyPr/>
          <a:lstStyle/>
          <a:p>
            <a:fld id="{37E0823D-64EE-4D4B-A9A5-683F8202628A}" type="slidenum">
              <a:rPr lang="en-US" smtClean="0"/>
              <a:t>‹#›</a:t>
            </a:fld>
            <a:endParaRPr lang="en-US"/>
          </a:p>
        </p:txBody>
      </p:sp>
    </p:spTree>
    <p:extLst>
      <p:ext uri="{BB962C8B-B14F-4D97-AF65-F5344CB8AC3E}">
        <p14:creationId xmlns:p14="http://schemas.microsoft.com/office/powerpoint/2010/main" val="375576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4.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745" y="568281"/>
            <a:ext cx="10204938" cy="7231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25745" y="1430213"/>
            <a:ext cx="10515600" cy="473612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6/7/2026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62492FB-C374-174C-B5CE-59F7604A8E1C}" type="slidenum">
              <a:rPr lang="en-US" smtClean="0"/>
              <a:pPr/>
              <a:t>‹#›</a:t>
            </a:fld>
            <a:endParaRPr lang="en-US" dirty="0"/>
          </a:p>
        </p:txBody>
      </p:sp>
      <p:cxnSp>
        <p:nvCxnSpPr>
          <p:cNvPr id="8" name="Straight Connector 7">
            <a:extLst>
              <a:ext uri="{FF2B5EF4-FFF2-40B4-BE49-F238E27FC236}">
                <a16:creationId xmlns:a16="http://schemas.microsoft.com/office/drawing/2014/main" id="{ABCB4CED-F47C-A24A-9CBF-BABCAC2F4D80}"/>
              </a:ext>
            </a:extLst>
          </p:cNvPr>
          <p:cNvCxnSpPr/>
          <p:nvPr userDrawn="1"/>
        </p:nvCxnSpPr>
        <p:spPr>
          <a:xfrm>
            <a:off x="838200" y="1285431"/>
            <a:ext cx="10453007" cy="27843"/>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CB54425-22F6-E647-8C50-799C43827AB9}"/>
              </a:ext>
            </a:extLst>
          </p:cNvPr>
          <p:cNvPicPr>
            <a:picLocks noChangeAspect="1"/>
          </p:cNvPicPr>
          <p:nvPr userDrawn="1"/>
        </p:nvPicPr>
        <p:blipFill>
          <a:blip r:embed="rId9"/>
          <a:srcRect/>
          <a:stretch/>
        </p:blipFill>
        <p:spPr>
          <a:xfrm>
            <a:off x="11164265" y="221895"/>
            <a:ext cx="839667" cy="528093"/>
          </a:xfrm>
          <a:prstGeom prst="rect">
            <a:avLst/>
          </a:prstGeom>
        </p:spPr>
      </p:pic>
    </p:spTree>
    <p:extLst>
      <p:ext uri="{BB962C8B-B14F-4D97-AF65-F5344CB8AC3E}">
        <p14:creationId xmlns:p14="http://schemas.microsoft.com/office/powerpoint/2010/main" val="21913343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66" r:id="rId4"/>
    <p:sldLayoutId id="2147483696" r:id="rId5"/>
    <p:sldLayoutId id="2147483697" r:id="rId6"/>
    <p:sldLayoutId id="2147483698" r:id="rId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orient="horz" pos="744" userDrawn="1">
          <p15:clr>
            <a:srgbClr val="F26B43"/>
          </p15:clr>
        </p15:guide>
        <p15:guide id="3" orient="horz" pos="1296" userDrawn="1">
          <p15:clr>
            <a:srgbClr val="F26B43"/>
          </p15:clr>
        </p15:guide>
        <p15:guide id="4" pos="512" userDrawn="1">
          <p15:clr>
            <a:srgbClr val="F26B43"/>
          </p15:clr>
        </p15:guide>
        <p15:guide id="5" pos="71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79232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431826"/>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2FBE63-262D-AF28-8E5B-459A09F9B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CEB4FB-5A61-7571-ABA7-C0345D4C25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95DCB-F3E1-3A3D-0862-3974C32F67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9FD81F-58D3-4AE0-95F2-22830242437F}" type="datetimeFigureOut">
              <a:rPr lang="en-US" smtClean="0"/>
              <a:t>6/7/2026</a:t>
            </a:fld>
            <a:endParaRPr lang="en-US"/>
          </a:p>
        </p:txBody>
      </p:sp>
      <p:sp>
        <p:nvSpPr>
          <p:cNvPr id="5" name="Footer Placeholder 4">
            <a:extLst>
              <a:ext uri="{FF2B5EF4-FFF2-40B4-BE49-F238E27FC236}">
                <a16:creationId xmlns:a16="http://schemas.microsoft.com/office/drawing/2014/main" id="{0F18C25D-E4EF-FC23-C86D-1ADDB6BE8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46A481E-B6AA-2788-303F-286C325C6E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E0823D-64EE-4D4B-A9A5-683F8202628A}" type="slidenum">
              <a:rPr lang="en-US" smtClean="0"/>
              <a:t>‹#›</a:t>
            </a:fld>
            <a:endParaRPr lang="en-US"/>
          </a:p>
        </p:txBody>
      </p:sp>
    </p:spTree>
    <p:extLst>
      <p:ext uri="{BB962C8B-B14F-4D97-AF65-F5344CB8AC3E}">
        <p14:creationId xmlns:p14="http://schemas.microsoft.com/office/powerpoint/2010/main" val="79589494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jschwartz@ncsha.org" TargetMode="External"/><Relationship Id="rId4" Type="http://schemas.openxmlformats.org/officeDocument/2006/relationships/hyperlink" Target="https://bit.ly/3PRDLf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0A5C-F590-C342-9AED-A3CC10200B9C}"/>
              </a:ext>
            </a:extLst>
          </p:cNvPr>
          <p:cNvSpPr>
            <a:spLocks noGrp="1"/>
          </p:cNvSpPr>
          <p:nvPr>
            <p:ph type="ctrTitle"/>
          </p:nvPr>
        </p:nvSpPr>
        <p:spPr>
          <a:xfrm>
            <a:off x="2418080" y="2316163"/>
            <a:ext cx="8249920" cy="2387600"/>
          </a:xfrm>
        </p:spPr>
        <p:txBody>
          <a:bodyPr>
            <a:normAutofit fontScale="90000"/>
          </a:bodyPr>
          <a:lstStyle/>
          <a:p>
            <a:pPr algn="l"/>
            <a:r>
              <a:rPr lang="en-US" dirty="0">
                <a:solidFill>
                  <a:srgbClr val="002A5F"/>
                </a:solidFill>
              </a:rPr>
              <a:t>Capitol Currents: Tracking Housing Policy Through Changing Terrain</a:t>
            </a:r>
            <a:endParaRPr lang="en-US" i="1" dirty="0">
              <a:solidFill>
                <a:srgbClr val="002A5F"/>
              </a:solidFill>
            </a:endParaRPr>
          </a:p>
        </p:txBody>
      </p:sp>
      <p:sp>
        <p:nvSpPr>
          <p:cNvPr id="4" name="TextBox 3">
            <a:extLst>
              <a:ext uri="{FF2B5EF4-FFF2-40B4-BE49-F238E27FC236}">
                <a16:creationId xmlns:a16="http://schemas.microsoft.com/office/drawing/2014/main" id="{4FE3F183-86F2-2043-8A0A-47954D778467}"/>
              </a:ext>
            </a:extLst>
          </p:cNvPr>
          <p:cNvSpPr txBox="1"/>
          <p:nvPr/>
        </p:nvSpPr>
        <p:spPr>
          <a:xfrm>
            <a:off x="1524000" y="4977148"/>
            <a:ext cx="8550000" cy="738664"/>
          </a:xfrm>
          <a:prstGeom prst="rect">
            <a:avLst/>
          </a:prstGeom>
          <a:noFill/>
        </p:spPr>
        <p:txBody>
          <a:bodyPr wrap="square" lIns="0" tIns="0" rIns="0" bIns="0" rtlCol="0">
            <a:spAutoFit/>
          </a:bodyPr>
          <a:lstStyle/>
          <a:p>
            <a:r>
              <a:rPr lang="en-US" sz="2400" dirty="0">
                <a:solidFill>
                  <a:srgbClr val="002060"/>
                </a:solidFill>
                <a:latin typeface="Arial" panose="020B0604020202020204" pitchFamily="34" charset="0"/>
                <a:cs typeface="Arial" panose="020B0604020202020204" pitchFamily="34" charset="0"/>
              </a:rPr>
              <a:t>Jennifer Schwartz | Director of Tax and Housing Advocacy</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National Council of State Housing Agencies</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3641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9F31A-83B9-EC78-86B7-7890ACB1B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4B290-5F69-C229-42F5-3313870D624A}"/>
              </a:ext>
            </a:extLst>
          </p:cNvPr>
          <p:cNvSpPr>
            <a:spLocks noGrp="1"/>
          </p:cNvSpPr>
          <p:nvPr>
            <p:ph type="title"/>
          </p:nvPr>
        </p:nvSpPr>
        <p:spPr>
          <a:xfrm>
            <a:off x="628650" y="463181"/>
            <a:ext cx="11224260" cy="723137"/>
          </a:xfrm>
        </p:spPr>
        <p:txBody>
          <a:bodyPr/>
          <a:lstStyle/>
          <a:p>
            <a:r>
              <a:rPr lang="en-US" sz="4000" dirty="0">
                <a:solidFill>
                  <a:srgbClr val="002060"/>
                </a:solidFill>
              </a:rPr>
              <a:t>Reforming the HOME program</a:t>
            </a:r>
          </a:p>
        </p:txBody>
      </p:sp>
      <p:sp>
        <p:nvSpPr>
          <p:cNvPr id="5" name="Content Placeholder 4">
            <a:extLst>
              <a:ext uri="{FF2B5EF4-FFF2-40B4-BE49-F238E27FC236}">
                <a16:creationId xmlns:a16="http://schemas.microsoft.com/office/drawing/2014/main" id="{08025D03-20A8-1999-D1BD-482EB96A6227}"/>
              </a:ext>
            </a:extLst>
          </p:cNvPr>
          <p:cNvSpPr>
            <a:spLocks noGrp="1"/>
          </p:cNvSpPr>
          <p:nvPr>
            <p:ph idx="1"/>
          </p:nvPr>
        </p:nvSpPr>
        <p:spPr>
          <a:xfrm>
            <a:off x="825745" y="1430212"/>
            <a:ext cx="10515600" cy="5279197"/>
          </a:xfrm>
        </p:spPr>
        <p:txBody>
          <a:bodyPr>
            <a:normAutofit lnSpcReduction="10000"/>
          </a:bodyPr>
          <a:lstStyle/>
          <a:p>
            <a:r>
              <a:rPr lang="en-US" dirty="0"/>
              <a:t>Reauthorization</a:t>
            </a:r>
          </a:p>
          <a:p>
            <a:r>
              <a:rPr lang="en-US" dirty="0"/>
              <a:t>Eliminating barriers to using HOME to support homeownership</a:t>
            </a:r>
          </a:p>
          <a:p>
            <a:pPr lvl="1"/>
            <a:r>
              <a:rPr lang="en-US" dirty="0"/>
              <a:t>HOME may be used to purchase, rehabilitate, and build for-sale housing valued at up to 110% of area median purchase price (now at 95%)</a:t>
            </a:r>
          </a:p>
          <a:p>
            <a:pPr lvl="1"/>
            <a:r>
              <a:rPr lang="en-US" dirty="0"/>
              <a:t>Raises income eligibility to 100% of AMI for homeownership activities only </a:t>
            </a:r>
          </a:p>
          <a:p>
            <a:pPr lvl="1"/>
            <a:r>
              <a:rPr lang="en-US" dirty="0"/>
              <a:t>Streamlines “resale” option to preserve affordable for-sale properties</a:t>
            </a:r>
          </a:p>
          <a:p>
            <a:pPr lvl="1"/>
            <a:r>
              <a:rPr lang="en-US" dirty="0"/>
              <a:t>Provides flexibility for military/national guard members who need to sell and to heirs of HOME-assisted owners who have passed away even if the heir is not otherwise eligible</a:t>
            </a:r>
          </a:p>
          <a:p>
            <a:pPr lvl="1"/>
            <a:r>
              <a:rPr lang="en-US" dirty="0"/>
              <a:t>Supports the use of HOME by Community Land Trusts</a:t>
            </a:r>
          </a:p>
          <a:p>
            <a:r>
              <a:rPr lang="en-US" dirty="0"/>
              <a:t>Streamlines Section 3 application to HOME</a:t>
            </a:r>
          </a:p>
          <a:p>
            <a:r>
              <a:rPr lang="en-US" dirty="0"/>
              <a:t>Simplifies HOME property inspections for states</a:t>
            </a:r>
          </a:p>
        </p:txBody>
      </p:sp>
    </p:spTree>
    <p:extLst>
      <p:ext uri="{BB962C8B-B14F-4D97-AF65-F5344CB8AC3E}">
        <p14:creationId xmlns:p14="http://schemas.microsoft.com/office/powerpoint/2010/main" val="1176883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DB28B-20D8-7C06-0213-2E1A78F840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CE42D-CACA-917C-542B-8DB93B0E59E3}"/>
              </a:ext>
            </a:extLst>
          </p:cNvPr>
          <p:cNvSpPr>
            <a:spLocks noGrp="1"/>
          </p:cNvSpPr>
          <p:nvPr>
            <p:ph type="title"/>
          </p:nvPr>
        </p:nvSpPr>
        <p:spPr>
          <a:xfrm>
            <a:off x="628650" y="463181"/>
            <a:ext cx="11224260" cy="723137"/>
          </a:xfrm>
        </p:spPr>
        <p:txBody>
          <a:bodyPr/>
          <a:lstStyle/>
          <a:p>
            <a:r>
              <a:rPr lang="en-US" sz="4000" dirty="0">
                <a:solidFill>
                  <a:srgbClr val="002060"/>
                </a:solidFill>
              </a:rPr>
              <a:t>Reforming the HOME program</a:t>
            </a:r>
          </a:p>
        </p:txBody>
      </p:sp>
      <p:sp>
        <p:nvSpPr>
          <p:cNvPr id="5" name="Content Placeholder 4">
            <a:extLst>
              <a:ext uri="{FF2B5EF4-FFF2-40B4-BE49-F238E27FC236}">
                <a16:creationId xmlns:a16="http://schemas.microsoft.com/office/drawing/2014/main" id="{9FF4810F-9BCA-2244-EF76-D59D6CF38CE2}"/>
              </a:ext>
            </a:extLst>
          </p:cNvPr>
          <p:cNvSpPr>
            <a:spLocks noGrp="1"/>
          </p:cNvSpPr>
          <p:nvPr>
            <p:ph idx="1"/>
          </p:nvPr>
        </p:nvSpPr>
        <p:spPr>
          <a:xfrm>
            <a:off x="825745" y="1430212"/>
            <a:ext cx="10515600" cy="5279197"/>
          </a:xfrm>
        </p:spPr>
        <p:txBody>
          <a:bodyPr>
            <a:normAutofit/>
          </a:bodyPr>
          <a:lstStyle/>
          <a:p>
            <a:r>
              <a:rPr lang="en-US" dirty="0"/>
              <a:t>Allows HUD to forgive repayment if a property is no longer financially viable for reasons beyond the PJ’s or owner’s control</a:t>
            </a:r>
          </a:p>
          <a:p>
            <a:r>
              <a:rPr lang="en-US" dirty="0"/>
              <a:t>Streamlines CHDO requirements</a:t>
            </a:r>
          </a:p>
          <a:p>
            <a:r>
              <a:rPr lang="en-US" dirty="0"/>
              <a:t>Codifies provisions from annual appropriations bills</a:t>
            </a:r>
          </a:p>
          <a:p>
            <a:r>
              <a:rPr lang="en-US" dirty="0"/>
              <a:t>Expands HOME-eligible activities to include certain infrastructure activities</a:t>
            </a:r>
          </a:p>
          <a:p>
            <a:r>
              <a:rPr lang="en-US" dirty="0"/>
              <a:t>Provides flexibility for small projects</a:t>
            </a:r>
          </a:p>
        </p:txBody>
      </p:sp>
      <p:sp>
        <p:nvSpPr>
          <p:cNvPr id="4" name="Rectangle: Rounded Corners 3">
            <a:extLst>
              <a:ext uri="{FF2B5EF4-FFF2-40B4-BE49-F238E27FC236}">
                <a16:creationId xmlns:a16="http://schemas.microsoft.com/office/drawing/2014/main" id="{84EF52C6-E5AA-D4A5-0FFE-0814418B51D0}"/>
              </a:ext>
            </a:extLst>
          </p:cNvPr>
          <p:cNvSpPr/>
          <p:nvPr/>
        </p:nvSpPr>
        <p:spPr>
          <a:xfrm>
            <a:off x="850655" y="4884612"/>
            <a:ext cx="9836503" cy="16619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House bill would also require the HUD Secretary to review and revise BABA guidance and eliminate duplicative environmental reviews.</a:t>
            </a:r>
          </a:p>
          <a:p>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Senate bill does not include these reforms</a:t>
            </a:r>
          </a:p>
          <a:p>
            <a:pPr algn="ctr"/>
            <a:endParaRPr lang="en-US" dirty="0"/>
          </a:p>
        </p:txBody>
      </p:sp>
    </p:spTree>
    <p:extLst>
      <p:ext uri="{BB962C8B-B14F-4D97-AF65-F5344CB8AC3E}">
        <p14:creationId xmlns:p14="http://schemas.microsoft.com/office/powerpoint/2010/main" val="129453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4A367-AB14-B97E-DD88-4F02D44246E3}"/>
            </a:ext>
          </a:extLst>
        </p:cNvPr>
        <p:cNvGrpSpPr/>
        <p:nvPr/>
      </p:nvGrpSpPr>
      <p:grpSpPr>
        <a:xfrm>
          <a:off x="0" y="0"/>
          <a:ext cx="0" cy="0"/>
          <a:chOff x="0" y="0"/>
          <a:chExt cx="0" cy="0"/>
        </a:xfrm>
      </p:grpSpPr>
      <p:pic>
        <p:nvPicPr>
          <p:cNvPr id="2050" name="Picture 2" descr="Government Spending - Definition, Sources, and Purposes">
            <a:extLst>
              <a:ext uri="{FF2B5EF4-FFF2-40B4-BE49-F238E27FC236}">
                <a16:creationId xmlns:a16="http://schemas.microsoft.com/office/drawing/2014/main" id="{C6067BC4-FC68-754A-84FB-04A800F3B9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179" b="1552"/>
          <a:stretch>
            <a:fillRect/>
          </a:stretch>
        </p:blipFill>
        <p:spPr bwMode="auto">
          <a:xfrm>
            <a:off x="20" y="10"/>
            <a:ext cx="12192029" cy="6857990"/>
          </a:xfrm>
          <a:prstGeom prst="rect">
            <a:avLst/>
          </a:prstGeom>
          <a:solidFill>
            <a:srgbClr val="FFFFFF"/>
          </a:solidFill>
        </p:spPr>
      </p:pic>
    </p:spTree>
    <p:extLst>
      <p:ext uri="{BB962C8B-B14F-4D97-AF65-F5344CB8AC3E}">
        <p14:creationId xmlns:p14="http://schemas.microsoft.com/office/powerpoint/2010/main" val="25333321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DD37B-91ED-14AC-55F9-AC1C1A8DA42C}"/>
              </a:ext>
            </a:extLst>
          </p:cNvPr>
          <p:cNvSpPr>
            <a:spLocks noGrp="1"/>
          </p:cNvSpPr>
          <p:nvPr>
            <p:ph type="title"/>
          </p:nvPr>
        </p:nvSpPr>
        <p:spPr/>
        <p:txBody>
          <a:bodyPr/>
          <a:lstStyle/>
          <a:p>
            <a:r>
              <a:rPr lang="en-US" dirty="0">
                <a:solidFill>
                  <a:srgbClr val="002060"/>
                </a:solidFill>
              </a:rPr>
              <a:t>Trump Administration’s FY27 Budget</a:t>
            </a:r>
          </a:p>
        </p:txBody>
      </p:sp>
      <p:sp>
        <p:nvSpPr>
          <p:cNvPr id="3" name="Content Placeholder 2">
            <a:extLst>
              <a:ext uri="{FF2B5EF4-FFF2-40B4-BE49-F238E27FC236}">
                <a16:creationId xmlns:a16="http://schemas.microsoft.com/office/drawing/2014/main" id="{B74952F5-FF89-13C8-4189-EF700C958175}"/>
              </a:ext>
            </a:extLst>
          </p:cNvPr>
          <p:cNvSpPr>
            <a:spLocks noGrp="1"/>
          </p:cNvSpPr>
          <p:nvPr>
            <p:ph idx="1"/>
          </p:nvPr>
        </p:nvSpPr>
        <p:spPr>
          <a:xfrm>
            <a:off x="825745" y="2532241"/>
            <a:ext cx="10776975" cy="3862577"/>
          </a:xfrm>
        </p:spPr>
        <p:txBody>
          <a:bodyPr>
            <a:noAutofit/>
          </a:bodyPr>
          <a:lstStyle/>
          <a:p>
            <a:r>
              <a:rPr lang="en-US" sz="2400" dirty="0"/>
              <a:t>$73.5 billion for HUD, $10.7 billion less than FY 26 enacted level (13% cut)</a:t>
            </a:r>
          </a:p>
          <a:p>
            <a:r>
              <a:rPr lang="en-US" sz="2400" dirty="0"/>
              <a:t>Eliminates funding for HOME, CDBG, CoC homeless assistance, FSS, HOPWA, Self-Help and Assisted Homeownership, Preservation and Reinvestment Initiative fore Community Enhancement, Pathways to Removing Obstacles (PRO) to Housing, Housing Counseling, and Fair Housing Activities.</a:t>
            </a:r>
          </a:p>
          <a:p>
            <a:r>
              <a:rPr lang="en-US" sz="2400" u="sng" dirty="0"/>
              <a:t>Does not</a:t>
            </a:r>
            <a:r>
              <a:rPr lang="en-US" sz="2400" dirty="0"/>
              <a:t> call for block granting and cutting of rental assistance programs; instead, proposes $38.8 billion for vouchers (increase of $407 million) and $17.6 billion for project-based renal assistance (cut of $903 million)</a:t>
            </a:r>
          </a:p>
          <a:p>
            <a:r>
              <a:rPr lang="en-US" sz="2400" dirty="0"/>
              <a:t>Continues rural housing decoupling program for an additional 5,000 units</a:t>
            </a:r>
          </a:p>
        </p:txBody>
      </p:sp>
      <p:sp>
        <p:nvSpPr>
          <p:cNvPr id="5" name="Rectangle: Rounded Corners 4">
            <a:extLst>
              <a:ext uri="{FF2B5EF4-FFF2-40B4-BE49-F238E27FC236}">
                <a16:creationId xmlns:a16="http://schemas.microsoft.com/office/drawing/2014/main" id="{E07DCD1C-49F6-EE16-E61D-B53E9D2EE4C9}"/>
              </a:ext>
            </a:extLst>
          </p:cNvPr>
          <p:cNvSpPr/>
          <p:nvPr/>
        </p:nvSpPr>
        <p:spPr>
          <a:xfrm>
            <a:off x="963283" y="1371600"/>
            <a:ext cx="10265434" cy="97536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The President proposes and disposes… </a:t>
            </a:r>
            <a:r>
              <a:rPr lang="en-US" dirty="0">
                <a:solidFill>
                  <a:schemeClr val="bg1"/>
                </a:solidFill>
              </a:rPr>
              <a:t>A presidential budget request outlines administration policy priorities but has no binding legal power.  Congress makes the ultimate decisions related to funding levels and statutory policy direction.</a:t>
            </a:r>
          </a:p>
        </p:txBody>
      </p:sp>
    </p:spTree>
    <p:extLst>
      <p:ext uri="{BB962C8B-B14F-4D97-AF65-F5344CB8AC3E}">
        <p14:creationId xmlns:p14="http://schemas.microsoft.com/office/powerpoint/2010/main" val="3599561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3B6C-411A-8AF8-B05E-14E1742F919F}"/>
              </a:ext>
            </a:extLst>
          </p:cNvPr>
          <p:cNvSpPr>
            <a:spLocks noGrp="1"/>
          </p:cNvSpPr>
          <p:nvPr>
            <p:ph type="title"/>
          </p:nvPr>
        </p:nvSpPr>
        <p:spPr>
          <a:xfrm>
            <a:off x="720090" y="463181"/>
            <a:ext cx="7040879" cy="723137"/>
          </a:xfrm>
        </p:spPr>
        <p:txBody>
          <a:bodyPr/>
          <a:lstStyle/>
          <a:p>
            <a:r>
              <a:rPr lang="en-US" sz="4000" dirty="0">
                <a:solidFill>
                  <a:srgbClr val="002060"/>
                </a:solidFill>
              </a:rPr>
              <a:t>FY27 HUD Appropriations</a:t>
            </a:r>
          </a:p>
        </p:txBody>
      </p:sp>
      <p:sp>
        <p:nvSpPr>
          <p:cNvPr id="3" name="Content Placeholder 2">
            <a:extLst>
              <a:ext uri="{FF2B5EF4-FFF2-40B4-BE49-F238E27FC236}">
                <a16:creationId xmlns:a16="http://schemas.microsoft.com/office/drawing/2014/main" id="{A1624005-8409-B655-FE15-60077986D85F}"/>
              </a:ext>
            </a:extLst>
          </p:cNvPr>
          <p:cNvSpPr>
            <a:spLocks noGrp="1"/>
          </p:cNvSpPr>
          <p:nvPr>
            <p:ph idx="1"/>
          </p:nvPr>
        </p:nvSpPr>
        <p:spPr>
          <a:xfrm>
            <a:off x="825746" y="1430212"/>
            <a:ext cx="5858084" cy="5133873"/>
          </a:xfrm>
        </p:spPr>
        <p:txBody>
          <a:bodyPr>
            <a:normAutofit lnSpcReduction="10000"/>
          </a:bodyPr>
          <a:lstStyle/>
          <a:p>
            <a:pPr>
              <a:lnSpc>
                <a:spcPct val="100000"/>
              </a:lnSpc>
              <a:spcBef>
                <a:spcPts val="0"/>
              </a:spcBef>
              <a:spcAft>
                <a:spcPts val="600"/>
              </a:spcAft>
            </a:pPr>
            <a:r>
              <a:rPr lang="en-US" sz="2600" dirty="0"/>
              <a:t>House Appropriations Committee marked up THUD bill on June 3</a:t>
            </a:r>
          </a:p>
          <a:p>
            <a:pPr lvl="1">
              <a:lnSpc>
                <a:spcPct val="100000"/>
              </a:lnSpc>
              <a:spcBef>
                <a:spcPts val="0"/>
              </a:spcBef>
              <a:spcAft>
                <a:spcPts val="600"/>
              </a:spcAft>
            </a:pPr>
            <a:r>
              <a:rPr lang="en-US" sz="2200" dirty="0"/>
              <a:t>$500 million for HOME ($750 million less than FY26)</a:t>
            </a:r>
          </a:p>
          <a:p>
            <a:pPr lvl="1">
              <a:lnSpc>
                <a:spcPct val="100000"/>
              </a:lnSpc>
              <a:spcBef>
                <a:spcPts val="0"/>
              </a:spcBef>
              <a:spcAft>
                <a:spcPts val="600"/>
              </a:spcAft>
            </a:pPr>
            <a:r>
              <a:rPr lang="en-US" sz="2200" dirty="0"/>
              <a:t>$28.083 billion for HCV ($356 million less than FY26)</a:t>
            </a:r>
          </a:p>
          <a:p>
            <a:pPr lvl="1">
              <a:lnSpc>
                <a:spcPct val="100000"/>
              </a:lnSpc>
              <a:spcBef>
                <a:spcPts val="0"/>
              </a:spcBef>
              <a:spcAft>
                <a:spcPts val="600"/>
              </a:spcAft>
            </a:pPr>
            <a:r>
              <a:rPr lang="en-US" sz="2200" dirty="0"/>
              <a:t>$18.975 billion for PBRA ($432 million more than FY26)</a:t>
            </a:r>
          </a:p>
          <a:p>
            <a:pPr lvl="1">
              <a:lnSpc>
                <a:spcPct val="100000"/>
              </a:lnSpc>
              <a:spcBef>
                <a:spcPts val="0"/>
              </a:spcBef>
              <a:spcAft>
                <a:spcPts val="600"/>
              </a:spcAft>
            </a:pPr>
            <a:r>
              <a:rPr lang="en-US" sz="2200" dirty="0"/>
              <a:t>$4.161 billion for Homeless Assistance Grants ($256 million less than FY26)</a:t>
            </a:r>
          </a:p>
          <a:p>
            <a:pPr>
              <a:lnSpc>
                <a:spcPct val="100000"/>
              </a:lnSpc>
              <a:spcBef>
                <a:spcPts val="0"/>
              </a:spcBef>
              <a:spcAft>
                <a:spcPts val="600"/>
              </a:spcAft>
            </a:pPr>
            <a:r>
              <a:rPr lang="en-US" sz="2600" dirty="0"/>
              <a:t>Senate mark-up of THUD TBD; Chair Collins intends to mark up all 12 bills by end of July</a:t>
            </a:r>
          </a:p>
          <a:p>
            <a:pPr>
              <a:lnSpc>
                <a:spcPct val="100000"/>
              </a:lnSpc>
              <a:spcBef>
                <a:spcPts val="0"/>
              </a:spcBef>
              <a:spcAft>
                <a:spcPts val="600"/>
              </a:spcAft>
            </a:pPr>
            <a:endParaRPr lang="en-US" sz="2600" dirty="0"/>
          </a:p>
          <a:p>
            <a:pPr marL="457200" lvl="1" indent="0">
              <a:buNone/>
            </a:pPr>
            <a:endParaRPr lang="en-US" dirty="0"/>
          </a:p>
        </p:txBody>
      </p:sp>
      <p:pic>
        <p:nvPicPr>
          <p:cNvPr id="4" name="Picture 3">
            <a:extLst>
              <a:ext uri="{FF2B5EF4-FFF2-40B4-BE49-F238E27FC236}">
                <a16:creationId xmlns:a16="http://schemas.microsoft.com/office/drawing/2014/main" id="{5E5B7BAE-7DC4-7024-059D-F54EF4E547FF}"/>
              </a:ext>
            </a:extLst>
          </p:cNvPr>
          <p:cNvPicPr>
            <a:picLocks noChangeAspect="1"/>
          </p:cNvPicPr>
          <p:nvPr/>
        </p:nvPicPr>
        <p:blipFill>
          <a:blip r:embed="rId3"/>
          <a:srcRect/>
          <a:stretch/>
        </p:blipFill>
        <p:spPr>
          <a:xfrm>
            <a:off x="10851786" y="153693"/>
            <a:ext cx="1034508" cy="625302"/>
          </a:xfrm>
          <a:prstGeom prst="rect">
            <a:avLst/>
          </a:prstGeom>
        </p:spPr>
      </p:pic>
      <p:pic>
        <p:nvPicPr>
          <p:cNvPr id="6" name="Picture 5" descr="US Capitol">
            <a:extLst>
              <a:ext uri="{FF2B5EF4-FFF2-40B4-BE49-F238E27FC236}">
                <a16:creationId xmlns:a16="http://schemas.microsoft.com/office/drawing/2014/main" id="{C9E409AB-C8E0-EA95-73B9-833D76F56732}"/>
              </a:ext>
            </a:extLst>
          </p:cNvPr>
          <p:cNvPicPr>
            <a:picLocks noChangeAspect="1"/>
          </p:cNvPicPr>
          <p:nvPr/>
        </p:nvPicPr>
        <p:blipFill>
          <a:blip r:embed="rId4" cstate="hqprint">
            <a:extLst>
              <a:ext uri="{28A0092B-C50C-407E-A947-70E740481C1C}">
                <a14:useLocalDpi xmlns:a14="http://schemas.microsoft.com/office/drawing/2010/main"/>
              </a:ext>
            </a:extLst>
          </a:blip>
          <a:srcRect r="3915" b="1872"/>
          <a:stretch>
            <a:fillRect/>
          </a:stretch>
        </p:blipFill>
        <p:spPr>
          <a:xfrm>
            <a:off x="6996024" y="-10886"/>
            <a:ext cx="5195976" cy="7148721"/>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275654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26B0379-A8E4-81A2-98B4-6C02F9F40E15}"/>
              </a:ext>
            </a:extLst>
          </p:cNvPr>
          <p:cNvSpPr txBox="1"/>
          <p:nvPr/>
        </p:nvSpPr>
        <p:spPr>
          <a:xfrm>
            <a:off x="825745" y="463181"/>
            <a:ext cx="10204938" cy="723137"/>
          </a:xfrm>
          <a:prstGeom prst="rect">
            <a:avLst/>
          </a:prstGeom>
        </p:spPr>
        <p:txBody>
          <a:bodyPr vert="horz" lIns="91440" tIns="45720" rIns="91440" bIns="45720" rtlCol="0" anchor="ctr">
            <a:normAutofit/>
          </a:bodyPr>
          <a:lstStyle/>
          <a:p>
            <a:pPr marR="0" lvl="0" indent="0" defTabSz="914400" fontAlgn="auto">
              <a:lnSpc>
                <a:spcPct val="90000"/>
              </a:lnSpc>
              <a:spcBef>
                <a:spcPct val="0"/>
              </a:spcBef>
              <a:spcAft>
                <a:spcPts val="600"/>
              </a:spcAft>
              <a:buClrTx/>
              <a:buSzTx/>
              <a:tabLst/>
              <a:defRPr/>
            </a:pPr>
            <a:r>
              <a:rPr kumimoji="0" lang="en-US" sz="210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Budget Chart for Select U.S. Department of Housing and Urban Development (HUD) Programs (numbers in millions)</a:t>
            </a:r>
          </a:p>
        </p:txBody>
      </p:sp>
      <p:pic>
        <p:nvPicPr>
          <p:cNvPr id="3" name="Picture 2">
            <a:extLst>
              <a:ext uri="{FF2B5EF4-FFF2-40B4-BE49-F238E27FC236}">
                <a16:creationId xmlns:a16="http://schemas.microsoft.com/office/drawing/2014/main" id="{9CEB2DB1-8295-FFD2-890A-A85EF9FB8D0B}"/>
              </a:ext>
            </a:extLst>
          </p:cNvPr>
          <p:cNvPicPr>
            <a:picLocks noChangeAspect="1"/>
          </p:cNvPicPr>
          <p:nvPr/>
        </p:nvPicPr>
        <p:blipFill>
          <a:blip r:embed="rId2"/>
          <a:stretch>
            <a:fillRect/>
          </a:stretch>
        </p:blipFill>
        <p:spPr>
          <a:xfrm>
            <a:off x="1518128" y="1374153"/>
            <a:ext cx="9155743" cy="5483847"/>
          </a:xfrm>
          <a:prstGeom prst="rect">
            <a:avLst/>
          </a:prstGeom>
        </p:spPr>
      </p:pic>
    </p:spTree>
    <p:extLst>
      <p:ext uri="{BB962C8B-B14F-4D97-AF65-F5344CB8AC3E}">
        <p14:creationId xmlns:p14="http://schemas.microsoft.com/office/powerpoint/2010/main" val="1584002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268AA-1B47-4FDF-882E-2A4EC99F0A3C}"/>
              </a:ext>
            </a:extLst>
          </p:cNvPr>
          <p:cNvSpPr>
            <a:spLocks noGrp="1"/>
          </p:cNvSpPr>
          <p:nvPr>
            <p:ph type="title"/>
          </p:nvPr>
        </p:nvSpPr>
        <p:spPr/>
        <p:txBody>
          <a:bodyPr>
            <a:noAutofit/>
          </a:bodyPr>
          <a:lstStyle/>
          <a:p>
            <a:pPr>
              <a:lnSpc>
                <a:spcPct val="100000"/>
              </a:lnSpc>
            </a:pPr>
            <a:r>
              <a:rPr lang="en-US" dirty="0">
                <a:solidFill>
                  <a:srgbClr val="002060"/>
                </a:solidFill>
              </a:rPr>
              <a:t>FY 27 Spending Asks</a:t>
            </a:r>
          </a:p>
        </p:txBody>
      </p:sp>
      <p:sp>
        <p:nvSpPr>
          <p:cNvPr id="3" name="Content Placeholder 2">
            <a:extLst>
              <a:ext uri="{FF2B5EF4-FFF2-40B4-BE49-F238E27FC236}">
                <a16:creationId xmlns:a16="http://schemas.microsoft.com/office/drawing/2014/main" id="{C6B2EA74-E977-4DC2-B8BC-E724DB7F7101}"/>
              </a:ext>
            </a:extLst>
          </p:cNvPr>
          <p:cNvSpPr>
            <a:spLocks noGrp="1"/>
          </p:cNvSpPr>
          <p:nvPr>
            <p:ph idx="1"/>
          </p:nvPr>
        </p:nvSpPr>
        <p:spPr/>
        <p:txBody>
          <a:bodyPr>
            <a:noAutofit/>
          </a:bodyPr>
          <a:lstStyle/>
          <a:p>
            <a:pPr marL="347663" indent="-347663">
              <a:lnSpc>
                <a:spcPct val="100000"/>
              </a:lnSpc>
              <a:spcBef>
                <a:spcPts val="0"/>
              </a:spcBef>
              <a:spcAft>
                <a:spcPts val="1200"/>
              </a:spcAft>
              <a:buFont typeface="Wingdings" panose="05000000000000000000" pitchFamily="2" charset="2"/>
              <a:buChar char=""/>
            </a:pPr>
            <a:r>
              <a:rPr lang="en-US" sz="2400" b="1" dirty="0">
                <a:ea typeface="Calibri" panose="020F0502020204030204" pitchFamily="34" charset="0"/>
              </a:rPr>
              <a:t>HOME Investment Partnerships program:</a:t>
            </a:r>
            <a:r>
              <a:rPr lang="en-US" sz="2400" dirty="0">
                <a:ea typeface="Calibri" panose="020F0502020204030204" pitchFamily="34" charset="0"/>
              </a:rPr>
              <a:t> At least $1.5 billion</a:t>
            </a:r>
            <a:endParaRPr lang="en-US" sz="2400" b="1" dirty="0">
              <a:ea typeface="Calibri" panose="020F0502020204030204" pitchFamily="34" charset="0"/>
            </a:endParaRPr>
          </a:p>
          <a:p>
            <a:pPr marL="347663" indent="-347663">
              <a:lnSpc>
                <a:spcPct val="100000"/>
              </a:lnSpc>
              <a:spcBef>
                <a:spcPts val="0"/>
              </a:spcBef>
              <a:spcAft>
                <a:spcPts val="1200"/>
              </a:spcAft>
              <a:buFont typeface="Wingdings" panose="05000000000000000000" pitchFamily="2" charset="2"/>
              <a:buChar char=""/>
            </a:pPr>
            <a:r>
              <a:rPr lang="en-US" sz="2400" b="1" dirty="0">
                <a:ea typeface="Calibri" panose="020F0502020204030204" pitchFamily="34" charset="0"/>
              </a:rPr>
              <a:t>Project-Based Section 8 Rental Assistance: </a:t>
            </a:r>
            <a:r>
              <a:rPr lang="en-US" sz="2400" dirty="0"/>
              <a:t>Fully fund Section 8 contract renewals and provide adequate funding for contract administration.</a:t>
            </a:r>
          </a:p>
          <a:p>
            <a:pPr marL="347663" indent="-347663">
              <a:lnSpc>
                <a:spcPct val="100000"/>
              </a:lnSpc>
              <a:spcBef>
                <a:spcPts val="0"/>
              </a:spcBef>
              <a:spcAft>
                <a:spcPts val="1200"/>
              </a:spcAft>
              <a:buFont typeface="Wingdings" panose="05000000000000000000" pitchFamily="2" charset="2"/>
              <a:buChar char=""/>
            </a:pPr>
            <a:r>
              <a:rPr lang="en-US" sz="2400" b="1" dirty="0">
                <a:effectLst/>
                <a:ea typeface="Calibri" panose="020F0502020204030204" pitchFamily="34" charset="0"/>
              </a:rPr>
              <a:t>Housing Choice Vouchers: </a:t>
            </a:r>
            <a:r>
              <a:rPr lang="en-US" sz="2400" dirty="0">
                <a:ea typeface="Calibri" panose="020F0502020204030204" pitchFamily="34" charset="0"/>
              </a:rPr>
              <a:t>P</a:t>
            </a:r>
            <a:r>
              <a:rPr lang="en-US" sz="2400" dirty="0">
                <a:effectLst/>
                <a:ea typeface="Calibri" panose="020F0502020204030204" pitchFamily="34" charset="0"/>
              </a:rPr>
              <a:t>rovide sufficient funding to renew all authorized vouchers and support new ones. </a:t>
            </a:r>
          </a:p>
          <a:p>
            <a:pPr marL="347663" indent="-347663">
              <a:lnSpc>
                <a:spcPct val="100000"/>
              </a:lnSpc>
              <a:spcBef>
                <a:spcPts val="0"/>
              </a:spcBef>
              <a:spcAft>
                <a:spcPts val="1200"/>
              </a:spcAft>
              <a:buFont typeface="Wingdings" panose="05000000000000000000" pitchFamily="2" charset="2"/>
              <a:buChar char=""/>
            </a:pPr>
            <a:r>
              <a:rPr lang="en-US" sz="2400" dirty="0">
                <a:effectLst/>
                <a:ea typeface="Calibri" panose="020F0502020204030204" pitchFamily="34" charset="0"/>
              </a:rPr>
              <a:t>Congress also should </a:t>
            </a:r>
            <a:r>
              <a:rPr lang="en-US" sz="2400" b="1" dirty="0">
                <a:effectLst/>
                <a:ea typeface="Calibri" panose="020F0502020204030204" pitchFamily="34" charset="0"/>
              </a:rPr>
              <a:t>ensure</a:t>
            </a:r>
            <a:r>
              <a:rPr lang="en-US" sz="2400" dirty="0">
                <a:effectLst/>
                <a:ea typeface="Calibri" panose="020F0502020204030204" pitchFamily="34" charset="0"/>
              </a:rPr>
              <a:t> </a:t>
            </a:r>
            <a:r>
              <a:rPr lang="en-US" sz="2400" b="1" dirty="0">
                <a:effectLst/>
                <a:ea typeface="Calibri" panose="020F0502020204030204" pitchFamily="34" charset="0"/>
              </a:rPr>
              <a:t>Section 8 program administrators are compensated fairly for their work </a:t>
            </a:r>
            <a:r>
              <a:rPr lang="en-US" sz="2400" dirty="0">
                <a:effectLst/>
                <a:ea typeface="Calibri" panose="020F0502020204030204" pitchFamily="34" charset="0"/>
              </a:rPr>
              <a:t>with adequate administrative fees, which have been underfunded in recent years.</a:t>
            </a:r>
          </a:p>
          <a:p>
            <a:pPr marL="347663" indent="-347663">
              <a:lnSpc>
                <a:spcPct val="100000"/>
              </a:lnSpc>
              <a:spcBef>
                <a:spcPts val="0"/>
              </a:spcBef>
              <a:spcAft>
                <a:spcPts val="1200"/>
              </a:spcAft>
              <a:buFont typeface="Wingdings" panose="05000000000000000000" pitchFamily="2" charset="2"/>
              <a:buChar char=""/>
            </a:pPr>
            <a:r>
              <a:rPr lang="en-US" sz="2400" b="1" dirty="0">
                <a:effectLst/>
                <a:ea typeface="Calibri" panose="020F0502020204030204" pitchFamily="34" charset="0"/>
              </a:rPr>
              <a:t>USDA Rural Housing: </a:t>
            </a:r>
            <a:r>
              <a:rPr lang="en-US" sz="2400" dirty="0">
                <a:ea typeface="Calibri" panose="020F0502020204030204" pitchFamily="34" charset="0"/>
              </a:rPr>
              <a:t>P</a:t>
            </a:r>
            <a:r>
              <a:rPr lang="en-US" sz="2400" dirty="0">
                <a:effectLst/>
                <a:ea typeface="Calibri" panose="020F0502020204030204" pitchFamily="34" charset="0"/>
              </a:rPr>
              <a:t>rovide at least level funding for USDA’s rural housing programs.</a:t>
            </a:r>
          </a:p>
          <a:p>
            <a:pPr marL="347663" indent="-347663">
              <a:lnSpc>
                <a:spcPct val="100000"/>
              </a:lnSpc>
              <a:spcBef>
                <a:spcPts val="0"/>
              </a:spcBef>
              <a:spcAft>
                <a:spcPts val="1200"/>
              </a:spcAft>
              <a:buFont typeface="Wingdings" panose="05000000000000000000" pitchFamily="2" charset="2"/>
              <a:buChar char=""/>
            </a:pPr>
            <a:endParaRPr lang="en-US" sz="2400" dirty="0"/>
          </a:p>
          <a:p>
            <a:pPr marL="690563" indent="-350838">
              <a:lnSpc>
                <a:spcPct val="100000"/>
              </a:lnSpc>
              <a:spcBef>
                <a:spcPts val="0"/>
              </a:spcBef>
              <a:spcAft>
                <a:spcPts val="1200"/>
              </a:spcAft>
              <a:buClr>
                <a:srgbClr val="002060"/>
              </a:buClr>
              <a:buFont typeface="Arial" panose="020B0604020202020204" pitchFamily="34" charset="0"/>
              <a:buChar char="–"/>
            </a:pPr>
            <a:endParaRPr lang="en-US" sz="2400" b="1" dirty="0"/>
          </a:p>
        </p:txBody>
      </p:sp>
      <p:sp>
        <p:nvSpPr>
          <p:cNvPr id="4" name="Slide Number Placeholder 3"/>
          <p:cNvSpPr>
            <a:spLocks noGrp="1"/>
          </p:cNvSpPr>
          <p:nvPr>
            <p:ph type="sldNum" sz="quarter" idx="12"/>
          </p:nvPr>
        </p:nvSpPr>
        <p:spPr/>
        <p:txBody>
          <a:bodyPr/>
          <a:lstStyle/>
          <a:p>
            <a:fld id="{00534046-EDCD-E643-AFE5-8B26A50B61D5}" type="slidenum">
              <a:rPr lang="en-US" smtClean="0"/>
              <a:t>16</a:t>
            </a:fld>
            <a:endParaRPr lang="en-US" dirty="0"/>
          </a:p>
        </p:txBody>
      </p:sp>
    </p:spTree>
    <p:extLst>
      <p:ext uri="{BB962C8B-B14F-4D97-AF65-F5344CB8AC3E}">
        <p14:creationId xmlns:p14="http://schemas.microsoft.com/office/powerpoint/2010/main" val="1732614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ltimate Flat Tax Programs: Comprehensive Guide - OFFSHORE FREEDOM">
            <a:extLst>
              <a:ext uri="{FF2B5EF4-FFF2-40B4-BE49-F238E27FC236}">
                <a16:creationId xmlns:a16="http://schemas.microsoft.com/office/drawing/2014/main" id="{15070A84-A816-C60A-FC3B-DBFCC50CF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275"/>
          <a:stretch>
            <a:fillRect/>
          </a:stretch>
        </p:blipFill>
        <p:spPr bwMode="auto">
          <a:xfrm>
            <a:off x="20" y="10"/>
            <a:ext cx="12192029" cy="6857990"/>
          </a:xfrm>
          <a:prstGeom prst="rect">
            <a:avLst/>
          </a:prstGeom>
          <a:solidFill>
            <a:srgbClr val="FFFFFF"/>
          </a:solidFill>
        </p:spPr>
      </p:pic>
    </p:spTree>
    <p:extLst>
      <p:ext uri="{BB962C8B-B14F-4D97-AF65-F5344CB8AC3E}">
        <p14:creationId xmlns:p14="http://schemas.microsoft.com/office/powerpoint/2010/main" val="33682900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E671E-2058-DA88-F285-6D28F4EF50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4C33F-16B8-467D-FE8B-3002CF67BA43}"/>
              </a:ext>
            </a:extLst>
          </p:cNvPr>
          <p:cNvSpPr>
            <a:spLocks noGrp="1"/>
          </p:cNvSpPr>
          <p:nvPr>
            <p:ph type="title"/>
          </p:nvPr>
        </p:nvSpPr>
        <p:spPr/>
        <p:txBody>
          <a:bodyPr/>
          <a:lstStyle/>
          <a:p>
            <a:r>
              <a:rPr lang="en-US" sz="4000" dirty="0">
                <a:solidFill>
                  <a:srgbClr val="002060"/>
                </a:solidFill>
              </a:rPr>
              <a:t>OB3 Review: Housing Highlights</a:t>
            </a:r>
          </a:p>
        </p:txBody>
      </p:sp>
      <p:graphicFrame>
        <p:nvGraphicFramePr>
          <p:cNvPr id="12" name="Content Placeholder 11">
            <a:extLst>
              <a:ext uri="{FF2B5EF4-FFF2-40B4-BE49-F238E27FC236}">
                <a16:creationId xmlns:a16="http://schemas.microsoft.com/office/drawing/2014/main" id="{C169E3F0-1584-B202-704B-4E5BFAECF444}"/>
              </a:ext>
            </a:extLst>
          </p:cNvPr>
          <p:cNvGraphicFramePr>
            <a:graphicFrameLocks noGrp="1"/>
          </p:cNvGraphicFramePr>
          <p:nvPr>
            <p:ph idx="1"/>
            <p:extLst>
              <p:ext uri="{D42A27DB-BD31-4B8C-83A1-F6EECF244321}">
                <p14:modId xmlns:p14="http://schemas.microsoft.com/office/powerpoint/2010/main" val="2631322740"/>
              </p:ext>
            </p:extLst>
          </p:nvPr>
        </p:nvGraphicFramePr>
        <p:xfrm>
          <a:off x="825500" y="1430338"/>
          <a:ext cx="10515600" cy="4735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213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1DB80-C530-32D1-EC21-8D55E59435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036A29-1122-CFA1-404E-23ABF213852E}"/>
              </a:ext>
            </a:extLst>
          </p:cNvPr>
          <p:cNvSpPr>
            <a:spLocks noGrp="1"/>
          </p:cNvSpPr>
          <p:nvPr>
            <p:ph type="title"/>
          </p:nvPr>
        </p:nvSpPr>
        <p:spPr>
          <a:xfrm>
            <a:off x="825745" y="463181"/>
            <a:ext cx="10424146" cy="723137"/>
          </a:xfrm>
        </p:spPr>
        <p:txBody>
          <a:bodyPr/>
          <a:lstStyle/>
          <a:p>
            <a:r>
              <a:rPr lang="en-US" sz="4000" dirty="0">
                <a:solidFill>
                  <a:srgbClr val="002060"/>
                </a:solidFill>
              </a:rPr>
              <a:t>OB3 Review: Housing Highlights</a:t>
            </a:r>
          </a:p>
        </p:txBody>
      </p:sp>
      <p:graphicFrame>
        <p:nvGraphicFramePr>
          <p:cNvPr id="12" name="Content Placeholder 11">
            <a:extLst>
              <a:ext uri="{FF2B5EF4-FFF2-40B4-BE49-F238E27FC236}">
                <a16:creationId xmlns:a16="http://schemas.microsoft.com/office/drawing/2014/main" id="{E420E6F3-C042-4787-5CB3-8DDBED594F85}"/>
              </a:ext>
            </a:extLst>
          </p:cNvPr>
          <p:cNvGraphicFramePr>
            <a:graphicFrameLocks noGrp="1"/>
          </p:cNvGraphicFramePr>
          <p:nvPr>
            <p:ph idx="1"/>
            <p:extLst>
              <p:ext uri="{D42A27DB-BD31-4B8C-83A1-F6EECF244321}">
                <p14:modId xmlns:p14="http://schemas.microsoft.com/office/powerpoint/2010/main" val="3954958610"/>
              </p:ext>
            </p:extLst>
          </p:nvPr>
        </p:nvGraphicFramePr>
        <p:xfrm>
          <a:off x="825745" y="1168957"/>
          <a:ext cx="10515600" cy="5060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016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224E8-520E-BF6B-3EC0-60D008653E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AB0D13-7843-3F3D-4179-39CA57A1D0DC}"/>
              </a:ext>
            </a:extLst>
          </p:cNvPr>
          <p:cNvSpPr>
            <a:spLocks noGrp="1"/>
          </p:cNvSpPr>
          <p:nvPr>
            <p:ph type="title"/>
          </p:nvPr>
        </p:nvSpPr>
        <p:spPr/>
        <p:txBody>
          <a:bodyPr>
            <a:noAutofit/>
          </a:bodyPr>
          <a:lstStyle/>
          <a:p>
            <a:pPr>
              <a:lnSpc>
                <a:spcPct val="100000"/>
              </a:lnSpc>
            </a:pPr>
            <a:r>
              <a:rPr lang="en-US" sz="4000" dirty="0">
                <a:solidFill>
                  <a:srgbClr val="002060"/>
                </a:solidFill>
                <a:latin typeface="Arial" panose="020B0604020202020204" pitchFamily="34" charset="0"/>
                <a:cs typeface="Arial" panose="020B0604020202020204" pitchFamily="34" charset="0"/>
              </a:rPr>
              <a:t>The Federal Environment for Housing</a:t>
            </a:r>
          </a:p>
        </p:txBody>
      </p:sp>
      <p:sp>
        <p:nvSpPr>
          <p:cNvPr id="3" name="Subtitle 2">
            <a:extLst>
              <a:ext uri="{FF2B5EF4-FFF2-40B4-BE49-F238E27FC236}">
                <a16:creationId xmlns:a16="http://schemas.microsoft.com/office/drawing/2014/main" id="{21A6D24F-F84D-C9F7-AE93-2E80956D5C4B}"/>
              </a:ext>
            </a:extLst>
          </p:cNvPr>
          <p:cNvSpPr>
            <a:spLocks noGrp="1"/>
          </p:cNvSpPr>
          <p:nvPr>
            <p:ph idx="1"/>
          </p:nvPr>
        </p:nvSpPr>
        <p:spPr>
          <a:xfrm>
            <a:off x="838200" y="1501690"/>
            <a:ext cx="10515600" cy="3334592"/>
          </a:xfrm>
        </p:spPr>
        <p:txBody>
          <a:bodyPr>
            <a:noAutofit/>
          </a:bodyPr>
          <a:lstStyle/>
          <a:p>
            <a:pPr>
              <a:lnSpc>
                <a:spcPct val="100000"/>
              </a:lnSpc>
              <a:spcBef>
                <a:spcPts val="0"/>
              </a:spcBef>
              <a:spcAft>
                <a:spcPts val="1200"/>
              </a:spcAft>
              <a:buFont typeface="Wingdings" panose="05000000000000000000" pitchFamily="2" charset="2"/>
              <a:buChar char=""/>
            </a:pPr>
            <a:r>
              <a:rPr lang="en-US" sz="2000" dirty="0"/>
              <a:t>2026 is year two of the 119</a:t>
            </a:r>
            <a:r>
              <a:rPr lang="en-US" sz="2000" baseline="30000" dirty="0"/>
              <a:t>th</a:t>
            </a:r>
            <a:r>
              <a:rPr lang="en-US" sz="2000" dirty="0"/>
              <a:t> Congress: Republican trifecta with control of both chambers of Congress (extremely slim majority in House) and the White House</a:t>
            </a:r>
          </a:p>
          <a:p>
            <a:pPr>
              <a:lnSpc>
                <a:spcPct val="100000"/>
              </a:lnSpc>
              <a:spcBef>
                <a:spcPts val="0"/>
              </a:spcBef>
              <a:spcAft>
                <a:spcPts val="1200"/>
              </a:spcAft>
              <a:buFont typeface="Wingdings" panose="05000000000000000000" pitchFamily="2" charset="2"/>
              <a:buChar char=""/>
            </a:pPr>
            <a:r>
              <a:rPr lang="en-US" sz="2000" dirty="0"/>
              <a:t>One Big Beautiful Bill Act, enacted in July 2025, expanded the Housing Credit by providing a 12% increase in 9% Credit authority and enactment of the 25% bond financing threshold for 4% developments</a:t>
            </a:r>
          </a:p>
          <a:p>
            <a:pPr>
              <a:lnSpc>
                <a:spcPct val="100000"/>
              </a:lnSpc>
              <a:spcBef>
                <a:spcPts val="0"/>
              </a:spcBef>
              <a:spcAft>
                <a:spcPts val="1200"/>
              </a:spcAft>
              <a:buFont typeface="Wingdings" panose="05000000000000000000" pitchFamily="2" charset="2"/>
              <a:buChar char=""/>
            </a:pPr>
            <a:r>
              <a:rPr lang="en-US" sz="2000" dirty="0"/>
              <a:t>Major congressional focus on housing policy legislation as Congress works to advance the 21</a:t>
            </a:r>
            <a:r>
              <a:rPr lang="en-US" sz="2000" baseline="30000" dirty="0"/>
              <a:t>st</a:t>
            </a:r>
            <a:r>
              <a:rPr lang="en-US" sz="2000" dirty="0"/>
              <a:t> Century ROAD to Housing legislation</a:t>
            </a:r>
          </a:p>
          <a:p>
            <a:pPr>
              <a:lnSpc>
                <a:spcPct val="100000"/>
              </a:lnSpc>
              <a:spcBef>
                <a:spcPts val="0"/>
              </a:spcBef>
              <a:spcAft>
                <a:spcPts val="1200"/>
              </a:spcAft>
              <a:buFont typeface="Wingdings" panose="05000000000000000000" pitchFamily="2" charset="2"/>
              <a:buChar char=""/>
            </a:pPr>
            <a:r>
              <a:rPr lang="en-US" sz="2000" dirty="0"/>
              <a:t>FY 2027 Appropriations process underway</a:t>
            </a:r>
          </a:p>
          <a:p>
            <a:pPr>
              <a:lnSpc>
                <a:spcPct val="100000"/>
              </a:lnSpc>
              <a:spcBef>
                <a:spcPts val="0"/>
              </a:spcBef>
              <a:spcAft>
                <a:spcPts val="1200"/>
              </a:spcAft>
              <a:buFont typeface="Wingdings" panose="05000000000000000000" pitchFamily="2" charset="2"/>
              <a:buChar char=""/>
            </a:pPr>
            <a:endParaRPr lang="en-US" sz="2000" dirty="0"/>
          </a:p>
          <a:p>
            <a:pPr algn="l">
              <a:lnSpc>
                <a:spcPct val="100000"/>
              </a:lnSpc>
              <a:spcBef>
                <a:spcPts val="0"/>
              </a:spcBef>
              <a:spcAft>
                <a:spcPts val="1200"/>
              </a:spcAft>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EDBAC61-FF97-36A5-9B06-8DF57B2B473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34046-EDCD-E643-AFE5-8B26A50B61D5}"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0AB50A24-8E04-1075-3698-14B42EC420F7}"/>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0" y="4966854"/>
            <a:ext cx="12192001" cy="2165077"/>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185425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987-AC29-4DE9-2E47-4C402B9907B4}"/>
              </a:ext>
            </a:extLst>
          </p:cNvPr>
          <p:cNvSpPr>
            <a:spLocks noGrp="1"/>
          </p:cNvSpPr>
          <p:nvPr>
            <p:ph type="title"/>
          </p:nvPr>
        </p:nvSpPr>
        <p:spPr/>
        <p:txBody>
          <a:bodyPr/>
          <a:lstStyle/>
          <a:p>
            <a:r>
              <a:rPr lang="en-US" dirty="0">
                <a:solidFill>
                  <a:srgbClr val="002060"/>
                </a:solidFill>
              </a:rPr>
              <a:t>Housing Credit Equity Dynamics</a:t>
            </a:r>
          </a:p>
        </p:txBody>
      </p:sp>
      <p:pic>
        <p:nvPicPr>
          <p:cNvPr id="5" name="Picture 4">
            <a:extLst>
              <a:ext uri="{FF2B5EF4-FFF2-40B4-BE49-F238E27FC236}">
                <a16:creationId xmlns:a16="http://schemas.microsoft.com/office/drawing/2014/main" id="{57FC4792-DB44-0599-3F1B-CE1A5F874AFF}"/>
              </a:ext>
            </a:extLst>
          </p:cNvPr>
          <p:cNvPicPr>
            <a:picLocks noChangeAspect="1"/>
          </p:cNvPicPr>
          <p:nvPr/>
        </p:nvPicPr>
        <p:blipFill>
          <a:blip r:embed="rId2"/>
          <a:stretch>
            <a:fillRect/>
          </a:stretch>
        </p:blipFill>
        <p:spPr>
          <a:xfrm>
            <a:off x="1078183" y="1320014"/>
            <a:ext cx="10035633" cy="5405910"/>
          </a:xfrm>
          <a:prstGeom prst="rect">
            <a:avLst/>
          </a:prstGeom>
        </p:spPr>
      </p:pic>
    </p:spTree>
    <p:extLst>
      <p:ext uri="{BB962C8B-B14F-4D97-AF65-F5344CB8AC3E}">
        <p14:creationId xmlns:p14="http://schemas.microsoft.com/office/powerpoint/2010/main" val="353818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68468-896B-67A2-8554-FC9C249291D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7CD52ED-EE8C-ECC2-9803-785B1813C9A1}"/>
              </a:ext>
            </a:extLst>
          </p:cNvPr>
          <p:cNvSpPr txBox="1">
            <a:spLocks/>
          </p:cNvSpPr>
          <p:nvPr/>
        </p:nvSpPr>
        <p:spPr>
          <a:xfrm>
            <a:off x="825745" y="463181"/>
            <a:ext cx="10204938" cy="7231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b="1" kern="1200">
                <a:solidFill>
                  <a:schemeClr val="tx1">
                    <a:lumMod val="65000"/>
                    <a:lumOff val="35000"/>
                  </a:schemeClr>
                </a:solidFill>
                <a:latin typeface="+mj-lt"/>
                <a:ea typeface="+mj-ea"/>
                <a:cs typeface="Arial" panose="020B0604020202020204" pitchFamily="34" charset="0"/>
              </a:defRPr>
            </a:lvl1pPr>
          </a:lstStyle>
          <a:p>
            <a:r>
              <a:rPr lang="en-US" sz="4000" b="0" dirty="0">
                <a:solidFill>
                  <a:srgbClr val="002060"/>
                </a:solidFill>
                <a:latin typeface="Arial" panose="020B0604020202020204" pitchFamily="34" charset="0"/>
              </a:rPr>
              <a:t>How Could Pricing Rebound?</a:t>
            </a:r>
          </a:p>
        </p:txBody>
      </p:sp>
      <p:sp>
        <p:nvSpPr>
          <p:cNvPr id="8" name="TextBox 7">
            <a:extLst>
              <a:ext uri="{FF2B5EF4-FFF2-40B4-BE49-F238E27FC236}">
                <a16:creationId xmlns:a16="http://schemas.microsoft.com/office/drawing/2014/main" id="{5138BC9F-91B4-CE99-A96A-10EC36C18D29}"/>
              </a:ext>
            </a:extLst>
          </p:cNvPr>
          <p:cNvSpPr txBox="1"/>
          <p:nvPr/>
        </p:nvSpPr>
        <p:spPr>
          <a:xfrm>
            <a:off x="5638800" y="2971800"/>
            <a:ext cx="65" cy="276999"/>
          </a:xfrm>
          <a:prstGeom prst="rect">
            <a:avLst/>
          </a:prstGeom>
          <a:noFill/>
        </p:spPr>
        <p:txBody>
          <a:bodyPr wrap="none" lIns="0" tIns="0" rIns="0" bIns="0" rtlCol="0">
            <a:spAutoFit/>
          </a:bodyPr>
          <a:lstStyle/>
          <a:p>
            <a:endParaRPr lang="en-US" dirty="0"/>
          </a:p>
        </p:txBody>
      </p:sp>
      <p:sp>
        <p:nvSpPr>
          <p:cNvPr id="10" name="Rectangle: Rounded Corners 9">
            <a:extLst>
              <a:ext uri="{FF2B5EF4-FFF2-40B4-BE49-F238E27FC236}">
                <a16:creationId xmlns:a16="http://schemas.microsoft.com/office/drawing/2014/main" id="{39E36668-53B3-3E95-005E-1CE5E2CF56CF}"/>
              </a:ext>
            </a:extLst>
          </p:cNvPr>
          <p:cNvSpPr/>
          <p:nvPr/>
        </p:nvSpPr>
        <p:spPr>
          <a:xfrm>
            <a:off x="825745" y="1366519"/>
            <a:ext cx="10522975" cy="1806079"/>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b="1" dirty="0">
                <a:latin typeface="Arial" panose="020B0604020202020204" pitchFamily="34" charset="0"/>
                <a:cs typeface="Arial" panose="020B0604020202020204" pitchFamily="34" charset="0"/>
              </a:rPr>
              <a:t>Accomplished</a:t>
            </a:r>
          </a:p>
          <a:p>
            <a:pPr marL="285750" indent="-285750">
              <a:buFont typeface="Wingdings" panose="05000000000000000000" pitchFamily="2" charset="2"/>
              <a:buChar char="ü"/>
            </a:pPr>
            <a:r>
              <a:rPr lang="en-US" sz="2400" dirty="0">
                <a:latin typeface="Arial" panose="020B0604020202020204" pitchFamily="34" charset="0"/>
                <a:cs typeface="Arial" panose="020B0604020202020204" pitchFamily="34" charset="0"/>
              </a:rPr>
              <a:t>100% bonus depreciation </a:t>
            </a:r>
          </a:p>
          <a:p>
            <a:pPr marL="285750" indent="-285750">
              <a:buFont typeface="Wingdings" panose="05000000000000000000" pitchFamily="2" charset="2"/>
              <a:buChar char="ü"/>
            </a:pPr>
            <a:r>
              <a:rPr lang="en-US" sz="2400" dirty="0">
                <a:latin typeface="Arial" panose="020B0604020202020204" pitchFamily="34" charset="0"/>
                <a:cs typeface="Arial" panose="020B0604020202020204" pitchFamily="34" charset="0"/>
              </a:rPr>
              <a:t>Termination/expedited phase out of energy credits</a:t>
            </a:r>
          </a:p>
          <a:p>
            <a:pPr marL="285750" indent="-285750">
              <a:buFont typeface="Wingdings" panose="05000000000000000000" pitchFamily="2" charset="2"/>
              <a:buChar char="ü"/>
            </a:pPr>
            <a:r>
              <a:rPr lang="en-US" sz="2400" dirty="0">
                <a:latin typeface="Arial" panose="020B0604020202020204" pitchFamily="34" charset="0"/>
                <a:cs typeface="Arial" panose="020B0604020202020204" pitchFamily="34" charset="0"/>
              </a:rPr>
              <a:t>Increase GSE LIHTC investment cap (from $1 billion to $2 billion each)</a:t>
            </a:r>
          </a:p>
        </p:txBody>
      </p:sp>
      <p:sp>
        <p:nvSpPr>
          <p:cNvPr id="12" name="Rectangle: Rounded Corners 11">
            <a:extLst>
              <a:ext uri="{FF2B5EF4-FFF2-40B4-BE49-F238E27FC236}">
                <a16:creationId xmlns:a16="http://schemas.microsoft.com/office/drawing/2014/main" id="{4234C54E-A65D-41AF-F24C-B6FA4F4D2E6C}"/>
              </a:ext>
            </a:extLst>
          </p:cNvPr>
          <p:cNvSpPr/>
          <p:nvPr/>
        </p:nvSpPr>
        <p:spPr>
          <a:xfrm>
            <a:off x="825745" y="3200540"/>
            <a:ext cx="10531742" cy="352538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2400" b="1" dirty="0">
                <a:latin typeface="Arial" panose="020B0604020202020204" pitchFamily="34" charset="0"/>
                <a:cs typeface="Arial" panose="020B0604020202020204" pitchFamily="34" charset="0"/>
              </a:rPr>
              <a:t>Proposals and Ideas Under Consideration</a:t>
            </a:r>
          </a:p>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Raise the Public Welfare Investment cap (21</a:t>
            </a:r>
            <a:r>
              <a:rPr lang="en-US" sz="2400" baseline="30000" dirty="0">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Century ROAD to Housing Act)</a:t>
            </a:r>
          </a:p>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Lower LIHTC risk rating in bank capital standards (Basel III comments due June 18)</a:t>
            </a:r>
          </a:p>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Extend carryback period to 5 years (possible addition to AHCIA; standalone carryback bill)</a:t>
            </a:r>
          </a:p>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Allow Housing Credit investments to further reduce 38(c)(1)(B) limitation threshold (possible addition to AHCIA)</a:t>
            </a:r>
          </a:p>
        </p:txBody>
      </p:sp>
    </p:spTree>
    <p:extLst>
      <p:ext uri="{BB962C8B-B14F-4D97-AF65-F5344CB8AC3E}">
        <p14:creationId xmlns:p14="http://schemas.microsoft.com/office/powerpoint/2010/main" val="359347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C8C5-3FF9-4C9F-A1AD-6CCED4701222}"/>
              </a:ext>
            </a:extLst>
          </p:cNvPr>
          <p:cNvSpPr>
            <a:spLocks noGrp="1"/>
          </p:cNvSpPr>
          <p:nvPr>
            <p:ph type="title"/>
          </p:nvPr>
        </p:nvSpPr>
        <p:spPr/>
        <p:txBody>
          <a:bodyPr>
            <a:noAutofit/>
          </a:bodyPr>
          <a:lstStyle/>
          <a:p>
            <a:pPr marL="0" indent="0">
              <a:lnSpc>
                <a:spcPct val="100000"/>
              </a:lnSpc>
              <a:spcBef>
                <a:spcPts val="0"/>
              </a:spcBef>
              <a:spcAft>
                <a:spcPts val="600"/>
              </a:spcAft>
              <a:buNone/>
            </a:pPr>
            <a:r>
              <a:rPr lang="en-US" dirty="0">
                <a:solidFill>
                  <a:srgbClr val="002060"/>
                </a:solidFill>
              </a:rPr>
              <a:t>AHCIA Highlights (S. 1515 / H.R. 2725)</a:t>
            </a:r>
            <a:endParaRPr lang="en-US" sz="2000" b="0" dirty="0">
              <a:solidFill>
                <a:srgbClr val="002060"/>
              </a:solidFill>
            </a:endParaRPr>
          </a:p>
        </p:txBody>
      </p:sp>
      <p:sp>
        <p:nvSpPr>
          <p:cNvPr id="5" name="Slide Number Placeholder 4"/>
          <p:cNvSpPr>
            <a:spLocks noGrp="1"/>
          </p:cNvSpPr>
          <p:nvPr>
            <p:ph type="sldNum" sz="quarter" idx="12"/>
          </p:nvPr>
        </p:nvSpPr>
        <p:spPr/>
        <p:txBody>
          <a:bodyPr/>
          <a:lstStyle/>
          <a:p>
            <a:fld id="{00534046-EDCD-E643-AFE5-8B26A50B61D5}" type="slidenum">
              <a:rPr lang="en-US" smtClean="0"/>
              <a:t>22</a:t>
            </a:fld>
            <a:endParaRPr lang="en-US" dirty="0"/>
          </a:p>
        </p:txBody>
      </p:sp>
      <p:sp>
        <p:nvSpPr>
          <p:cNvPr id="4" name="TextBox 3">
            <a:extLst>
              <a:ext uri="{FF2B5EF4-FFF2-40B4-BE49-F238E27FC236}">
                <a16:creationId xmlns:a16="http://schemas.microsoft.com/office/drawing/2014/main" id="{8437B310-C746-95D5-1C20-30C53D8D8C50}"/>
              </a:ext>
            </a:extLst>
          </p:cNvPr>
          <p:cNvSpPr txBox="1"/>
          <p:nvPr/>
        </p:nvSpPr>
        <p:spPr>
          <a:xfrm>
            <a:off x="873901" y="1492370"/>
            <a:ext cx="10444198" cy="5262979"/>
          </a:xfrm>
          <a:prstGeom prst="rect">
            <a:avLst/>
          </a:prstGeom>
          <a:noFill/>
        </p:spPr>
        <p:txBody>
          <a:bodyPr wrap="square" rtlCol="0">
            <a:spAutoFit/>
          </a:bodyPr>
          <a:lstStyle/>
          <a:p>
            <a:r>
              <a:rPr lang="en-US" sz="2400" i="1" dirty="0">
                <a:solidFill>
                  <a:srgbClr val="002060"/>
                </a:solidFill>
                <a:latin typeface="Arial" panose="020B0604020202020204" pitchFamily="34" charset="0"/>
                <a:cs typeface="Arial" panose="020B0604020202020204" pitchFamily="34" charset="0"/>
              </a:rPr>
              <a:t>Comprehensive legislation to strengthen </a:t>
            </a:r>
            <a:br>
              <a:rPr lang="en-US" sz="2400" i="1" dirty="0">
                <a:solidFill>
                  <a:srgbClr val="002060"/>
                </a:solidFill>
                <a:latin typeface="Arial" panose="020B0604020202020204" pitchFamily="34" charset="0"/>
                <a:cs typeface="Arial" panose="020B0604020202020204" pitchFamily="34" charset="0"/>
              </a:rPr>
            </a:br>
            <a:r>
              <a:rPr lang="en-US" sz="2400" i="1" dirty="0">
                <a:solidFill>
                  <a:srgbClr val="002060"/>
                </a:solidFill>
                <a:latin typeface="Arial" panose="020B0604020202020204" pitchFamily="34" charset="0"/>
                <a:cs typeface="Arial" panose="020B0604020202020204" pitchFamily="34" charset="0"/>
              </a:rPr>
              <a:t>and expand the Housing Credit. </a:t>
            </a:r>
          </a:p>
          <a:p>
            <a:r>
              <a:rPr lang="en-US" sz="2400" i="1" dirty="0">
                <a:solidFill>
                  <a:srgbClr val="002060"/>
                </a:solidFill>
                <a:latin typeface="Arial" panose="020B0604020202020204" pitchFamily="34" charset="0"/>
                <a:cs typeface="Arial" panose="020B0604020202020204" pitchFamily="34" charset="0"/>
              </a:rPr>
              <a:t> </a:t>
            </a:r>
          </a:p>
          <a:p>
            <a:r>
              <a:rPr lang="en-US" sz="2400" b="1" dirty="0">
                <a:solidFill>
                  <a:srgbClr val="002060"/>
                </a:solidFill>
                <a:latin typeface="Arial" panose="020B0604020202020204" pitchFamily="34" charset="0"/>
                <a:cs typeface="Arial" panose="020B0604020202020204" pitchFamily="34" charset="0"/>
              </a:rPr>
              <a:t>Previous AHCIA victories include:</a:t>
            </a:r>
          </a:p>
          <a:p>
            <a:pPr marL="285750" indent="-285750">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Lowering bond financing threshold to 25% </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(2025)</a:t>
            </a:r>
          </a:p>
          <a:p>
            <a:pPr marL="285750" indent="-285750">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Increasing the annual credit allocation by </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12% (2025)</a:t>
            </a:r>
          </a:p>
          <a:p>
            <a:pPr marL="285750" indent="-285750">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Repealing basis adjustments when the </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Housing Credit and Certain energy tax incentives are used together (2021)</a:t>
            </a:r>
          </a:p>
          <a:p>
            <a:pPr marL="285750" indent="-285750">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Setting a minimum 4 percent floor for bond-financed Housing Credit properties (2020)</a:t>
            </a:r>
          </a:p>
          <a:p>
            <a:pPr marL="285750" indent="-285750">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Establishing the Average Income Test minimum set-aside (2018)</a:t>
            </a:r>
          </a:p>
        </p:txBody>
      </p:sp>
      <p:sp>
        <p:nvSpPr>
          <p:cNvPr id="11" name="Rectangle: Rounded Corners 10">
            <a:extLst>
              <a:ext uri="{FF2B5EF4-FFF2-40B4-BE49-F238E27FC236}">
                <a16:creationId xmlns:a16="http://schemas.microsoft.com/office/drawing/2014/main" id="{18B84603-7B5B-B39D-68BE-F828FE83E7EA}"/>
              </a:ext>
            </a:extLst>
          </p:cNvPr>
          <p:cNvSpPr/>
          <p:nvPr/>
        </p:nvSpPr>
        <p:spPr>
          <a:xfrm>
            <a:off x="7424093" y="1492370"/>
            <a:ext cx="3929707" cy="30839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169 House Cosponsors (85 Republicans/84 Democrats); 67 percent of Ways and Means Committee</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42 Senate Cosponsors (21 Republicans/21 Democrats; 59 percent of Finance Committee</a:t>
            </a:r>
          </a:p>
          <a:p>
            <a:pPr algn="ctr"/>
            <a:endParaRPr lang="en-US" dirty="0"/>
          </a:p>
        </p:txBody>
      </p:sp>
    </p:spTree>
    <p:extLst>
      <p:ext uri="{BB962C8B-B14F-4D97-AF65-F5344CB8AC3E}">
        <p14:creationId xmlns:p14="http://schemas.microsoft.com/office/powerpoint/2010/main" val="1038732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90B409-200B-44F5-A3B6-C1FEE27DF664}"/>
              </a:ext>
            </a:extLst>
          </p:cNvPr>
          <p:cNvSpPr>
            <a:spLocks noGrp="1"/>
          </p:cNvSpPr>
          <p:nvPr>
            <p:ph type="title"/>
          </p:nvPr>
        </p:nvSpPr>
        <p:spPr/>
        <p:txBody>
          <a:bodyPr/>
          <a:lstStyle/>
          <a:p>
            <a:r>
              <a:rPr lang="en-US" dirty="0">
                <a:solidFill>
                  <a:srgbClr val="002060"/>
                </a:solidFill>
              </a:rPr>
              <a:t>AHCIA Highlights</a:t>
            </a:r>
          </a:p>
        </p:txBody>
      </p:sp>
      <p:sp>
        <p:nvSpPr>
          <p:cNvPr id="3" name="Content Placeholder 2">
            <a:extLst>
              <a:ext uri="{FF2B5EF4-FFF2-40B4-BE49-F238E27FC236}">
                <a16:creationId xmlns:a16="http://schemas.microsoft.com/office/drawing/2014/main" id="{14FBE326-B2EC-4181-9113-D9B1351485E9}"/>
              </a:ext>
            </a:extLst>
          </p:cNvPr>
          <p:cNvSpPr>
            <a:spLocks noGrp="1"/>
          </p:cNvSpPr>
          <p:nvPr>
            <p:ph idx="1"/>
          </p:nvPr>
        </p:nvSpPr>
        <p:spPr>
          <a:xfrm>
            <a:off x="825744" y="3246436"/>
            <a:ext cx="10397222" cy="2965819"/>
          </a:xfrm>
        </p:spPr>
        <p:txBody>
          <a:bodyPr>
            <a:noAutofit/>
          </a:bodyPr>
          <a:lstStyle/>
          <a:p>
            <a:pPr marL="342900" indent="-342900">
              <a:lnSpc>
                <a:spcPct val="100000"/>
              </a:lnSpc>
              <a:spcBef>
                <a:spcPts val="0"/>
              </a:spcBef>
              <a:spcAft>
                <a:spcPts val="1800"/>
              </a:spcAft>
              <a:buFont typeface="Wingdings" panose="05000000000000000000" pitchFamily="2" charset="2"/>
              <a:buChar char=""/>
            </a:pPr>
            <a:r>
              <a:rPr lang="en-US" sz="2400" dirty="0">
                <a:solidFill>
                  <a:srgbClr val="002060"/>
                </a:solidFill>
              </a:rPr>
              <a:t>Allows states to award a 30 percent basis boost to Housing Bond-financed developments.</a:t>
            </a:r>
          </a:p>
          <a:p>
            <a:pPr marL="347663" indent="-347663">
              <a:lnSpc>
                <a:spcPct val="100000"/>
              </a:lnSpc>
              <a:spcBef>
                <a:spcPts val="0"/>
              </a:spcBef>
              <a:spcAft>
                <a:spcPts val="1800"/>
              </a:spcAft>
              <a:buFont typeface="Wingdings" panose="05000000000000000000" pitchFamily="2" charset="2"/>
              <a:buChar char=""/>
            </a:pPr>
            <a:r>
              <a:rPr lang="en-US" sz="2400" dirty="0">
                <a:solidFill>
                  <a:srgbClr val="002060"/>
                </a:solidFill>
              </a:rPr>
              <a:t>Establishes a 50 percent basis boost for units reserved for ELI households in properties that reserve at least 20 percent of units for ELI households.</a:t>
            </a:r>
          </a:p>
          <a:p>
            <a:pPr marL="347663" indent="-347663">
              <a:lnSpc>
                <a:spcPct val="100000"/>
              </a:lnSpc>
              <a:spcBef>
                <a:spcPts val="0"/>
              </a:spcBef>
              <a:spcAft>
                <a:spcPts val="1200"/>
              </a:spcAft>
              <a:buFont typeface="Wingdings" panose="05000000000000000000" pitchFamily="2" charset="2"/>
              <a:buChar char=""/>
            </a:pPr>
            <a:r>
              <a:rPr lang="en-US" sz="2400" dirty="0">
                <a:solidFill>
                  <a:srgbClr val="002060"/>
                </a:solidFill>
              </a:rPr>
              <a:t>Expands multifamily Housing Bond recycling authority.</a:t>
            </a:r>
            <a:endParaRPr lang="en-US" sz="2400" dirty="0"/>
          </a:p>
          <a:p>
            <a:pPr marL="347663" indent="-347663">
              <a:lnSpc>
                <a:spcPct val="100000"/>
              </a:lnSpc>
              <a:spcBef>
                <a:spcPts val="0"/>
              </a:spcBef>
              <a:spcAft>
                <a:spcPts val="300"/>
              </a:spcAft>
              <a:buFont typeface="Arial" panose="020B0604020202020204" pitchFamily="34" charset="0"/>
              <a:buChar char="•"/>
            </a:pPr>
            <a:endParaRPr lang="en-US" sz="2400" dirty="0"/>
          </a:p>
          <a:p>
            <a:pPr marL="342900" indent="-342900">
              <a:lnSpc>
                <a:spcPct val="100000"/>
              </a:lnSpc>
              <a:spcBef>
                <a:spcPts val="0"/>
              </a:spcBef>
              <a:spcAft>
                <a:spcPts val="1800"/>
              </a:spcAft>
              <a:buFont typeface="Arial" panose="020B0604020202020204" pitchFamily="34" charset="0"/>
              <a:buChar char="•"/>
            </a:pPr>
            <a:endParaRPr lang="en-US" sz="2400" dirty="0">
              <a:solidFill>
                <a:srgbClr val="002060"/>
              </a:solidFill>
            </a:endParaRPr>
          </a:p>
          <a:p>
            <a:pPr>
              <a:lnSpc>
                <a:spcPct val="100000"/>
              </a:lnSpc>
              <a:spcBef>
                <a:spcPts val="0"/>
              </a:spcBef>
              <a:spcAft>
                <a:spcPts val="1800"/>
              </a:spcAft>
            </a:pPr>
            <a:endParaRPr lang="en-US" sz="2400" dirty="0">
              <a:solidFill>
                <a:srgbClr val="002060"/>
              </a:solidFill>
            </a:endParaRPr>
          </a:p>
          <a:p>
            <a:pPr marL="0" indent="0">
              <a:lnSpc>
                <a:spcPct val="100000"/>
              </a:lnSpc>
              <a:spcBef>
                <a:spcPts val="0"/>
              </a:spcBef>
              <a:spcAft>
                <a:spcPts val="1200"/>
              </a:spcAft>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0534046-EDCD-E643-AFE5-8B26A50B61D5}" type="slidenum">
              <a:rPr lang="en-US" smtClean="0"/>
              <a:t>23</a:t>
            </a:fld>
            <a:endParaRPr lang="en-US" dirty="0"/>
          </a:p>
        </p:txBody>
      </p:sp>
      <p:sp>
        <p:nvSpPr>
          <p:cNvPr id="7" name="Rectangle: Rounded Corners 6">
            <a:extLst>
              <a:ext uri="{FF2B5EF4-FFF2-40B4-BE49-F238E27FC236}">
                <a16:creationId xmlns:a16="http://schemas.microsoft.com/office/drawing/2014/main" id="{0DEDF8B5-2777-A0F6-881A-22575832833E}"/>
              </a:ext>
            </a:extLst>
          </p:cNvPr>
          <p:cNvSpPr/>
          <p:nvPr/>
        </p:nvSpPr>
        <p:spPr>
          <a:xfrm>
            <a:off x="825745" y="1558022"/>
            <a:ext cx="10204939" cy="15443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lnSpc>
                <a:spcPct val="100000"/>
              </a:lnSpc>
              <a:spcBef>
                <a:spcPts val="0"/>
              </a:spcBef>
              <a:spcAft>
                <a:spcPts val="1800"/>
              </a:spcAft>
              <a:buFont typeface="Wingdings" panose="05000000000000000000" pitchFamily="2" charset="2"/>
              <a:buChar char=""/>
            </a:pPr>
            <a:r>
              <a:rPr lang="en-US" sz="2400" b="1" dirty="0">
                <a:solidFill>
                  <a:srgbClr val="002060"/>
                </a:solidFill>
                <a:latin typeface="Arial" panose="020B0604020202020204" pitchFamily="34" charset="0"/>
                <a:cs typeface="Arial" panose="020B0604020202020204" pitchFamily="34" charset="0"/>
              </a:rPr>
              <a:t>Done: </a:t>
            </a:r>
            <a:r>
              <a:rPr lang="en-US" sz="2400" dirty="0">
                <a:solidFill>
                  <a:srgbClr val="002060"/>
                </a:solidFill>
                <a:latin typeface="Arial" panose="020B0604020202020204" pitchFamily="34" charset="0"/>
                <a:cs typeface="Arial" panose="020B0604020202020204" pitchFamily="34" charset="0"/>
              </a:rPr>
              <a:t>Lowers the bond “financed-by” threshold from 50 to 25 percent.</a:t>
            </a:r>
          </a:p>
          <a:p>
            <a:pPr marL="342900" indent="-342900">
              <a:lnSpc>
                <a:spcPct val="100000"/>
              </a:lnSpc>
              <a:spcBef>
                <a:spcPts val="0"/>
              </a:spcBef>
              <a:spcAft>
                <a:spcPts val="1800"/>
              </a:spcAft>
              <a:buFont typeface="Wingdings" panose="05000000000000000000" pitchFamily="2" charset="2"/>
              <a:buChar char=""/>
            </a:pPr>
            <a:r>
              <a:rPr lang="en-US" sz="2400" b="1" dirty="0">
                <a:solidFill>
                  <a:srgbClr val="002060"/>
                </a:solidFill>
                <a:latin typeface="Arial" panose="020B0604020202020204" pitchFamily="34" charset="0"/>
                <a:cs typeface="Arial" panose="020B0604020202020204" pitchFamily="34" charset="0"/>
              </a:rPr>
              <a:t>Partially Done</a:t>
            </a:r>
            <a:r>
              <a:rPr lang="en-US" sz="2400" dirty="0">
                <a:solidFill>
                  <a:srgbClr val="002060"/>
                </a:solidFill>
                <a:latin typeface="Arial" panose="020B0604020202020204" pitchFamily="34" charset="0"/>
                <a:cs typeface="Arial" panose="020B0604020202020204" pitchFamily="34" charset="0"/>
              </a:rPr>
              <a:t>: Expands the Housing Credit volume cap by 50 percent above the current level.</a:t>
            </a:r>
          </a:p>
        </p:txBody>
      </p:sp>
    </p:spTree>
    <p:extLst>
      <p:ext uri="{BB962C8B-B14F-4D97-AF65-F5344CB8AC3E}">
        <p14:creationId xmlns:p14="http://schemas.microsoft.com/office/powerpoint/2010/main" val="4081391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894D3-0ABF-371E-4CD3-176E613518E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2298383-E519-F7B2-04F0-6762E69CD385}"/>
              </a:ext>
            </a:extLst>
          </p:cNvPr>
          <p:cNvSpPr>
            <a:spLocks noGrp="1"/>
          </p:cNvSpPr>
          <p:nvPr>
            <p:ph type="title"/>
          </p:nvPr>
        </p:nvSpPr>
        <p:spPr/>
        <p:txBody>
          <a:bodyPr/>
          <a:lstStyle/>
          <a:p>
            <a:r>
              <a:rPr lang="en-US" dirty="0">
                <a:solidFill>
                  <a:srgbClr val="002060"/>
                </a:solidFill>
              </a:rPr>
              <a:t>AHCIA Highlights</a:t>
            </a:r>
          </a:p>
        </p:txBody>
      </p:sp>
      <p:sp>
        <p:nvSpPr>
          <p:cNvPr id="3" name="Content Placeholder 2">
            <a:extLst>
              <a:ext uri="{FF2B5EF4-FFF2-40B4-BE49-F238E27FC236}">
                <a16:creationId xmlns:a16="http://schemas.microsoft.com/office/drawing/2014/main" id="{65ABDB26-9627-6EA0-2CBD-97B9CF42B219}"/>
              </a:ext>
            </a:extLst>
          </p:cNvPr>
          <p:cNvSpPr>
            <a:spLocks noGrp="1"/>
          </p:cNvSpPr>
          <p:nvPr>
            <p:ph idx="1"/>
          </p:nvPr>
        </p:nvSpPr>
        <p:spPr>
          <a:xfrm>
            <a:off x="825744" y="1430213"/>
            <a:ext cx="10397222" cy="4137668"/>
          </a:xfrm>
        </p:spPr>
        <p:txBody>
          <a:bodyPr>
            <a:noAutofit/>
          </a:bodyPr>
          <a:lstStyle/>
          <a:p>
            <a:pPr marL="347663" indent="-347663">
              <a:lnSpc>
                <a:spcPct val="100000"/>
              </a:lnSpc>
              <a:spcBef>
                <a:spcPts val="0"/>
              </a:spcBef>
              <a:spcAft>
                <a:spcPts val="1200"/>
              </a:spcAft>
              <a:buFont typeface="Wingdings" panose="05000000000000000000" pitchFamily="2" charset="2"/>
              <a:buChar char=""/>
            </a:pPr>
            <a:r>
              <a:rPr lang="en-US" sz="2400" dirty="0"/>
              <a:t>Makes the Credit a more effective tool for preservation.</a:t>
            </a:r>
          </a:p>
          <a:p>
            <a:pPr marL="347663" indent="-347663">
              <a:lnSpc>
                <a:spcPct val="100000"/>
              </a:lnSpc>
              <a:spcBef>
                <a:spcPts val="0"/>
              </a:spcBef>
              <a:spcAft>
                <a:spcPts val="1200"/>
              </a:spcAft>
              <a:buFont typeface="Wingdings" panose="05000000000000000000" pitchFamily="2" charset="2"/>
              <a:buChar char=""/>
            </a:pPr>
            <a:r>
              <a:rPr lang="en-US" sz="2400" dirty="0"/>
              <a:t>Enables the Credit to better serve hard-to-reach communities through basis boosts for rural, Native American, high-poverty, and high-cost communities.</a:t>
            </a:r>
          </a:p>
          <a:p>
            <a:pPr marL="342900" indent="-342900">
              <a:lnSpc>
                <a:spcPct val="100000"/>
              </a:lnSpc>
              <a:spcBef>
                <a:spcPts val="0"/>
              </a:spcBef>
              <a:spcAft>
                <a:spcPts val="1200"/>
              </a:spcAft>
              <a:buFont typeface="Wingdings" panose="05000000000000000000" pitchFamily="2" charset="2"/>
              <a:buChar char=""/>
            </a:pPr>
            <a:r>
              <a:rPr lang="en-US" sz="2400" dirty="0"/>
              <a:t>Streamlines program rules like the student rule and requirements related to casualty loss and AIT in bond-financed properties.</a:t>
            </a:r>
          </a:p>
          <a:p>
            <a:pPr marL="342900" indent="-342900">
              <a:lnSpc>
                <a:spcPct val="100000"/>
              </a:lnSpc>
              <a:spcBef>
                <a:spcPts val="0"/>
              </a:spcBef>
              <a:spcAft>
                <a:spcPts val="1200"/>
              </a:spcAft>
              <a:buFont typeface="Wingdings" panose="05000000000000000000" pitchFamily="2" charset="2"/>
              <a:buChar char=""/>
            </a:pPr>
            <a:r>
              <a:rPr lang="en-US" sz="2400" dirty="0"/>
              <a:t>Ensures protections for veterans and survivors of domestic violence, dating violence, and human trafficking.</a:t>
            </a:r>
          </a:p>
          <a:p>
            <a:pPr marL="347663" indent="-347663">
              <a:lnSpc>
                <a:spcPct val="100000"/>
              </a:lnSpc>
              <a:spcBef>
                <a:spcPts val="0"/>
              </a:spcBef>
              <a:spcAft>
                <a:spcPts val="300"/>
              </a:spcAft>
              <a:buFont typeface="Arial" panose="020B0604020202020204" pitchFamily="34" charset="0"/>
              <a:buChar char="•"/>
            </a:pPr>
            <a:endParaRPr lang="en-US" sz="2400" dirty="0"/>
          </a:p>
          <a:p>
            <a:pPr marL="342900" indent="-342900">
              <a:lnSpc>
                <a:spcPct val="100000"/>
              </a:lnSpc>
              <a:spcBef>
                <a:spcPts val="0"/>
              </a:spcBef>
              <a:spcAft>
                <a:spcPts val="1800"/>
              </a:spcAft>
              <a:buFont typeface="Arial" panose="020B0604020202020204" pitchFamily="34" charset="0"/>
              <a:buChar char="•"/>
            </a:pPr>
            <a:endParaRPr lang="en-US" sz="2400" dirty="0">
              <a:solidFill>
                <a:srgbClr val="002060"/>
              </a:solidFill>
            </a:endParaRPr>
          </a:p>
          <a:p>
            <a:pPr>
              <a:lnSpc>
                <a:spcPct val="100000"/>
              </a:lnSpc>
              <a:spcBef>
                <a:spcPts val="0"/>
              </a:spcBef>
              <a:spcAft>
                <a:spcPts val="1800"/>
              </a:spcAft>
            </a:pPr>
            <a:endParaRPr lang="en-US" sz="2400" dirty="0">
              <a:solidFill>
                <a:srgbClr val="002060"/>
              </a:solidFill>
            </a:endParaRPr>
          </a:p>
          <a:p>
            <a:pPr marL="0" indent="0">
              <a:lnSpc>
                <a:spcPct val="100000"/>
              </a:lnSpc>
              <a:spcBef>
                <a:spcPts val="0"/>
              </a:spcBef>
              <a:spcAft>
                <a:spcPts val="1200"/>
              </a:spcAft>
              <a:buNone/>
            </a:pPr>
            <a:endParaRPr lang="en-US" sz="2400" dirty="0"/>
          </a:p>
          <a:p>
            <a:endParaRPr lang="en-US" sz="2400" dirty="0"/>
          </a:p>
        </p:txBody>
      </p:sp>
      <p:sp>
        <p:nvSpPr>
          <p:cNvPr id="5" name="Slide Number Placeholder 4">
            <a:extLst>
              <a:ext uri="{FF2B5EF4-FFF2-40B4-BE49-F238E27FC236}">
                <a16:creationId xmlns:a16="http://schemas.microsoft.com/office/drawing/2014/main" id="{7C0749CE-44EC-F1A4-D598-B6E8DB8DD02C}"/>
              </a:ext>
            </a:extLst>
          </p:cNvPr>
          <p:cNvSpPr>
            <a:spLocks noGrp="1"/>
          </p:cNvSpPr>
          <p:nvPr>
            <p:ph type="sldNum" sz="quarter" idx="12"/>
          </p:nvPr>
        </p:nvSpPr>
        <p:spPr/>
        <p:txBody>
          <a:bodyPr/>
          <a:lstStyle/>
          <a:p>
            <a:fld id="{00534046-EDCD-E643-AFE5-8B26A50B61D5}" type="slidenum">
              <a:rPr lang="en-US" smtClean="0"/>
              <a:t>24</a:t>
            </a:fld>
            <a:endParaRPr lang="en-US" dirty="0"/>
          </a:p>
        </p:txBody>
      </p:sp>
    </p:spTree>
    <p:extLst>
      <p:ext uri="{BB962C8B-B14F-4D97-AF65-F5344CB8AC3E}">
        <p14:creationId xmlns:p14="http://schemas.microsoft.com/office/powerpoint/2010/main" val="4097131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61194-6D11-986F-E466-49FAB00849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32C305-0E28-1C64-F046-3B5046175131}"/>
              </a:ext>
            </a:extLst>
          </p:cNvPr>
          <p:cNvSpPr>
            <a:spLocks noGrp="1"/>
          </p:cNvSpPr>
          <p:nvPr>
            <p:ph type="title"/>
          </p:nvPr>
        </p:nvSpPr>
        <p:spPr>
          <a:xfrm>
            <a:off x="523875" y="365125"/>
            <a:ext cx="10829925" cy="1325563"/>
          </a:xfrm>
        </p:spPr>
        <p:txBody>
          <a:bodyPr/>
          <a:lstStyle/>
          <a:p>
            <a:r>
              <a:rPr lang="en-US" dirty="0">
                <a:solidFill>
                  <a:srgbClr val="002060"/>
                </a:solidFill>
              </a:rPr>
              <a:t>AHCIA: Next Phase</a:t>
            </a:r>
          </a:p>
        </p:txBody>
      </p:sp>
      <p:sp>
        <p:nvSpPr>
          <p:cNvPr id="3" name="TextBox 2">
            <a:extLst>
              <a:ext uri="{FF2B5EF4-FFF2-40B4-BE49-F238E27FC236}">
                <a16:creationId xmlns:a16="http://schemas.microsoft.com/office/drawing/2014/main" id="{476F2091-914C-C6FF-052A-B67679544120}"/>
              </a:ext>
            </a:extLst>
          </p:cNvPr>
          <p:cNvSpPr txBox="1"/>
          <p:nvPr/>
        </p:nvSpPr>
        <p:spPr>
          <a:xfrm>
            <a:off x="6419850" y="1490663"/>
            <a:ext cx="5453633"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Bill has not changed materially in over five years.</a:t>
            </a:r>
          </a:p>
          <a:p>
            <a:pPr marL="285750" indent="-285750">
              <a:buFont typeface="Arial" panose="020B0604020202020204" pitchFamily="34" charset="0"/>
              <a:buChar char="•"/>
            </a:pPr>
            <a:endParaRPr lang="en-US" sz="24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ACTION proposed new provisions and revisions to existing provisions, all with consensus approval. </a:t>
            </a:r>
          </a:p>
          <a:p>
            <a:pPr marL="285750" indent="-285750">
              <a:buFont typeface="Arial" panose="020B0604020202020204" pitchFamily="34" charset="0"/>
              <a:buChar char="•"/>
            </a:pPr>
            <a:endParaRPr lang="en-US" sz="24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Negotiations are ongoing between bill leads and their staffs.</a:t>
            </a:r>
          </a:p>
          <a:p>
            <a:pPr marL="285750" indent="-285750">
              <a:buFont typeface="Arial" panose="020B0604020202020204" pitchFamily="34" charset="0"/>
              <a:buChar char="•"/>
            </a:pPr>
            <a:endParaRPr lang="en-US" sz="24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Bill leads ultimately decide what changes to make.</a:t>
            </a:r>
          </a:p>
        </p:txBody>
      </p:sp>
      <p:pic>
        <p:nvPicPr>
          <p:cNvPr id="6" name="Picture 5">
            <a:extLst>
              <a:ext uri="{FF2B5EF4-FFF2-40B4-BE49-F238E27FC236}">
                <a16:creationId xmlns:a16="http://schemas.microsoft.com/office/drawing/2014/main" id="{1A219963-2E29-365E-3F08-6E2E539B219F}"/>
              </a:ext>
            </a:extLst>
          </p:cNvPr>
          <p:cNvPicPr>
            <a:picLocks noChangeAspect="1"/>
          </p:cNvPicPr>
          <p:nvPr/>
        </p:nvPicPr>
        <p:blipFill>
          <a:blip r:embed="rId3"/>
          <a:stretch>
            <a:fillRect/>
          </a:stretch>
        </p:blipFill>
        <p:spPr>
          <a:xfrm>
            <a:off x="523876" y="1602831"/>
            <a:ext cx="5743984" cy="3829322"/>
          </a:xfrm>
          <a:prstGeom prst="rect">
            <a:avLst/>
          </a:prstGeom>
        </p:spPr>
      </p:pic>
    </p:spTree>
    <p:extLst>
      <p:ext uri="{BB962C8B-B14F-4D97-AF65-F5344CB8AC3E}">
        <p14:creationId xmlns:p14="http://schemas.microsoft.com/office/powerpoint/2010/main" val="4063884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C8C5-3FF9-4C9F-A1AD-6CCED4701222}"/>
              </a:ext>
            </a:extLst>
          </p:cNvPr>
          <p:cNvSpPr>
            <a:spLocks noGrp="1"/>
          </p:cNvSpPr>
          <p:nvPr>
            <p:ph type="title"/>
          </p:nvPr>
        </p:nvSpPr>
        <p:spPr/>
        <p:txBody>
          <a:bodyPr>
            <a:noAutofit/>
          </a:bodyPr>
          <a:lstStyle/>
          <a:p>
            <a:pPr marL="0" indent="0">
              <a:lnSpc>
                <a:spcPct val="100000"/>
              </a:lnSpc>
              <a:spcBef>
                <a:spcPts val="0"/>
              </a:spcBef>
              <a:buNone/>
            </a:pPr>
            <a:r>
              <a:rPr lang="en-US" dirty="0">
                <a:solidFill>
                  <a:srgbClr val="002060"/>
                </a:solidFill>
              </a:rPr>
              <a:t>NCSHA Homeownership Tax Priorities</a:t>
            </a:r>
            <a:endParaRPr lang="en-US" sz="2000" b="0" dirty="0">
              <a:solidFill>
                <a:srgbClr val="002060"/>
              </a:solidFill>
            </a:endParaRPr>
          </a:p>
        </p:txBody>
      </p:sp>
      <p:sp>
        <p:nvSpPr>
          <p:cNvPr id="3" name="Content Placeholder 2">
            <a:extLst>
              <a:ext uri="{FF2B5EF4-FFF2-40B4-BE49-F238E27FC236}">
                <a16:creationId xmlns:a16="http://schemas.microsoft.com/office/drawing/2014/main" id="{14FBE326-B2EC-4181-9113-D9B1351485E9}"/>
              </a:ext>
            </a:extLst>
          </p:cNvPr>
          <p:cNvSpPr>
            <a:spLocks noGrp="1"/>
          </p:cNvSpPr>
          <p:nvPr>
            <p:ph idx="1"/>
          </p:nvPr>
        </p:nvSpPr>
        <p:spPr/>
        <p:txBody>
          <a:bodyPr>
            <a:noAutofit/>
          </a:bodyPr>
          <a:lstStyle/>
          <a:p>
            <a:pPr marL="342900" indent="-342900">
              <a:spcAft>
                <a:spcPts val="1800"/>
              </a:spcAft>
              <a:buFont typeface="Wingdings" panose="05000000000000000000" pitchFamily="2" charset="2"/>
              <a:buChar char=""/>
            </a:pPr>
            <a:r>
              <a:rPr lang="en-US" sz="2200" b="1" dirty="0"/>
              <a:t>Expand the reach of Mortgage Revenue Bonds (MRBs): </a:t>
            </a:r>
            <a:r>
              <a:rPr lang="en-US" sz="2200" dirty="0"/>
              <a:t>Remove MRBs from the Private Activity Bond volume cap. Legislation soon to be introduced in the House by Representatives LaHood (R-IL), B. Moore (R-UT), Panetta (D-CA); Senate bill TBD</a:t>
            </a:r>
          </a:p>
          <a:p>
            <a:pPr marL="342900" indent="-342900">
              <a:spcAft>
                <a:spcPts val="1800"/>
              </a:spcAft>
              <a:buFont typeface="Wingdings" panose="05000000000000000000" pitchFamily="2" charset="2"/>
              <a:buChar char=""/>
            </a:pPr>
            <a:r>
              <a:rPr lang="en-US" sz="2200" b="1" dirty="0"/>
              <a:t>Affordable Housing Bond Enhancement Act (S.1511 / H.R.7414): </a:t>
            </a:r>
            <a:r>
              <a:rPr lang="en-US" sz="2200" dirty="0"/>
              <a:t>Sponsored by Senators Cortez Masto (D-NV) and Cassidy (R-LA) and Representatives Yakym (R-IN) and G. Moore (D-WI) strengthens the MRB and Mortgage Credit Certificate programs to expand homeownership access to low- and moderate-income home buyers. </a:t>
            </a:r>
          </a:p>
          <a:p>
            <a:pPr marL="342900" indent="-342900">
              <a:spcAft>
                <a:spcPts val="1800"/>
              </a:spcAft>
              <a:buFont typeface="Wingdings" panose="05000000000000000000" pitchFamily="2" charset="2"/>
              <a:buChar char=""/>
            </a:pPr>
            <a:r>
              <a:rPr lang="en-US" sz="2200" b="1" dirty="0"/>
              <a:t>Neighborhood Home Investment Act (S.1686 / H.R.2854): </a:t>
            </a:r>
            <a:r>
              <a:rPr lang="en-US" sz="2200" dirty="0"/>
              <a:t>Sponsored by Senators Young (R-IN) and Warner (D-VA) and Representatives Kelly (R-PA) and Larson (D-CT), authorizes the Neighborhood Homes Credit for production of single-family affordable housing with focus in distressed areas. Modeled on the Housing Credit, the Neighborhood Homes Credit would help potential buyers become homeowners and revitalize communities.</a:t>
            </a:r>
          </a:p>
          <a:p>
            <a:pPr marL="0" indent="0">
              <a:spcAft>
                <a:spcPts val="1800"/>
              </a:spcAft>
              <a:buNone/>
            </a:pPr>
            <a:endParaRPr lang="en-US" sz="2400" dirty="0"/>
          </a:p>
        </p:txBody>
      </p:sp>
      <p:sp>
        <p:nvSpPr>
          <p:cNvPr id="5" name="Slide Number Placeholder 4"/>
          <p:cNvSpPr>
            <a:spLocks noGrp="1"/>
          </p:cNvSpPr>
          <p:nvPr>
            <p:ph type="sldNum" sz="quarter" idx="12"/>
          </p:nvPr>
        </p:nvSpPr>
        <p:spPr/>
        <p:txBody>
          <a:bodyPr/>
          <a:lstStyle/>
          <a:p>
            <a:fld id="{00534046-EDCD-E643-AFE5-8B26A50B61D5}" type="slidenum">
              <a:rPr lang="en-US" smtClean="0"/>
              <a:t>26</a:t>
            </a:fld>
            <a:endParaRPr lang="en-US" dirty="0"/>
          </a:p>
        </p:txBody>
      </p:sp>
    </p:spTree>
    <p:extLst>
      <p:ext uri="{BB962C8B-B14F-4D97-AF65-F5344CB8AC3E}">
        <p14:creationId xmlns:p14="http://schemas.microsoft.com/office/powerpoint/2010/main" val="4216629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BFAF7-031A-50BE-8EA9-C6E1B199B0A3}"/>
              </a:ext>
            </a:extLst>
          </p:cNvPr>
          <p:cNvSpPr>
            <a:spLocks noGrp="1"/>
          </p:cNvSpPr>
          <p:nvPr>
            <p:ph type="title"/>
          </p:nvPr>
        </p:nvSpPr>
        <p:spPr/>
        <p:txBody>
          <a:bodyPr/>
          <a:lstStyle/>
          <a:p>
            <a:r>
              <a:rPr lang="en-US" dirty="0">
                <a:solidFill>
                  <a:srgbClr val="002060"/>
                </a:solidFill>
              </a:rPr>
              <a:t>Opportunities for Tax Legislation</a:t>
            </a:r>
          </a:p>
        </p:txBody>
      </p:sp>
      <p:sp>
        <p:nvSpPr>
          <p:cNvPr id="3" name="Content Placeholder 2">
            <a:extLst>
              <a:ext uri="{FF2B5EF4-FFF2-40B4-BE49-F238E27FC236}">
                <a16:creationId xmlns:a16="http://schemas.microsoft.com/office/drawing/2014/main" id="{89C134D5-5F66-195B-ECDA-4BA1EB4261C1}"/>
              </a:ext>
            </a:extLst>
          </p:cNvPr>
          <p:cNvSpPr>
            <a:spLocks noGrp="1"/>
          </p:cNvSpPr>
          <p:nvPr>
            <p:ph idx="1"/>
          </p:nvPr>
        </p:nvSpPr>
        <p:spPr>
          <a:xfrm>
            <a:off x="838200" y="1818409"/>
            <a:ext cx="10515600" cy="4462228"/>
          </a:xfrm>
        </p:spPr>
        <p:txBody>
          <a:bodyPr>
            <a:normAutofit fontScale="92500" lnSpcReduction="20000"/>
          </a:bodyPr>
          <a:lstStyle/>
          <a:p>
            <a:r>
              <a:rPr lang="en-US" b="1" dirty="0">
                <a:solidFill>
                  <a:srgbClr val="002060"/>
                </a:solidFill>
              </a:rPr>
              <a:t>OPTION 1:</a:t>
            </a:r>
            <a:r>
              <a:rPr lang="en-US" dirty="0">
                <a:solidFill>
                  <a:srgbClr val="002060"/>
                </a:solidFill>
              </a:rPr>
              <a:t> </a:t>
            </a:r>
            <a:r>
              <a:rPr lang="en-US" dirty="0"/>
              <a:t>Partisan tax bill through reconciliation process</a:t>
            </a:r>
          </a:p>
          <a:p>
            <a:pPr lvl="1"/>
            <a:r>
              <a:rPr lang="en-US" dirty="0"/>
              <a:t>Reconciliation review: </a:t>
            </a:r>
          </a:p>
          <a:p>
            <a:pPr lvl="2"/>
            <a:r>
              <a:rPr lang="en-US" dirty="0"/>
              <a:t>Requires Congress to pass a budget resolution; </a:t>
            </a:r>
          </a:p>
          <a:p>
            <a:pPr lvl="2"/>
            <a:r>
              <a:rPr lang="en-US" dirty="0"/>
              <a:t>Can pass Senate with simple majority (no filibuster); </a:t>
            </a:r>
          </a:p>
          <a:p>
            <a:pPr lvl="2"/>
            <a:r>
              <a:rPr lang="en-US" dirty="0"/>
              <a:t>Must have a budgetary impact or impact debt limit; </a:t>
            </a:r>
          </a:p>
          <a:p>
            <a:pPr lvl="2"/>
            <a:r>
              <a:rPr lang="en-US" dirty="0"/>
              <a:t>Deficit neutrality after 10-year budget window</a:t>
            </a:r>
          </a:p>
          <a:p>
            <a:pPr lvl="1"/>
            <a:r>
              <a:rPr lang="en-US" dirty="0"/>
              <a:t>Increased interest from congressional Republicans in doing another reconciliation bill to address DHS funding, other priorities. Scope of bill TBD.</a:t>
            </a:r>
          </a:p>
          <a:p>
            <a:pPr lvl="1"/>
            <a:r>
              <a:rPr lang="en-US" dirty="0"/>
              <a:t>Would require almost complete party unanimity given narrow margin in the House</a:t>
            </a:r>
          </a:p>
          <a:p>
            <a:r>
              <a:rPr lang="en-US" b="1" dirty="0">
                <a:solidFill>
                  <a:srgbClr val="002060"/>
                </a:solidFill>
              </a:rPr>
              <a:t>OPTION 2:</a:t>
            </a:r>
            <a:r>
              <a:rPr lang="en-US" dirty="0">
                <a:solidFill>
                  <a:srgbClr val="002060"/>
                </a:solidFill>
              </a:rPr>
              <a:t> </a:t>
            </a:r>
            <a:r>
              <a:rPr lang="en-US" dirty="0"/>
              <a:t>Bipartisan tax bill</a:t>
            </a:r>
          </a:p>
          <a:p>
            <a:pPr lvl="1"/>
            <a:r>
              <a:rPr lang="en-US" dirty="0"/>
              <a:t>Some “tax extenders” need extending</a:t>
            </a:r>
          </a:p>
          <a:p>
            <a:pPr lvl="1"/>
            <a:r>
              <a:rPr lang="en-US" dirty="0"/>
              <a:t>Lame Duck session most likely opportunity</a:t>
            </a:r>
          </a:p>
          <a:p>
            <a:r>
              <a:rPr lang="en-US" b="1" dirty="0">
                <a:solidFill>
                  <a:srgbClr val="002060"/>
                </a:solidFill>
              </a:rPr>
              <a:t>OPTION 3:</a:t>
            </a:r>
            <a:r>
              <a:rPr lang="en-US" dirty="0">
                <a:solidFill>
                  <a:srgbClr val="002060"/>
                </a:solidFill>
              </a:rPr>
              <a:t> </a:t>
            </a:r>
            <a:r>
              <a:rPr lang="en-US" dirty="0"/>
              <a:t>No tax bill this year</a:t>
            </a:r>
          </a:p>
          <a:p>
            <a:pPr lvl="1"/>
            <a:endParaRPr lang="en-US" dirty="0"/>
          </a:p>
        </p:txBody>
      </p:sp>
    </p:spTree>
    <p:extLst>
      <p:ext uri="{BB962C8B-B14F-4D97-AF65-F5344CB8AC3E}">
        <p14:creationId xmlns:p14="http://schemas.microsoft.com/office/powerpoint/2010/main" val="333489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Background pattern&#10;&#10;Description automatically generated">
            <a:extLst>
              <a:ext uri="{FF2B5EF4-FFF2-40B4-BE49-F238E27FC236}">
                <a16:creationId xmlns:a16="http://schemas.microsoft.com/office/drawing/2014/main" id="{80BAEA37-519D-8A60-B588-45F8C011385F}"/>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a:stretch>
            <a:fillRect/>
          </a:stretch>
        </p:blipFill>
        <p:spPr>
          <a:xfrm>
            <a:off x="0" y="-10886"/>
            <a:ext cx="12192049" cy="6858000"/>
          </a:xfrm>
        </p:spPr>
      </p:pic>
      <p:sp>
        <p:nvSpPr>
          <p:cNvPr id="5" name="TextBox 4">
            <a:extLst>
              <a:ext uri="{FF2B5EF4-FFF2-40B4-BE49-F238E27FC236}">
                <a16:creationId xmlns:a16="http://schemas.microsoft.com/office/drawing/2014/main" id="{AA817E8F-4CDF-930A-17B8-4EFD52055A3F}"/>
              </a:ext>
            </a:extLst>
          </p:cNvPr>
          <p:cNvSpPr txBox="1"/>
          <p:nvPr/>
        </p:nvSpPr>
        <p:spPr>
          <a:xfrm>
            <a:off x="799510" y="1974243"/>
            <a:ext cx="5296490" cy="29095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2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Aptos" panose="02110004020202020204"/>
                <a:ea typeface="+mn-ea"/>
                <a:cs typeface="+mn-cs"/>
                <a:sym typeface="Helvetica Light"/>
              </a:rPr>
              <a:t>Get involved with us!</a:t>
            </a:r>
          </a:p>
          <a:p>
            <a:pPr marL="0" marR="0" lvl="0" indent="0" algn="l" defTabSz="825500" rtl="0" eaLnBrk="1" fontAlgn="auto" latinLnBrk="0" hangingPunct="0">
              <a:lnSpc>
                <a:spcPct val="12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ptos" panose="02110004020202020204"/>
                <a:ea typeface="+mn-ea"/>
                <a:cs typeface="+mn-cs"/>
                <a:sym typeface="Helvetica Light"/>
              </a:rPr>
              <a:t>The ACTION Campaign</a:t>
            </a:r>
          </a:p>
          <a:p>
            <a:pPr marL="0" marR="0" lvl="0" indent="0" algn="l" defTabSz="825500" rtl="0" eaLnBrk="1" fontAlgn="auto" latinLnBrk="0" hangingPunct="0">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sym typeface="Helvetica Light"/>
              </a:rPr>
              <a:t>rentalhousingaction.org</a:t>
            </a:r>
          </a:p>
          <a:p>
            <a:pPr marL="0" marR="0" lvl="0" indent="0" algn="l" defTabSz="825500" rtl="0" eaLnBrk="1" fontAlgn="auto" latinLnBrk="0" hangingPunct="0">
              <a:lnSpc>
                <a:spcPct val="12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sym typeface="Helvetica Light"/>
            </a:endParaRPr>
          </a:p>
          <a:p>
            <a:pPr marL="0" marR="0" lvl="0" indent="0" algn="l" defTabSz="825500" rtl="0" eaLnBrk="1" fontAlgn="auto" latinLnBrk="0" hangingPunct="0">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sym typeface="Helvetica Light"/>
            </a:endParaRPr>
          </a:p>
          <a:p>
            <a:pPr marL="0" marR="0" lvl="0" indent="0" algn="l" defTabSz="825500" rtl="0" eaLnBrk="1" fontAlgn="auto" latinLnBrk="0" hangingPunct="0">
              <a:lnSpc>
                <a:spcPct val="12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sym typeface="Helvetica Light"/>
            </a:endParaRPr>
          </a:p>
        </p:txBody>
      </p:sp>
      <p:sp>
        <p:nvSpPr>
          <p:cNvPr id="11" name="TextBox 10">
            <a:extLst>
              <a:ext uri="{FF2B5EF4-FFF2-40B4-BE49-F238E27FC236}">
                <a16:creationId xmlns:a16="http://schemas.microsoft.com/office/drawing/2014/main" id="{AF66C7BB-22DB-EDCC-0EEE-946EE42DE528}"/>
              </a:ext>
            </a:extLst>
          </p:cNvPr>
          <p:cNvSpPr txBox="1"/>
          <p:nvPr/>
        </p:nvSpPr>
        <p:spPr>
          <a:xfrm>
            <a:off x="6335486" y="1604911"/>
            <a:ext cx="5416233"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FF0000"/>
                </a:solidFill>
                <a:effectLst/>
                <a:uLnTx/>
                <a:uFillTx/>
                <a:latin typeface="Aptos" panose="02110004020202020204"/>
                <a:ea typeface="+mn-ea"/>
                <a:cs typeface="+mn-cs"/>
              </a:rPr>
              <a:t>Join the ACTION Campaign!</a:t>
            </a:r>
          </a:p>
        </p:txBody>
      </p:sp>
      <p:pic>
        <p:nvPicPr>
          <p:cNvPr id="13" name="Picture 12" descr="A qr code on a white background&#10;&#10;AI-generated content may be incorrect.">
            <a:extLst>
              <a:ext uri="{FF2B5EF4-FFF2-40B4-BE49-F238E27FC236}">
                <a16:creationId xmlns:a16="http://schemas.microsoft.com/office/drawing/2014/main" id="{2AC8441F-88E2-89F8-8EA0-2C0D75871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5510" y="2283378"/>
            <a:ext cx="3897086" cy="3897086"/>
          </a:xfrm>
          <a:prstGeom prst="rect">
            <a:avLst/>
          </a:prstGeom>
        </p:spPr>
      </p:pic>
    </p:spTree>
    <p:extLst>
      <p:ext uri="{BB962C8B-B14F-4D97-AF65-F5344CB8AC3E}">
        <p14:creationId xmlns:p14="http://schemas.microsoft.com/office/powerpoint/2010/main" val="32298506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What is a Regulation? – Office of Advocacy">
            <a:extLst>
              <a:ext uri="{FF2B5EF4-FFF2-40B4-BE49-F238E27FC236}">
                <a16:creationId xmlns:a16="http://schemas.microsoft.com/office/drawing/2014/main" id="{2673534E-9897-BD1F-77B3-EB86E757F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804"/>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813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C0B17-1AFD-D32E-6DD0-987255F1E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29E62-23E0-05F9-3181-37590EB7B94B}"/>
              </a:ext>
            </a:extLst>
          </p:cNvPr>
          <p:cNvSpPr>
            <a:spLocks noGrp="1"/>
          </p:cNvSpPr>
          <p:nvPr>
            <p:ph type="title"/>
          </p:nvPr>
        </p:nvSpPr>
        <p:spPr/>
        <p:txBody>
          <a:bodyPr/>
          <a:lstStyle/>
          <a:p>
            <a:r>
              <a:rPr lang="en-US" dirty="0">
                <a:solidFill>
                  <a:srgbClr val="002060"/>
                </a:solidFill>
              </a:rPr>
              <a:t>2026: The Year Ahead</a:t>
            </a:r>
          </a:p>
        </p:txBody>
      </p:sp>
      <p:sp>
        <p:nvSpPr>
          <p:cNvPr id="3" name="Content Placeholder 2">
            <a:extLst>
              <a:ext uri="{FF2B5EF4-FFF2-40B4-BE49-F238E27FC236}">
                <a16:creationId xmlns:a16="http://schemas.microsoft.com/office/drawing/2014/main" id="{6FBD0378-9D10-339A-E702-30936241BC66}"/>
              </a:ext>
            </a:extLst>
          </p:cNvPr>
          <p:cNvSpPr>
            <a:spLocks noGrp="1"/>
          </p:cNvSpPr>
          <p:nvPr>
            <p:ph idx="1"/>
          </p:nvPr>
        </p:nvSpPr>
        <p:spPr>
          <a:xfrm>
            <a:off x="577069" y="4426648"/>
            <a:ext cx="1974168" cy="1163270"/>
          </a:xfrm>
          <a:solidFill>
            <a:schemeClr val="bg1"/>
          </a:solidFill>
        </p:spPr>
        <p:txBody>
          <a:bodyPr>
            <a:noAutofit/>
          </a:bodyPr>
          <a:lstStyle/>
          <a:p>
            <a:pPr marL="0" indent="0">
              <a:buNone/>
            </a:pPr>
            <a:r>
              <a:rPr lang="en-US" sz="1600" b="1" dirty="0">
                <a:solidFill>
                  <a:srgbClr val="00A76D"/>
                </a:solidFill>
                <a:latin typeface="Arial" panose="020B0604020202020204" pitchFamily="34" charset="0"/>
              </a:rPr>
              <a:t>February 3</a:t>
            </a:r>
            <a:r>
              <a:rPr lang="en-US" sz="1600" b="1" dirty="0">
                <a:solidFill>
                  <a:srgbClr val="00A76D"/>
                </a:solidFill>
              </a:rPr>
              <a:t>: </a:t>
            </a:r>
            <a:r>
              <a:rPr lang="en-US" sz="1600" dirty="0">
                <a:latin typeface="Arial" panose="020B0604020202020204" pitchFamily="34" charset="0"/>
              </a:rPr>
              <a:t>FY </a:t>
            </a:r>
            <a:r>
              <a:rPr lang="en-US" sz="1600" dirty="0">
                <a:solidFill>
                  <a:schemeClr val="tx1"/>
                </a:solidFill>
                <a:latin typeface="Arial" panose="020B0604020202020204" pitchFamily="34" charset="0"/>
              </a:rPr>
              <a:t>2026 Consolidated Appropriations Act enacted</a:t>
            </a:r>
          </a:p>
          <a:p>
            <a:pPr algn="r"/>
            <a:endParaRPr lang="en-US" sz="1600" dirty="0"/>
          </a:p>
        </p:txBody>
      </p:sp>
      <p:graphicFrame>
        <p:nvGraphicFramePr>
          <p:cNvPr id="5" name="Diagram 4">
            <a:extLst>
              <a:ext uri="{FF2B5EF4-FFF2-40B4-BE49-F238E27FC236}">
                <a16:creationId xmlns:a16="http://schemas.microsoft.com/office/drawing/2014/main" id="{17955242-FB14-4391-E6DE-278C9A64F6E6}"/>
              </a:ext>
            </a:extLst>
          </p:cNvPr>
          <p:cNvGraphicFramePr/>
          <p:nvPr/>
        </p:nvGraphicFramePr>
        <p:xfrm>
          <a:off x="577068" y="1398078"/>
          <a:ext cx="11367049" cy="172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a:extLst>
              <a:ext uri="{FF2B5EF4-FFF2-40B4-BE49-F238E27FC236}">
                <a16:creationId xmlns:a16="http://schemas.microsoft.com/office/drawing/2014/main" id="{1EF2E25D-2822-5998-9C14-D1CA05DDFAFD}"/>
              </a:ext>
            </a:extLst>
          </p:cNvPr>
          <p:cNvSpPr txBox="1">
            <a:spLocks/>
          </p:cNvSpPr>
          <p:nvPr/>
        </p:nvSpPr>
        <p:spPr>
          <a:xfrm>
            <a:off x="1832957" y="3367703"/>
            <a:ext cx="2586642" cy="860720"/>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rgbClr val="0070C0"/>
                </a:solidFill>
              </a:rPr>
              <a:t>February to end of June: </a:t>
            </a:r>
            <a:br>
              <a:rPr lang="en-US" sz="1600" b="1" dirty="0"/>
            </a:br>
            <a:r>
              <a:rPr lang="en-US" sz="1600" dirty="0"/>
              <a:t>Action on housing authorizing legislation</a:t>
            </a:r>
          </a:p>
          <a:p>
            <a:endParaRPr lang="en-US" dirty="0"/>
          </a:p>
        </p:txBody>
      </p:sp>
      <p:sp>
        <p:nvSpPr>
          <p:cNvPr id="8" name="Oval 7">
            <a:extLst>
              <a:ext uri="{FF2B5EF4-FFF2-40B4-BE49-F238E27FC236}">
                <a16:creationId xmlns:a16="http://schemas.microsoft.com/office/drawing/2014/main" id="{EF7BC867-A939-D384-87F0-12822F8336A4}"/>
              </a:ext>
            </a:extLst>
          </p:cNvPr>
          <p:cNvSpPr/>
          <p:nvPr/>
        </p:nvSpPr>
        <p:spPr>
          <a:xfrm flipH="1">
            <a:off x="1589521" y="2487869"/>
            <a:ext cx="91440" cy="91440"/>
          </a:xfrm>
          <a:prstGeom prst="ellipse">
            <a:avLst/>
          </a:prstGeom>
          <a:solidFill>
            <a:srgbClr val="00A76D"/>
          </a:solidFill>
          <a:ln>
            <a:solidFill>
              <a:srgbClr val="00A7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76D"/>
              </a:solidFill>
            </a:endParaRPr>
          </a:p>
        </p:txBody>
      </p:sp>
      <p:sp>
        <p:nvSpPr>
          <p:cNvPr id="9" name="Rectangle 8">
            <a:extLst>
              <a:ext uri="{FF2B5EF4-FFF2-40B4-BE49-F238E27FC236}">
                <a16:creationId xmlns:a16="http://schemas.microsoft.com/office/drawing/2014/main" id="{7762EB8C-09F3-E0BA-0B48-C9B727F98699}"/>
              </a:ext>
            </a:extLst>
          </p:cNvPr>
          <p:cNvSpPr/>
          <p:nvPr/>
        </p:nvSpPr>
        <p:spPr>
          <a:xfrm>
            <a:off x="1738402" y="3175828"/>
            <a:ext cx="4356921"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DEC935C1-DB85-9D6C-4103-358958665366}"/>
              </a:ext>
            </a:extLst>
          </p:cNvPr>
          <p:cNvCxnSpPr>
            <a:cxnSpLocks/>
          </p:cNvCxnSpPr>
          <p:nvPr/>
        </p:nvCxnSpPr>
        <p:spPr>
          <a:xfrm flipH="1" flipV="1">
            <a:off x="1623925" y="2586509"/>
            <a:ext cx="13404" cy="1717419"/>
          </a:xfrm>
          <a:prstGeom prst="straightConnector1">
            <a:avLst/>
          </a:prstGeom>
          <a:ln>
            <a:solidFill>
              <a:srgbClr val="00A76D"/>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29D6173-CCDE-3D8E-8BC2-33313636EA50}"/>
              </a:ext>
            </a:extLst>
          </p:cNvPr>
          <p:cNvCxnSpPr>
            <a:cxnSpLocks/>
          </p:cNvCxnSpPr>
          <p:nvPr/>
        </p:nvCxnSpPr>
        <p:spPr>
          <a:xfrm flipH="1" flipV="1">
            <a:off x="1738403" y="2621668"/>
            <a:ext cx="8235" cy="501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B607405-A3F1-A22A-54DB-C422A6604164}"/>
              </a:ext>
            </a:extLst>
          </p:cNvPr>
          <p:cNvCxnSpPr>
            <a:cxnSpLocks/>
          </p:cNvCxnSpPr>
          <p:nvPr/>
        </p:nvCxnSpPr>
        <p:spPr>
          <a:xfrm flipH="1" flipV="1">
            <a:off x="3923983" y="2479324"/>
            <a:ext cx="1" cy="2032168"/>
          </a:xfrm>
          <a:prstGeom prst="straightConnector1">
            <a:avLst/>
          </a:prstGeom>
          <a:ln>
            <a:solidFill>
              <a:srgbClr val="F9A61A"/>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1A357FB-CB20-13B8-826B-D06277265609}"/>
              </a:ext>
            </a:extLst>
          </p:cNvPr>
          <p:cNvCxnSpPr>
            <a:cxnSpLocks/>
          </p:cNvCxnSpPr>
          <p:nvPr/>
        </p:nvCxnSpPr>
        <p:spPr>
          <a:xfrm flipH="1" flipV="1">
            <a:off x="6095323" y="2479324"/>
            <a:ext cx="0"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9212CC4D-3E5A-5DDB-E37A-733ADA4EBBDB}"/>
              </a:ext>
            </a:extLst>
          </p:cNvPr>
          <p:cNvSpPr txBox="1">
            <a:spLocks/>
          </p:cNvSpPr>
          <p:nvPr/>
        </p:nvSpPr>
        <p:spPr>
          <a:xfrm>
            <a:off x="4285371" y="4722456"/>
            <a:ext cx="2833213" cy="860720"/>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rgbClr val="F9A61A"/>
                </a:solidFill>
              </a:rPr>
              <a:t>Mid-April  to end of July: </a:t>
            </a:r>
            <a:br>
              <a:rPr lang="en-US" sz="1600" dirty="0"/>
            </a:br>
            <a:r>
              <a:rPr lang="en-US" sz="1600" dirty="0"/>
              <a:t>FY 2027 Appropriations Committee Action</a:t>
            </a:r>
          </a:p>
          <a:p>
            <a:endParaRPr lang="en-US" dirty="0"/>
          </a:p>
        </p:txBody>
      </p:sp>
      <p:cxnSp>
        <p:nvCxnSpPr>
          <p:cNvPr id="42" name="Straight Connector 41">
            <a:extLst>
              <a:ext uri="{FF2B5EF4-FFF2-40B4-BE49-F238E27FC236}">
                <a16:creationId xmlns:a16="http://schemas.microsoft.com/office/drawing/2014/main" id="{16E1460C-24B9-67F1-2DE6-EA7D65624EC0}"/>
              </a:ext>
            </a:extLst>
          </p:cNvPr>
          <p:cNvCxnSpPr>
            <a:cxnSpLocks/>
          </p:cNvCxnSpPr>
          <p:nvPr/>
        </p:nvCxnSpPr>
        <p:spPr>
          <a:xfrm>
            <a:off x="1665900" y="4187227"/>
            <a:ext cx="385414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E20211C-3A9D-D807-EF3B-C110F703EC49}"/>
              </a:ext>
            </a:extLst>
          </p:cNvPr>
          <p:cNvCxnSpPr>
            <a:cxnSpLocks/>
          </p:cNvCxnSpPr>
          <p:nvPr/>
        </p:nvCxnSpPr>
        <p:spPr>
          <a:xfrm flipH="1" flipV="1">
            <a:off x="7118584" y="2492063"/>
            <a:ext cx="0" cy="2032168"/>
          </a:xfrm>
          <a:prstGeom prst="straightConnector1">
            <a:avLst/>
          </a:prstGeom>
          <a:ln>
            <a:solidFill>
              <a:srgbClr val="F9A61A"/>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6BBB6E56-6C92-D58F-1FD9-DC3541BD7D38}"/>
              </a:ext>
            </a:extLst>
          </p:cNvPr>
          <p:cNvSpPr/>
          <p:nvPr/>
        </p:nvSpPr>
        <p:spPr>
          <a:xfrm>
            <a:off x="3922490" y="4426648"/>
            <a:ext cx="3196092" cy="148253"/>
          </a:xfrm>
          <a:prstGeom prst="rect">
            <a:avLst/>
          </a:prstGeom>
          <a:solidFill>
            <a:srgbClr val="F9A6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8FECB703-E578-9715-C047-230C866050CD}"/>
              </a:ext>
            </a:extLst>
          </p:cNvPr>
          <p:cNvSpPr/>
          <p:nvPr/>
        </p:nvSpPr>
        <p:spPr>
          <a:xfrm flipH="1">
            <a:off x="8979304" y="2495069"/>
            <a:ext cx="91440" cy="9144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76D"/>
              </a:solidFill>
            </a:endParaRPr>
          </a:p>
        </p:txBody>
      </p:sp>
      <p:cxnSp>
        <p:nvCxnSpPr>
          <p:cNvPr id="51" name="Straight Arrow Connector 50">
            <a:extLst>
              <a:ext uri="{FF2B5EF4-FFF2-40B4-BE49-F238E27FC236}">
                <a16:creationId xmlns:a16="http://schemas.microsoft.com/office/drawing/2014/main" id="{EB456465-0742-F47B-26B4-1B9F6A3EEE68}"/>
              </a:ext>
            </a:extLst>
          </p:cNvPr>
          <p:cNvCxnSpPr>
            <a:cxnSpLocks/>
          </p:cNvCxnSpPr>
          <p:nvPr/>
        </p:nvCxnSpPr>
        <p:spPr>
          <a:xfrm flipV="1">
            <a:off x="9025024" y="2664399"/>
            <a:ext cx="0" cy="39026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3" name="Content Placeholder 2">
            <a:extLst>
              <a:ext uri="{FF2B5EF4-FFF2-40B4-BE49-F238E27FC236}">
                <a16:creationId xmlns:a16="http://schemas.microsoft.com/office/drawing/2014/main" id="{0C1C111F-F7DA-88DB-62B9-49FD9932B79D}"/>
              </a:ext>
            </a:extLst>
          </p:cNvPr>
          <p:cNvSpPr txBox="1">
            <a:spLocks/>
          </p:cNvSpPr>
          <p:nvPr/>
        </p:nvSpPr>
        <p:spPr>
          <a:xfrm>
            <a:off x="7636278" y="3068349"/>
            <a:ext cx="1535332" cy="1396824"/>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rgbClr val="C00000"/>
                </a:solidFill>
              </a:rPr>
              <a:t>September 30:</a:t>
            </a:r>
            <a:br>
              <a:rPr lang="en-US" sz="1600" dirty="0"/>
            </a:br>
            <a:r>
              <a:rPr lang="en-US" sz="1600" dirty="0"/>
              <a:t>End of FY 2026</a:t>
            </a:r>
          </a:p>
          <a:p>
            <a:endParaRPr lang="en-US" sz="1600" dirty="0"/>
          </a:p>
          <a:p>
            <a:endParaRPr lang="en-US" dirty="0"/>
          </a:p>
        </p:txBody>
      </p:sp>
      <p:sp>
        <p:nvSpPr>
          <p:cNvPr id="54" name="Oval 53">
            <a:extLst>
              <a:ext uri="{FF2B5EF4-FFF2-40B4-BE49-F238E27FC236}">
                <a16:creationId xmlns:a16="http://schemas.microsoft.com/office/drawing/2014/main" id="{FAB8EECD-9CF9-16A9-1C21-0650E4A3C60A}"/>
              </a:ext>
            </a:extLst>
          </p:cNvPr>
          <p:cNvSpPr/>
          <p:nvPr/>
        </p:nvSpPr>
        <p:spPr>
          <a:xfrm flipH="1">
            <a:off x="10267466" y="2495069"/>
            <a:ext cx="91440" cy="91440"/>
          </a:xfrm>
          <a:prstGeom prst="ellipse">
            <a:avLst/>
          </a:prstGeom>
          <a:solidFill>
            <a:srgbClr val="00A7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76D"/>
              </a:solidFill>
            </a:endParaRPr>
          </a:p>
        </p:txBody>
      </p:sp>
      <p:cxnSp>
        <p:nvCxnSpPr>
          <p:cNvPr id="55" name="Straight Arrow Connector 54">
            <a:extLst>
              <a:ext uri="{FF2B5EF4-FFF2-40B4-BE49-F238E27FC236}">
                <a16:creationId xmlns:a16="http://schemas.microsoft.com/office/drawing/2014/main" id="{A292E73D-1890-CA2F-9763-61BD804F0106}"/>
              </a:ext>
            </a:extLst>
          </p:cNvPr>
          <p:cNvCxnSpPr>
            <a:cxnSpLocks/>
          </p:cNvCxnSpPr>
          <p:nvPr/>
        </p:nvCxnSpPr>
        <p:spPr>
          <a:xfrm flipV="1">
            <a:off x="10313186" y="2664399"/>
            <a:ext cx="0" cy="390262"/>
          </a:xfrm>
          <a:prstGeom prst="straightConnector1">
            <a:avLst/>
          </a:prstGeom>
          <a:ln>
            <a:solidFill>
              <a:srgbClr val="00A76D"/>
            </a:solidFill>
            <a:tailEnd type="triangle"/>
          </a:ln>
        </p:spPr>
        <p:style>
          <a:lnRef idx="1">
            <a:schemeClr val="accent1"/>
          </a:lnRef>
          <a:fillRef idx="0">
            <a:schemeClr val="accent1"/>
          </a:fillRef>
          <a:effectRef idx="0">
            <a:schemeClr val="accent1"/>
          </a:effectRef>
          <a:fontRef idx="minor">
            <a:schemeClr val="tx1"/>
          </a:fontRef>
        </p:style>
      </p:cxnSp>
      <p:sp>
        <p:nvSpPr>
          <p:cNvPr id="56" name="Content Placeholder 2">
            <a:extLst>
              <a:ext uri="{FF2B5EF4-FFF2-40B4-BE49-F238E27FC236}">
                <a16:creationId xmlns:a16="http://schemas.microsoft.com/office/drawing/2014/main" id="{143552D2-59C6-CAE7-D32B-983976C749E3}"/>
              </a:ext>
            </a:extLst>
          </p:cNvPr>
          <p:cNvSpPr txBox="1">
            <a:spLocks/>
          </p:cNvSpPr>
          <p:nvPr/>
        </p:nvSpPr>
        <p:spPr>
          <a:xfrm>
            <a:off x="9271695" y="3068349"/>
            <a:ext cx="1331154" cy="1396824"/>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rgbClr val="00A76D"/>
                </a:solidFill>
              </a:rPr>
              <a:t>November 3:</a:t>
            </a:r>
            <a:br>
              <a:rPr lang="en-US" sz="1600" dirty="0"/>
            </a:br>
            <a:r>
              <a:rPr lang="en-US" sz="1600" dirty="0"/>
              <a:t>Midterm elections</a:t>
            </a:r>
          </a:p>
          <a:p>
            <a:endParaRPr lang="en-US" sz="1600" dirty="0"/>
          </a:p>
          <a:p>
            <a:endParaRPr lang="en-US" dirty="0"/>
          </a:p>
        </p:txBody>
      </p:sp>
      <p:sp>
        <p:nvSpPr>
          <p:cNvPr id="80" name="Rectangle 79">
            <a:extLst>
              <a:ext uri="{FF2B5EF4-FFF2-40B4-BE49-F238E27FC236}">
                <a16:creationId xmlns:a16="http://schemas.microsoft.com/office/drawing/2014/main" id="{9322A743-4499-DF40-311F-F8DF40110EA4}"/>
              </a:ext>
            </a:extLst>
          </p:cNvPr>
          <p:cNvSpPr/>
          <p:nvPr/>
        </p:nvSpPr>
        <p:spPr>
          <a:xfrm>
            <a:off x="10622632" y="3884754"/>
            <a:ext cx="1499616" cy="1097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Arrow Connector 80">
            <a:extLst>
              <a:ext uri="{FF2B5EF4-FFF2-40B4-BE49-F238E27FC236}">
                <a16:creationId xmlns:a16="http://schemas.microsoft.com/office/drawing/2014/main" id="{AE51B4D5-FC07-BE6C-4298-A9A1759D3155}"/>
              </a:ext>
            </a:extLst>
          </p:cNvPr>
          <p:cNvCxnSpPr>
            <a:cxnSpLocks/>
          </p:cNvCxnSpPr>
          <p:nvPr/>
        </p:nvCxnSpPr>
        <p:spPr>
          <a:xfrm>
            <a:off x="10604344" y="3937395"/>
            <a:ext cx="1493168"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3" name="Content Placeholder 2">
            <a:extLst>
              <a:ext uri="{FF2B5EF4-FFF2-40B4-BE49-F238E27FC236}">
                <a16:creationId xmlns:a16="http://schemas.microsoft.com/office/drawing/2014/main" id="{621AC9C8-9152-DF64-8BD9-81B8B248152B}"/>
              </a:ext>
            </a:extLst>
          </p:cNvPr>
          <p:cNvSpPr txBox="1">
            <a:spLocks/>
          </p:cNvSpPr>
          <p:nvPr/>
        </p:nvSpPr>
        <p:spPr>
          <a:xfrm>
            <a:off x="10209404" y="4084097"/>
            <a:ext cx="1768022" cy="1379351"/>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rgbClr val="0070C0"/>
                </a:solidFill>
              </a:rPr>
              <a:t>Mid-November </a:t>
            </a:r>
            <a:br>
              <a:rPr lang="en-US" sz="1600" b="1" dirty="0">
                <a:solidFill>
                  <a:srgbClr val="0070C0"/>
                </a:solidFill>
              </a:rPr>
            </a:br>
            <a:r>
              <a:rPr lang="en-US" sz="1600" b="1" dirty="0">
                <a:solidFill>
                  <a:srgbClr val="0070C0"/>
                </a:solidFill>
              </a:rPr>
              <a:t>to end of year:</a:t>
            </a:r>
            <a:br>
              <a:rPr lang="en-US" sz="1600" b="1" dirty="0">
                <a:solidFill>
                  <a:srgbClr val="0070C0"/>
                </a:solidFill>
              </a:rPr>
            </a:br>
            <a:r>
              <a:rPr lang="en-US" sz="1600" dirty="0"/>
              <a:t>Lame Duck session: Possible tax action</a:t>
            </a:r>
          </a:p>
          <a:p>
            <a:endParaRPr lang="en-US" sz="1600" dirty="0"/>
          </a:p>
        </p:txBody>
      </p:sp>
      <p:cxnSp>
        <p:nvCxnSpPr>
          <p:cNvPr id="84" name="Straight Arrow Connector 83">
            <a:extLst>
              <a:ext uri="{FF2B5EF4-FFF2-40B4-BE49-F238E27FC236}">
                <a16:creationId xmlns:a16="http://schemas.microsoft.com/office/drawing/2014/main" id="{46A80886-1823-C292-AD38-DA9DB9E16176}"/>
              </a:ext>
            </a:extLst>
          </p:cNvPr>
          <p:cNvCxnSpPr>
            <a:cxnSpLocks/>
          </p:cNvCxnSpPr>
          <p:nvPr/>
        </p:nvCxnSpPr>
        <p:spPr>
          <a:xfrm flipH="1" flipV="1">
            <a:off x="10626826" y="2479324"/>
            <a:ext cx="0" cy="1449067"/>
          </a:xfrm>
          <a:prstGeom prst="straightConnector1">
            <a:avLst/>
          </a:prstGeom>
          <a:ln>
            <a:solidFill>
              <a:srgbClr val="00255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AC30524-C0E8-4E76-83B2-622B8AA2E40F}"/>
              </a:ext>
            </a:extLst>
          </p:cNvPr>
          <p:cNvCxnSpPr>
            <a:cxnSpLocks/>
          </p:cNvCxnSpPr>
          <p:nvPr/>
        </p:nvCxnSpPr>
        <p:spPr>
          <a:xfrm flipV="1">
            <a:off x="3535748" y="2495069"/>
            <a:ext cx="0" cy="232752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101A807-D353-0CB0-58FD-EF37BD4CEE50}"/>
              </a:ext>
            </a:extLst>
          </p:cNvPr>
          <p:cNvSpPr txBox="1"/>
          <p:nvPr/>
        </p:nvSpPr>
        <p:spPr>
          <a:xfrm>
            <a:off x="2943239" y="4872929"/>
            <a:ext cx="1291583" cy="1569660"/>
          </a:xfrm>
          <a:prstGeom prst="rect">
            <a:avLst/>
          </a:prstGeom>
          <a:noFill/>
        </p:spPr>
        <p:txBody>
          <a:bodyPr wrap="square" rtlCol="0">
            <a:spAutoFit/>
          </a:bodyPr>
          <a:lstStyle/>
          <a:p>
            <a:r>
              <a:rPr lang="en-US" sz="1600" b="1" dirty="0">
                <a:solidFill>
                  <a:srgbClr val="C00000"/>
                </a:solidFill>
                <a:latin typeface="Arial" panose="020B0604020202020204" pitchFamily="34" charset="0"/>
                <a:cs typeface="Arial" panose="020B0604020202020204" pitchFamily="34" charset="0"/>
              </a:rPr>
              <a:t>April 3: </a:t>
            </a:r>
            <a:r>
              <a:rPr lang="en-US" sz="1600" dirty="0">
                <a:latin typeface="Arial" panose="020B0604020202020204" pitchFamily="34" charset="0"/>
                <a:cs typeface="Arial" panose="020B0604020202020204" pitchFamily="34" charset="0"/>
              </a:rPr>
              <a:t>President’s FY 2027 Budget Request Released</a:t>
            </a:r>
          </a:p>
        </p:txBody>
      </p:sp>
    </p:spTree>
    <p:extLst>
      <p:ext uri="{BB962C8B-B14F-4D97-AF65-F5344CB8AC3E}">
        <p14:creationId xmlns:p14="http://schemas.microsoft.com/office/powerpoint/2010/main" val="2101151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9552E-C348-ED8F-3632-DB904374838F}"/>
              </a:ext>
            </a:extLst>
          </p:cNvPr>
          <p:cNvSpPr>
            <a:spLocks noGrp="1"/>
          </p:cNvSpPr>
          <p:nvPr>
            <p:ph type="title"/>
          </p:nvPr>
        </p:nvSpPr>
        <p:spPr/>
        <p:txBody>
          <a:bodyPr/>
          <a:lstStyle/>
          <a:p>
            <a:r>
              <a:rPr lang="en-US" dirty="0">
                <a:solidFill>
                  <a:srgbClr val="002060"/>
                </a:solidFill>
              </a:rPr>
              <a:t>Build America, Buy America</a:t>
            </a:r>
          </a:p>
        </p:txBody>
      </p:sp>
      <p:sp>
        <p:nvSpPr>
          <p:cNvPr id="3" name="Content Placeholder 2">
            <a:extLst>
              <a:ext uri="{FF2B5EF4-FFF2-40B4-BE49-F238E27FC236}">
                <a16:creationId xmlns:a16="http://schemas.microsoft.com/office/drawing/2014/main" id="{76A525C8-3907-49DE-F566-78AC359A6818}"/>
              </a:ext>
            </a:extLst>
          </p:cNvPr>
          <p:cNvSpPr>
            <a:spLocks noGrp="1"/>
          </p:cNvSpPr>
          <p:nvPr>
            <p:ph idx="1"/>
          </p:nvPr>
        </p:nvSpPr>
        <p:spPr/>
        <p:txBody>
          <a:bodyPr>
            <a:normAutofit/>
          </a:bodyPr>
          <a:lstStyle/>
          <a:p>
            <a:r>
              <a:rPr lang="en-US" dirty="0"/>
              <a:t>Enacted in the 2021 Infrastructure Investment and Jobs Act</a:t>
            </a:r>
          </a:p>
          <a:p>
            <a:r>
              <a:rPr lang="en-US" dirty="0"/>
              <a:t>Requires manufactured products and construction materials used in federally funded infrastructure projects to be produced in the U.S.</a:t>
            </a:r>
          </a:p>
          <a:p>
            <a:r>
              <a:rPr lang="en-US" dirty="0"/>
              <a:t>HUD applied BABA to its affordable housing programs</a:t>
            </a:r>
          </a:p>
          <a:p>
            <a:r>
              <a:rPr lang="en-US" dirty="0"/>
              <a:t>Causing major problems for affordable housing development</a:t>
            </a:r>
          </a:p>
          <a:p>
            <a:pPr lvl="1"/>
            <a:r>
              <a:rPr lang="en-US" dirty="0"/>
              <a:t>Costly</a:t>
            </a:r>
          </a:p>
          <a:p>
            <a:pPr lvl="1"/>
            <a:r>
              <a:rPr lang="en-US" dirty="0"/>
              <a:t>Time-consuming</a:t>
            </a:r>
          </a:p>
          <a:p>
            <a:pPr lvl="1"/>
            <a:r>
              <a:rPr lang="en-US" dirty="0"/>
              <a:t>Broken implementation/waiver process</a:t>
            </a:r>
          </a:p>
          <a:p>
            <a:pPr lvl="1"/>
            <a:r>
              <a:rPr lang="en-US" dirty="0"/>
              <a:t>Resulting in developers turning back HUD funds</a:t>
            </a:r>
          </a:p>
        </p:txBody>
      </p:sp>
    </p:spTree>
    <p:extLst>
      <p:ext uri="{BB962C8B-B14F-4D97-AF65-F5344CB8AC3E}">
        <p14:creationId xmlns:p14="http://schemas.microsoft.com/office/powerpoint/2010/main" val="2050417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F8D97-49F6-E1D8-5FBB-225F1632BF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121023-F88F-D386-2A3C-C88944EBE7FA}"/>
              </a:ext>
            </a:extLst>
          </p:cNvPr>
          <p:cNvSpPr>
            <a:spLocks noGrp="1"/>
          </p:cNvSpPr>
          <p:nvPr>
            <p:ph type="title"/>
          </p:nvPr>
        </p:nvSpPr>
        <p:spPr/>
        <p:txBody>
          <a:bodyPr/>
          <a:lstStyle/>
          <a:p>
            <a:r>
              <a:rPr lang="en-US" dirty="0">
                <a:solidFill>
                  <a:srgbClr val="002060"/>
                </a:solidFill>
              </a:rPr>
              <a:t>Build America, Buy America</a:t>
            </a:r>
          </a:p>
        </p:txBody>
      </p:sp>
      <p:sp>
        <p:nvSpPr>
          <p:cNvPr id="3" name="Content Placeholder 2">
            <a:extLst>
              <a:ext uri="{FF2B5EF4-FFF2-40B4-BE49-F238E27FC236}">
                <a16:creationId xmlns:a16="http://schemas.microsoft.com/office/drawing/2014/main" id="{DBF367EE-0182-B494-975C-1E9E83FCAFE9}"/>
              </a:ext>
            </a:extLst>
          </p:cNvPr>
          <p:cNvSpPr>
            <a:spLocks noGrp="1"/>
          </p:cNvSpPr>
          <p:nvPr>
            <p:ph idx="1"/>
          </p:nvPr>
        </p:nvSpPr>
        <p:spPr>
          <a:xfrm>
            <a:off x="825745" y="1430212"/>
            <a:ext cx="10515600" cy="5285547"/>
          </a:xfrm>
        </p:spPr>
        <p:txBody>
          <a:bodyPr>
            <a:normAutofit fontScale="92500" lnSpcReduction="10000"/>
          </a:bodyPr>
          <a:lstStyle/>
          <a:p>
            <a:pPr marL="0" indent="0">
              <a:buNone/>
            </a:pPr>
            <a:r>
              <a:rPr lang="en-US" b="1" dirty="0"/>
              <a:t>Housing organizations proposal to fix BABA:</a:t>
            </a:r>
          </a:p>
          <a:p>
            <a:r>
              <a:rPr lang="en-US" dirty="0"/>
              <a:t>Temporarily suspend BABA implementation for affordable housing until new process is in place</a:t>
            </a:r>
          </a:p>
          <a:p>
            <a:r>
              <a:rPr lang="en-US" dirty="0"/>
              <a:t>Federal government should analyze the existing domestic manufacturing capacity/availability of products and materials commonly used in affordable housing production</a:t>
            </a:r>
          </a:p>
          <a:p>
            <a:r>
              <a:rPr lang="en-US" dirty="0"/>
              <a:t>General waiver for all materials/products determined to be unavailable, insufficiently available, or overly costly from U.S. sources</a:t>
            </a:r>
          </a:p>
          <a:p>
            <a:r>
              <a:rPr lang="en-US" dirty="0"/>
              <a:t>Create database of BABA-eligible materials</a:t>
            </a:r>
          </a:p>
          <a:p>
            <a:r>
              <a:rPr lang="en-US" dirty="0"/>
              <a:t>Streamline purchasing requirements</a:t>
            </a:r>
          </a:p>
          <a:p>
            <a:r>
              <a:rPr lang="en-US" dirty="0"/>
              <a:t>Increase the de </a:t>
            </a:r>
            <a:r>
              <a:rPr lang="en-US" dirty="0" err="1"/>
              <a:t>minimus</a:t>
            </a:r>
            <a:r>
              <a:rPr lang="en-US" dirty="0"/>
              <a:t> waiver percentage to at least 10%</a:t>
            </a:r>
          </a:p>
          <a:p>
            <a:r>
              <a:rPr lang="en-US" dirty="0"/>
              <a:t>HUD/OMB review of waivers within 30 days of receipt</a:t>
            </a:r>
          </a:p>
          <a:p>
            <a:endParaRPr lang="en-US" dirty="0"/>
          </a:p>
        </p:txBody>
      </p:sp>
    </p:spTree>
    <p:extLst>
      <p:ext uri="{BB962C8B-B14F-4D97-AF65-F5344CB8AC3E}">
        <p14:creationId xmlns:p14="http://schemas.microsoft.com/office/powerpoint/2010/main" val="1288727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5940C-A524-C39F-E9E7-145F30DE1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373B0-908E-D5A3-0DC0-F557DFAE0A41}"/>
              </a:ext>
            </a:extLst>
          </p:cNvPr>
          <p:cNvSpPr>
            <a:spLocks noGrp="1"/>
          </p:cNvSpPr>
          <p:nvPr>
            <p:ph type="title"/>
          </p:nvPr>
        </p:nvSpPr>
        <p:spPr/>
        <p:txBody>
          <a:bodyPr/>
          <a:lstStyle/>
          <a:p>
            <a:r>
              <a:rPr lang="en-US" dirty="0">
                <a:solidFill>
                  <a:srgbClr val="002060"/>
                </a:solidFill>
              </a:rPr>
              <a:t>Build America, Buy America</a:t>
            </a:r>
          </a:p>
        </p:txBody>
      </p:sp>
      <p:sp>
        <p:nvSpPr>
          <p:cNvPr id="3" name="Content Placeholder 2">
            <a:extLst>
              <a:ext uri="{FF2B5EF4-FFF2-40B4-BE49-F238E27FC236}">
                <a16:creationId xmlns:a16="http://schemas.microsoft.com/office/drawing/2014/main" id="{66E63B6A-4162-543B-C293-E14FF9B752BF}"/>
              </a:ext>
            </a:extLst>
          </p:cNvPr>
          <p:cNvSpPr>
            <a:spLocks noGrp="1"/>
          </p:cNvSpPr>
          <p:nvPr>
            <p:ph idx="1"/>
          </p:nvPr>
        </p:nvSpPr>
        <p:spPr>
          <a:xfrm>
            <a:off x="825745" y="1430212"/>
            <a:ext cx="10515600" cy="5285547"/>
          </a:xfrm>
        </p:spPr>
        <p:txBody>
          <a:bodyPr>
            <a:normAutofit/>
          </a:bodyPr>
          <a:lstStyle/>
          <a:p>
            <a:pPr marL="0" indent="0">
              <a:buNone/>
            </a:pPr>
            <a:r>
              <a:rPr lang="en-US" sz="3200" b="1" dirty="0"/>
              <a:t>Paths forward</a:t>
            </a:r>
          </a:p>
          <a:p>
            <a:r>
              <a:rPr lang="en-US" b="1" dirty="0"/>
              <a:t>Administrative action: </a:t>
            </a:r>
            <a:r>
              <a:rPr lang="en-US" dirty="0"/>
              <a:t>Administration could fix this without Congressional action.  Expecting a request for information soon</a:t>
            </a:r>
          </a:p>
          <a:p>
            <a:r>
              <a:rPr lang="en-US" b="1" dirty="0"/>
              <a:t>Legislative action: </a:t>
            </a:r>
          </a:p>
          <a:p>
            <a:pPr lvl="1"/>
            <a:r>
              <a:rPr lang="en-US" dirty="0"/>
              <a:t>Standalone legislation: Housing and Insurance Subcommittee Chair Flood (R-NE) expected to introduce legislation soon requiring HUD to study and improve BABA implementation; stays BABA application until 60 days after study completed and report provided to Congress; requires HUD/OMB action on waivers within 90 days of receipt</a:t>
            </a:r>
          </a:p>
          <a:p>
            <a:pPr lvl="1"/>
            <a:r>
              <a:rPr lang="en-US" dirty="0"/>
              <a:t>Appropriations: Spending bills could direct Administration to revise BABA (House THUD bill has BABA language in it)</a:t>
            </a:r>
          </a:p>
          <a:p>
            <a:pPr lvl="1"/>
            <a:r>
              <a:rPr lang="en-US" dirty="0"/>
              <a:t>21</a:t>
            </a:r>
            <a:r>
              <a:rPr lang="en-US" baseline="30000" dirty="0"/>
              <a:t>st</a:t>
            </a:r>
            <a:r>
              <a:rPr lang="en-US" dirty="0"/>
              <a:t> Century/ROAD: House bill directs HUD to review and revise BABA guidance for HOME program</a:t>
            </a:r>
          </a:p>
        </p:txBody>
      </p:sp>
    </p:spTree>
    <p:extLst>
      <p:ext uri="{BB962C8B-B14F-4D97-AF65-F5344CB8AC3E}">
        <p14:creationId xmlns:p14="http://schemas.microsoft.com/office/powerpoint/2010/main" val="2633059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347C0-4F28-4D78-69AA-F9C01C0BF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69F2FB-C100-B678-5F15-D8B953BE3293}"/>
              </a:ext>
            </a:extLst>
          </p:cNvPr>
          <p:cNvSpPr>
            <a:spLocks noGrp="1"/>
          </p:cNvSpPr>
          <p:nvPr>
            <p:ph type="title"/>
          </p:nvPr>
        </p:nvSpPr>
        <p:spPr/>
        <p:txBody>
          <a:bodyPr/>
          <a:lstStyle/>
          <a:p>
            <a:r>
              <a:rPr lang="en-US" dirty="0">
                <a:solidFill>
                  <a:srgbClr val="002060"/>
                </a:solidFill>
              </a:rPr>
              <a:t>Key Executive and Regulatory Actions</a:t>
            </a:r>
          </a:p>
        </p:txBody>
      </p:sp>
      <p:sp>
        <p:nvSpPr>
          <p:cNvPr id="3" name="Content Placeholder 2">
            <a:extLst>
              <a:ext uri="{FF2B5EF4-FFF2-40B4-BE49-F238E27FC236}">
                <a16:creationId xmlns:a16="http://schemas.microsoft.com/office/drawing/2014/main" id="{2D7B5F81-0C26-E32A-3D72-38B58B3E6763}"/>
              </a:ext>
            </a:extLst>
          </p:cNvPr>
          <p:cNvSpPr>
            <a:spLocks noGrp="1"/>
          </p:cNvSpPr>
          <p:nvPr>
            <p:ph idx="1"/>
          </p:nvPr>
        </p:nvSpPr>
        <p:spPr/>
        <p:txBody>
          <a:bodyPr>
            <a:normAutofit/>
          </a:bodyPr>
          <a:lstStyle/>
          <a:p>
            <a:pPr marL="0" indent="0">
              <a:buNone/>
            </a:pPr>
            <a:r>
              <a:rPr lang="en-US" b="1" dirty="0"/>
              <a:t>Housing EO (Mar. 13)</a:t>
            </a:r>
          </a:p>
          <a:p>
            <a:r>
              <a:rPr lang="en-US" dirty="0"/>
              <a:t>Mostly focused on attainability of homeownership</a:t>
            </a:r>
          </a:p>
          <a:p>
            <a:r>
              <a:rPr lang="en-US" dirty="0"/>
              <a:t>Directs numerous federal agencies to publish regs and reform program implementation to make home construction easier</a:t>
            </a:r>
            <a:endParaRPr lang="en-US" b="1" dirty="0"/>
          </a:p>
          <a:p>
            <a:pPr marL="0" indent="0">
              <a:buNone/>
            </a:pPr>
            <a:r>
              <a:rPr lang="en-US" b="1" dirty="0"/>
              <a:t>Bank Capital Requirements (Basel III) (Mar. 19)</a:t>
            </a:r>
          </a:p>
          <a:p>
            <a:r>
              <a:rPr lang="en-US" dirty="0"/>
              <a:t>Federal banking regulators published new version of Basel III regulatory proposal; comments due June 18</a:t>
            </a:r>
          </a:p>
          <a:p>
            <a:r>
              <a:rPr lang="en-US" dirty="0"/>
              <a:t>NCSHA and other affordable housing industry groups to recommend lower risk weighting of LIHTC to 20% (if not 20%, risk rating should be no more than 50%)</a:t>
            </a:r>
          </a:p>
        </p:txBody>
      </p:sp>
    </p:spTree>
    <p:extLst>
      <p:ext uri="{BB962C8B-B14F-4D97-AF65-F5344CB8AC3E}">
        <p14:creationId xmlns:p14="http://schemas.microsoft.com/office/powerpoint/2010/main" val="1599111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069C3-128D-2E88-6AD3-0034834034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D3F66F-3212-C95E-C33C-3324BB8AB9E3}"/>
              </a:ext>
            </a:extLst>
          </p:cNvPr>
          <p:cNvSpPr>
            <a:spLocks noGrp="1"/>
          </p:cNvSpPr>
          <p:nvPr>
            <p:ph type="title"/>
          </p:nvPr>
        </p:nvSpPr>
        <p:spPr/>
        <p:txBody>
          <a:bodyPr/>
          <a:lstStyle/>
          <a:p>
            <a:r>
              <a:rPr lang="en-US" dirty="0">
                <a:solidFill>
                  <a:srgbClr val="002060"/>
                </a:solidFill>
              </a:rPr>
              <a:t>Pending HUD Regulations of Import</a:t>
            </a:r>
          </a:p>
        </p:txBody>
      </p:sp>
      <p:sp>
        <p:nvSpPr>
          <p:cNvPr id="3" name="Content Placeholder 2">
            <a:extLst>
              <a:ext uri="{FF2B5EF4-FFF2-40B4-BE49-F238E27FC236}">
                <a16:creationId xmlns:a16="http://schemas.microsoft.com/office/drawing/2014/main" id="{46FF7D75-903B-8C77-209E-B225DBCBFD16}"/>
              </a:ext>
            </a:extLst>
          </p:cNvPr>
          <p:cNvSpPr>
            <a:spLocks noGrp="1"/>
          </p:cNvSpPr>
          <p:nvPr>
            <p:ph idx="1"/>
          </p:nvPr>
        </p:nvSpPr>
        <p:spPr>
          <a:xfrm>
            <a:off x="825745" y="1430212"/>
            <a:ext cx="10515600" cy="5305867"/>
          </a:xfrm>
        </p:spPr>
        <p:txBody>
          <a:bodyPr>
            <a:normAutofit/>
          </a:bodyPr>
          <a:lstStyle/>
          <a:p>
            <a:r>
              <a:rPr lang="en-US" b="1" dirty="0"/>
              <a:t>Verification of Eligible Status (AKA Mixed Status Rule):</a:t>
            </a:r>
            <a:r>
              <a:rPr lang="en-US" dirty="0"/>
              <a:t> Requires verification of citizenship/eligible immigration status of all applicants and recipients of HUD assistance for covered programs, removing current prorated assistance policy (comments were due April 21, final rule pending publication)</a:t>
            </a:r>
            <a:endParaRPr lang="en-US" b="1" dirty="0"/>
          </a:p>
          <a:p>
            <a:r>
              <a:rPr lang="en-US" b="1" dirty="0"/>
              <a:t>Revocation of 30-Day Notification Requirement Prior to Termination of Lease for Nonpayment of Rent:</a:t>
            </a:r>
            <a:r>
              <a:rPr lang="en-US" dirty="0"/>
              <a:t> Reinstates prior notification requirements (5 to 30 days depending on the program) rather than 30-day requirement put in place under previous Administration (Interim final rule effective March 30, comments were due April 27)</a:t>
            </a:r>
            <a:endParaRPr lang="en-US" b="1" dirty="0"/>
          </a:p>
          <a:p>
            <a:endParaRPr lang="en-US" dirty="0"/>
          </a:p>
        </p:txBody>
      </p:sp>
    </p:spTree>
    <p:extLst>
      <p:ext uri="{BB962C8B-B14F-4D97-AF65-F5344CB8AC3E}">
        <p14:creationId xmlns:p14="http://schemas.microsoft.com/office/powerpoint/2010/main" val="549324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32898-91A7-0D78-F4AA-9D82EDF7F5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B246C4-CBDF-5EB2-B794-6C4A961E1FDF}"/>
              </a:ext>
            </a:extLst>
          </p:cNvPr>
          <p:cNvSpPr>
            <a:spLocks noGrp="1"/>
          </p:cNvSpPr>
          <p:nvPr>
            <p:ph type="title"/>
          </p:nvPr>
        </p:nvSpPr>
        <p:spPr/>
        <p:txBody>
          <a:bodyPr/>
          <a:lstStyle/>
          <a:p>
            <a:r>
              <a:rPr lang="en-US" dirty="0">
                <a:solidFill>
                  <a:srgbClr val="002060"/>
                </a:solidFill>
              </a:rPr>
              <a:t>Pending HUD Regulations of Import</a:t>
            </a:r>
          </a:p>
        </p:txBody>
      </p:sp>
      <p:sp>
        <p:nvSpPr>
          <p:cNvPr id="3" name="Content Placeholder 2">
            <a:extLst>
              <a:ext uri="{FF2B5EF4-FFF2-40B4-BE49-F238E27FC236}">
                <a16:creationId xmlns:a16="http://schemas.microsoft.com/office/drawing/2014/main" id="{15E5F752-EEFE-C690-9964-B05B88F802F9}"/>
              </a:ext>
            </a:extLst>
          </p:cNvPr>
          <p:cNvSpPr>
            <a:spLocks noGrp="1"/>
          </p:cNvSpPr>
          <p:nvPr>
            <p:ph idx="1"/>
          </p:nvPr>
        </p:nvSpPr>
        <p:spPr>
          <a:xfrm>
            <a:off x="825745" y="1430212"/>
            <a:ext cx="10515600" cy="5305867"/>
          </a:xfrm>
        </p:spPr>
        <p:txBody>
          <a:bodyPr>
            <a:normAutofit/>
          </a:bodyPr>
          <a:lstStyle/>
          <a:p>
            <a:r>
              <a:rPr lang="en-US" b="1" dirty="0"/>
              <a:t>Establishing Flexibility for Implementation of Work Requirements and Term Limits:</a:t>
            </a:r>
            <a:r>
              <a:rPr lang="en-US" dirty="0"/>
              <a:t> Allows PHAs and Multifamily Housing Owners option to implement work requirements for work-eligible adults and term limits for non-elderly, non-disabled families in public housing and recipients of rental assistance (HCV, PBV, and PBRA) (comments were due May 1; final rulemaking pending publication)</a:t>
            </a:r>
            <a:endParaRPr lang="en-US" b="1" dirty="0"/>
          </a:p>
          <a:p>
            <a:r>
              <a:rPr lang="en-US" b="1" dirty="0"/>
              <a:t>Equal Access to Housing in HUD Programs:</a:t>
            </a:r>
            <a:r>
              <a:rPr lang="en-US" dirty="0"/>
              <a:t> Removes references to “gender” and “gender identity” from HUD regulations and replaces with “sex”; allows for sex-specific facilities such as emergency shelters (comments due June 29)</a:t>
            </a:r>
          </a:p>
          <a:p>
            <a:endParaRPr lang="en-US" dirty="0"/>
          </a:p>
        </p:txBody>
      </p:sp>
    </p:spTree>
    <p:extLst>
      <p:ext uri="{BB962C8B-B14F-4D97-AF65-F5344CB8AC3E}">
        <p14:creationId xmlns:p14="http://schemas.microsoft.com/office/powerpoint/2010/main" val="357687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DDC90-3A1B-1174-ABA8-D0D9EA0BA8AD}"/>
              </a:ext>
            </a:extLst>
          </p:cNvPr>
          <p:cNvSpPr>
            <a:spLocks noGrp="1"/>
          </p:cNvSpPr>
          <p:nvPr>
            <p:ph type="title"/>
          </p:nvPr>
        </p:nvSpPr>
        <p:spPr>
          <a:xfrm>
            <a:off x="822958" y="260364"/>
            <a:ext cx="5334197" cy="1135392"/>
          </a:xfr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54A1DC"/>
                </a:solidFill>
                <a:effectLst/>
                <a:uLnTx/>
                <a:uFillTx/>
                <a:latin typeface="Arial" panose="020B0604020202020204" pitchFamily="34" charset="0"/>
                <a:ea typeface="+mj-ea"/>
                <a:cs typeface="Arial" panose="020B0604020202020204" pitchFamily="34" charset="0"/>
              </a:rPr>
              <a:t>Questions?</a:t>
            </a:r>
          </a:p>
        </p:txBody>
      </p:sp>
      <p:cxnSp>
        <p:nvCxnSpPr>
          <p:cNvPr id="4" name="Straight Connector 3">
            <a:extLst>
              <a:ext uri="{FF2B5EF4-FFF2-40B4-BE49-F238E27FC236}">
                <a16:creationId xmlns:a16="http://schemas.microsoft.com/office/drawing/2014/main" id="{99273896-BBA1-4384-D89A-0D9BEA3DD20F}"/>
              </a:ext>
            </a:extLst>
          </p:cNvPr>
          <p:cNvCxnSpPr>
            <a:cxnSpLocks/>
          </p:cNvCxnSpPr>
          <p:nvPr/>
        </p:nvCxnSpPr>
        <p:spPr>
          <a:xfrm>
            <a:off x="718684" y="1628277"/>
            <a:ext cx="5542747" cy="27843"/>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8A95037-7010-CD0E-7176-E1681FB76F29}"/>
              </a:ext>
            </a:extLst>
          </p:cNvPr>
          <p:cNvSpPr/>
          <p:nvPr/>
        </p:nvSpPr>
        <p:spPr>
          <a:xfrm>
            <a:off x="6865409" y="0"/>
            <a:ext cx="5329563" cy="6868886"/>
          </a:xfrm>
          <a:prstGeom prst="rect">
            <a:avLst/>
          </a:prstGeom>
          <a:solidFill>
            <a:srgbClr val="002A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54EB52A-E63A-74F2-F43F-D0461F1109B8}"/>
              </a:ext>
            </a:extLst>
          </p:cNvPr>
          <p:cNvSpPr>
            <a:spLocks noGrp="1"/>
          </p:cNvSpPr>
          <p:nvPr>
            <p:ph type="sldNum" sz="quarter" idx="12"/>
          </p:nvPr>
        </p:nvSpPr>
        <p:spPr>
          <a:xfrm>
            <a:off x="8610600" y="6356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34046-EDCD-E643-AFE5-8B26A50B61D5}" type="slidenum">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Content Placeholder 2">
            <a:extLst>
              <a:ext uri="{FF2B5EF4-FFF2-40B4-BE49-F238E27FC236}">
                <a16:creationId xmlns:a16="http://schemas.microsoft.com/office/drawing/2014/main" id="{2DE973BA-0257-6418-E4BC-1D196E4A881F}"/>
              </a:ext>
            </a:extLst>
          </p:cNvPr>
          <p:cNvSpPr txBox="1">
            <a:spLocks/>
          </p:cNvSpPr>
          <p:nvPr/>
        </p:nvSpPr>
        <p:spPr>
          <a:xfrm>
            <a:off x="7939617" y="648979"/>
            <a:ext cx="3181145" cy="43126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A5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A5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A5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A5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A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0" b="0" i="0" u="none" strike="noStrike" kern="1200" cap="none" spc="0" normalizeH="0" baseline="0" noProof="0" dirty="0">
                <a:ln>
                  <a:noFill/>
                </a:ln>
                <a:solidFill>
                  <a:srgbClr val="B2E8FF"/>
                </a:solidFill>
                <a:effectLst/>
                <a:uLnTx/>
                <a:uFillTx/>
                <a:latin typeface="Arial" panose="020B0604020202020204" pitchFamily="34" charset="0"/>
                <a:ea typeface="+mn-ea"/>
                <a:cs typeface="Arial" panose="020B0604020202020204" pitchFamily="34" charset="0"/>
              </a:rPr>
              <a:t>?</a:t>
            </a:r>
          </a:p>
        </p:txBody>
      </p:sp>
      <p:sp>
        <p:nvSpPr>
          <p:cNvPr id="10" name="Content Placeholder 2">
            <a:extLst>
              <a:ext uri="{FF2B5EF4-FFF2-40B4-BE49-F238E27FC236}">
                <a16:creationId xmlns:a16="http://schemas.microsoft.com/office/drawing/2014/main" id="{A4A54950-04FE-04CF-F498-19D26E044F83}"/>
              </a:ext>
            </a:extLst>
          </p:cNvPr>
          <p:cNvSpPr txBox="1">
            <a:spLocks/>
          </p:cNvSpPr>
          <p:nvPr/>
        </p:nvSpPr>
        <p:spPr>
          <a:xfrm>
            <a:off x="7133215" y="5979174"/>
            <a:ext cx="3373514" cy="5403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A5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A5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A5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A5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A5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800" i="1" dirty="0">
                <a:solidFill>
                  <a:schemeClr val="bg1"/>
                </a:solidFill>
              </a:rPr>
              <a:t>*NCSHA Members-Only Event. Join at ncsha.org. </a:t>
            </a:r>
          </a:p>
          <a:p>
            <a:pPr marL="0" indent="0">
              <a:spcBef>
                <a:spcPts val="0"/>
              </a:spcBef>
              <a:buFont typeface="Arial" panose="020B0604020202020204" pitchFamily="34" charset="0"/>
              <a:buNone/>
            </a:pPr>
            <a:endParaRPr lang="en-US" sz="1800" dirty="0">
              <a:solidFill>
                <a:schemeClr val="bg1"/>
              </a:solidFill>
            </a:endParaRPr>
          </a:p>
        </p:txBody>
      </p:sp>
      <p:pic>
        <p:nvPicPr>
          <p:cNvPr id="5" name="Picture 4">
            <a:extLst>
              <a:ext uri="{FF2B5EF4-FFF2-40B4-BE49-F238E27FC236}">
                <a16:creationId xmlns:a16="http://schemas.microsoft.com/office/drawing/2014/main" id="{EEC1B2ED-B264-19AF-C914-3938013C8BC3}"/>
              </a:ext>
            </a:extLst>
          </p:cNvPr>
          <p:cNvPicPr>
            <a:picLocks noChangeAspect="1"/>
          </p:cNvPicPr>
          <p:nvPr/>
        </p:nvPicPr>
        <p:blipFill>
          <a:blip r:embed="rId3"/>
          <a:srcRect/>
          <a:stretch/>
        </p:blipFill>
        <p:spPr>
          <a:xfrm>
            <a:off x="171203" y="6193382"/>
            <a:ext cx="839667" cy="528093"/>
          </a:xfrm>
          <a:prstGeom prst="rect">
            <a:avLst/>
          </a:prstGeom>
        </p:spPr>
      </p:pic>
      <p:sp>
        <p:nvSpPr>
          <p:cNvPr id="8" name="TextBox 7">
            <a:extLst>
              <a:ext uri="{FF2B5EF4-FFF2-40B4-BE49-F238E27FC236}">
                <a16:creationId xmlns:a16="http://schemas.microsoft.com/office/drawing/2014/main" id="{EEC33073-50CC-8931-8B8E-C47B167E27B0}"/>
              </a:ext>
            </a:extLst>
          </p:cNvPr>
          <p:cNvSpPr txBox="1"/>
          <p:nvPr/>
        </p:nvSpPr>
        <p:spPr>
          <a:xfrm>
            <a:off x="895255" y="1888641"/>
            <a:ext cx="5567460" cy="4308872"/>
          </a:xfrm>
          <a:prstGeom prst="rect">
            <a:avLst/>
          </a:prstGeom>
          <a:noFill/>
        </p:spPr>
        <p:txBody>
          <a:bodyPr wrap="square" rtlCol="0">
            <a:spAutoFit/>
          </a:bodyPr>
          <a:lstStyle/>
          <a:p>
            <a:r>
              <a:rPr lang="en-US" sz="2000" b="1" dirty="0">
                <a:solidFill>
                  <a:srgbClr val="002060"/>
                </a:solidFill>
                <a:latin typeface="Arial" panose="020B0604020202020204" pitchFamily="34" charset="0"/>
                <a:cs typeface="Arial" panose="020B0604020202020204" pitchFamily="34" charset="0"/>
              </a:rPr>
              <a:t>Stay Connected </a:t>
            </a:r>
          </a:p>
          <a:p>
            <a:r>
              <a:rPr lang="en-US" dirty="0">
                <a:solidFill>
                  <a:srgbClr val="002060"/>
                </a:solidFill>
                <a:latin typeface="Arial" panose="020B0604020202020204" pitchFamily="34" charset="0"/>
                <a:cs typeface="Arial" panose="020B0604020202020204" pitchFamily="34" charset="0"/>
              </a:rPr>
              <a:t>Jennifer Schwartz, Director of Tax and Housing Advocacy</a:t>
            </a:r>
            <a:endParaRPr lang="en-US" b="1"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LinkedIn:</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4"/>
              </a:rPr>
              <a:t>https://bit.ly/3PRDLfg</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hlinkClick r:id="rId5"/>
              </a:rPr>
              <a:t>jschwartz@ncsha.org</a:t>
            </a:r>
            <a:r>
              <a:rPr lang="en-US" dirty="0">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 202-624-7758</a:t>
            </a:r>
          </a:p>
          <a:p>
            <a:endParaRPr lang="en-US" dirty="0">
              <a:latin typeface="Arial" panose="020B0604020202020204" pitchFamily="34" charset="0"/>
              <a:cs typeface="Arial" panose="020B0604020202020204" pitchFamily="34" charset="0"/>
            </a:endParaRPr>
          </a:p>
          <a:p>
            <a:r>
              <a:rPr lang="en-US" sz="2000" b="1" dirty="0">
                <a:solidFill>
                  <a:srgbClr val="002060"/>
                </a:solidFill>
                <a:latin typeface="Arial" panose="020B0604020202020204" pitchFamily="34" charset="0"/>
                <a:cs typeface="Arial" panose="020B0604020202020204" pitchFamily="34" charset="0"/>
              </a:rPr>
              <a:t>Save the Dates</a:t>
            </a:r>
            <a:br>
              <a:rPr lang="en-US" dirty="0">
                <a:solidFill>
                  <a:srgbClr val="002060"/>
                </a:solidFill>
                <a:latin typeface="Arial" panose="020B0604020202020204" pitchFamily="34" charset="0"/>
                <a:cs typeface="Arial" panose="020B0604020202020204" pitchFamily="34" charset="0"/>
              </a:rPr>
            </a:br>
            <a:r>
              <a:rPr lang="en-US" dirty="0">
                <a:solidFill>
                  <a:srgbClr val="002060"/>
                </a:solidFill>
                <a:latin typeface="Arial" panose="020B0604020202020204" pitchFamily="34" charset="0"/>
                <a:cs typeface="Arial" panose="020B0604020202020204" pitchFamily="34" charset="0"/>
              </a:rPr>
              <a:t>Implementing BABA in Affordable Housing Training</a:t>
            </a:r>
          </a:p>
          <a:p>
            <a:r>
              <a:rPr lang="en-US" dirty="0">
                <a:solidFill>
                  <a:srgbClr val="002060"/>
                </a:solidFill>
                <a:latin typeface="Arial" panose="020B0604020202020204" pitchFamily="34" charset="0"/>
                <a:cs typeface="Arial" panose="020B0604020202020204" pitchFamily="34" charset="0"/>
              </a:rPr>
              <a:t>June 18, 2026 1:00 – 5:00 ET | Virtual</a:t>
            </a:r>
            <a:br>
              <a:rPr lang="en-US" dirty="0">
                <a:solidFill>
                  <a:srgbClr val="002060"/>
                </a:solidFill>
                <a:latin typeface="Arial" panose="020B0604020202020204" pitchFamily="34" charset="0"/>
                <a:cs typeface="Arial" panose="020B0604020202020204" pitchFamily="34" charset="0"/>
              </a:rPr>
            </a:br>
            <a:br>
              <a:rPr lang="en-US" dirty="0">
                <a:solidFill>
                  <a:srgbClr val="002060"/>
                </a:solidFill>
                <a:latin typeface="Arial" panose="020B0604020202020204" pitchFamily="34" charset="0"/>
                <a:cs typeface="Arial" panose="020B0604020202020204" pitchFamily="34" charset="0"/>
              </a:rPr>
            </a:br>
            <a:r>
              <a:rPr lang="en-US" dirty="0">
                <a:solidFill>
                  <a:srgbClr val="002060"/>
                </a:solidFill>
                <a:latin typeface="Arial" panose="020B0604020202020204" pitchFamily="34" charset="0"/>
                <a:cs typeface="Arial" panose="020B0604020202020204" pitchFamily="34" charset="0"/>
              </a:rPr>
              <a:t>Annual Conference &amp; Showplace*</a:t>
            </a:r>
          </a:p>
          <a:p>
            <a:r>
              <a:rPr lang="en-US" dirty="0">
                <a:solidFill>
                  <a:srgbClr val="002060"/>
                </a:solidFill>
                <a:latin typeface="Arial" panose="020B0604020202020204" pitchFamily="34" charset="0"/>
                <a:cs typeface="Arial" panose="020B0604020202020204" pitchFamily="34" charset="0"/>
              </a:rPr>
              <a:t>October 3 – 6, 2026 | Detroit, MI</a:t>
            </a:r>
          </a:p>
          <a:p>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The HFA Institute</a:t>
            </a:r>
          </a:p>
          <a:p>
            <a:r>
              <a:rPr lang="en-US" dirty="0">
                <a:solidFill>
                  <a:srgbClr val="002060"/>
                </a:solidFill>
                <a:latin typeface="Arial" panose="020B0604020202020204" pitchFamily="34" charset="0"/>
                <a:cs typeface="Arial" panose="020B0604020202020204" pitchFamily="34" charset="0"/>
              </a:rPr>
              <a:t>January 10 – 15, 2027 | Washington, DC</a:t>
            </a:r>
          </a:p>
        </p:txBody>
      </p:sp>
    </p:spTree>
    <p:extLst>
      <p:ext uri="{BB962C8B-B14F-4D97-AF65-F5344CB8AC3E}">
        <p14:creationId xmlns:p14="http://schemas.microsoft.com/office/powerpoint/2010/main" val="210088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AE1DD-1D66-1F2D-3DDB-DFF6A9CA42CE}"/>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3F056299-3388-AFFA-96FC-039767DEE1F8}"/>
              </a:ext>
            </a:extLst>
          </p:cNvPr>
          <p:cNvPicPr>
            <a:picLocks noChangeAspect="1" noChangeArrowheads="1"/>
          </p:cNvPicPr>
          <p:nvPr/>
        </p:nvPicPr>
        <p:blipFill>
          <a:blip r:embed="rId3"/>
          <a:srcRect/>
          <a:stretch/>
        </p:blipFill>
        <p:spPr bwMode="auto">
          <a:xfrm>
            <a:off x="43" y="10"/>
            <a:ext cx="12191982" cy="6857989"/>
          </a:xfrm>
          <a:prstGeom prst="rect">
            <a:avLst/>
          </a:prstGeom>
          <a:solidFill>
            <a:srgbClr val="FFFFFF"/>
          </a:solidFill>
        </p:spPr>
      </p:pic>
      <p:sp>
        <p:nvSpPr>
          <p:cNvPr id="3" name="TextBox 2">
            <a:extLst>
              <a:ext uri="{FF2B5EF4-FFF2-40B4-BE49-F238E27FC236}">
                <a16:creationId xmlns:a16="http://schemas.microsoft.com/office/drawing/2014/main" id="{39E9A01F-1679-E649-CC15-475779634D61}"/>
              </a:ext>
            </a:extLst>
          </p:cNvPr>
          <p:cNvSpPr txBox="1"/>
          <p:nvPr/>
        </p:nvSpPr>
        <p:spPr>
          <a:xfrm>
            <a:off x="8021781" y="680604"/>
            <a:ext cx="3962449" cy="21236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Housing Authorization Policy</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91623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BF3B-52BF-23B5-F710-98C6ADC3E334}"/>
              </a:ext>
            </a:extLst>
          </p:cNvPr>
          <p:cNvSpPr>
            <a:spLocks noGrp="1"/>
          </p:cNvSpPr>
          <p:nvPr>
            <p:ph type="title"/>
          </p:nvPr>
        </p:nvSpPr>
        <p:spPr/>
        <p:txBody>
          <a:bodyPr/>
          <a:lstStyle/>
          <a:p>
            <a:r>
              <a:rPr lang="en-US" dirty="0">
                <a:solidFill>
                  <a:srgbClr val="002060"/>
                </a:solidFill>
              </a:rPr>
              <a:t>The Road We’re On…</a:t>
            </a:r>
          </a:p>
        </p:txBody>
      </p:sp>
      <p:sp>
        <p:nvSpPr>
          <p:cNvPr id="4" name="Rectangle 3">
            <a:extLst>
              <a:ext uri="{FF2B5EF4-FFF2-40B4-BE49-F238E27FC236}">
                <a16:creationId xmlns:a16="http://schemas.microsoft.com/office/drawing/2014/main" id="{47AB651F-BA42-9CD7-9638-99C79A8A8032}"/>
              </a:ext>
            </a:extLst>
          </p:cNvPr>
          <p:cNvSpPr/>
          <p:nvPr/>
        </p:nvSpPr>
        <p:spPr>
          <a:xfrm>
            <a:off x="506573" y="1866869"/>
            <a:ext cx="1561855" cy="19747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July 2025: Senate Banking Committee passes ROAD to Housing Act (24 – 0)</a:t>
            </a:r>
          </a:p>
        </p:txBody>
      </p:sp>
      <p:sp>
        <p:nvSpPr>
          <p:cNvPr id="5" name="Arrow: Right 4">
            <a:extLst>
              <a:ext uri="{FF2B5EF4-FFF2-40B4-BE49-F238E27FC236}">
                <a16:creationId xmlns:a16="http://schemas.microsoft.com/office/drawing/2014/main" id="{CCCAF936-4BB3-C02E-E8FC-F0051F496AEB}"/>
              </a:ext>
            </a:extLst>
          </p:cNvPr>
          <p:cNvSpPr/>
          <p:nvPr/>
        </p:nvSpPr>
        <p:spPr>
          <a:xfrm>
            <a:off x="2216019" y="2648367"/>
            <a:ext cx="721360"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7B8473-1FF8-4EDA-1CBD-3012F736E65B}"/>
              </a:ext>
            </a:extLst>
          </p:cNvPr>
          <p:cNvSpPr/>
          <p:nvPr/>
        </p:nvSpPr>
        <p:spPr>
          <a:xfrm>
            <a:off x="3050648" y="1866868"/>
            <a:ext cx="2469326" cy="20028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October 2025: ROAD added to Senate defense authorization bill and passed full Senate, but ultimately removed after objections from House</a:t>
            </a:r>
          </a:p>
        </p:txBody>
      </p:sp>
      <p:sp>
        <p:nvSpPr>
          <p:cNvPr id="7" name="Arrow: Right 6">
            <a:extLst>
              <a:ext uri="{FF2B5EF4-FFF2-40B4-BE49-F238E27FC236}">
                <a16:creationId xmlns:a16="http://schemas.microsoft.com/office/drawing/2014/main" id="{D8B535BB-C4F6-A552-65BE-89400AF28F72}"/>
              </a:ext>
            </a:extLst>
          </p:cNvPr>
          <p:cNvSpPr/>
          <p:nvPr/>
        </p:nvSpPr>
        <p:spPr>
          <a:xfrm>
            <a:off x="5640106" y="2681895"/>
            <a:ext cx="724406" cy="5181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DFC426-3383-DEAE-C2E9-6F9D01BEBD8A}"/>
              </a:ext>
            </a:extLst>
          </p:cNvPr>
          <p:cNvSpPr/>
          <p:nvPr/>
        </p:nvSpPr>
        <p:spPr>
          <a:xfrm>
            <a:off x="6477781" y="1866868"/>
            <a:ext cx="1772139" cy="19747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December 2025: House Financial Services Committee passes Housing for the 21</a:t>
            </a:r>
            <a:r>
              <a:rPr lang="en-US" baseline="30000" dirty="0"/>
              <a:t>st</a:t>
            </a:r>
            <a:r>
              <a:rPr lang="en-US" dirty="0"/>
              <a:t> Century (50 – 1)</a:t>
            </a:r>
          </a:p>
        </p:txBody>
      </p:sp>
      <p:sp>
        <p:nvSpPr>
          <p:cNvPr id="12" name="Arrow: Down 11">
            <a:extLst>
              <a:ext uri="{FF2B5EF4-FFF2-40B4-BE49-F238E27FC236}">
                <a16:creationId xmlns:a16="http://schemas.microsoft.com/office/drawing/2014/main" id="{01D04ED9-8B60-4DB3-70F8-9F366F975734}"/>
              </a:ext>
            </a:extLst>
          </p:cNvPr>
          <p:cNvSpPr/>
          <p:nvPr/>
        </p:nvSpPr>
        <p:spPr>
          <a:xfrm>
            <a:off x="9942680" y="3968861"/>
            <a:ext cx="484632" cy="5876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DC7A2B5-38A8-F9A9-2664-7EDE794AE518}"/>
              </a:ext>
            </a:extLst>
          </p:cNvPr>
          <p:cNvSpPr/>
          <p:nvPr/>
        </p:nvSpPr>
        <p:spPr>
          <a:xfrm>
            <a:off x="9221705" y="1866868"/>
            <a:ext cx="1926582" cy="20090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February 2026 Full House passage of Housing for the 21</a:t>
            </a:r>
            <a:r>
              <a:rPr lang="en-US" baseline="30000" dirty="0"/>
              <a:t>st</a:t>
            </a:r>
            <a:r>
              <a:rPr lang="en-US" dirty="0"/>
              <a:t> Century (390 – 9)</a:t>
            </a:r>
          </a:p>
        </p:txBody>
      </p:sp>
      <p:sp>
        <p:nvSpPr>
          <p:cNvPr id="16" name="Rectangle 15">
            <a:extLst>
              <a:ext uri="{FF2B5EF4-FFF2-40B4-BE49-F238E27FC236}">
                <a16:creationId xmlns:a16="http://schemas.microsoft.com/office/drawing/2014/main" id="{3255E3CC-D07F-1C6A-8220-6A0E296F8255}"/>
              </a:ext>
            </a:extLst>
          </p:cNvPr>
          <p:cNvSpPr/>
          <p:nvPr/>
        </p:nvSpPr>
        <p:spPr>
          <a:xfrm>
            <a:off x="9011920" y="4693270"/>
            <a:ext cx="2520096" cy="18190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March 2026: Senate Banking Committee releases hybrid bill– 21</a:t>
            </a:r>
            <a:r>
              <a:rPr lang="en-US" baseline="30000" dirty="0"/>
              <a:t>st</a:t>
            </a:r>
            <a:r>
              <a:rPr lang="en-US" dirty="0"/>
              <a:t> Century ROAD to Housing Act; Bill passes full Senate (89 – 10)</a:t>
            </a:r>
          </a:p>
        </p:txBody>
      </p:sp>
      <p:sp>
        <p:nvSpPr>
          <p:cNvPr id="17" name="Arrow: Left 16">
            <a:extLst>
              <a:ext uri="{FF2B5EF4-FFF2-40B4-BE49-F238E27FC236}">
                <a16:creationId xmlns:a16="http://schemas.microsoft.com/office/drawing/2014/main" id="{6BB16489-7165-7231-AB97-54045649C8D4}"/>
              </a:ext>
            </a:extLst>
          </p:cNvPr>
          <p:cNvSpPr/>
          <p:nvPr/>
        </p:nvSpPr>
        <p:spPr>
          <a:xfrm>
            <a:off x="4184235" y="5267598"/>
            <a:ext cx="804706" cy="51816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71282CE-08A8-6C6C-52F5-10FA4BF350EA}"/>
              </a:ext>
            </a:extLst>
          </p:cNvPr>
          <p:cNvSpPr/>
          <p:nvPr/>
        </p:nvSpPr>
        <p:spPr>
          <a:xfrm>
            <a:off x="5120319" y="4687724"/>
            <a:ext cx="2714923" cy="1824555"/>
          </a:xfrm>
          <a:prstGeom prst="rect">
            <a:avLst/>
          </a:prstGeom>
          <a:solidFill>
            <a:schemeClr val="accent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May 2026: House Releases new version of 21</a:t>
            </a:r>
            <a:r>
              <a:rPr lang="en-US" baseline="30000" dirty="0"/>
              <a:t>st</a:t>
            </a:r>
            <a:r>
              <a:rPr lang="en-US" dirty="0"/>
              <a:t> Century ROAD to Housing Act; Bill passes full House (396-13)</a:t>
            </a:r>
          </a:p>
        </p:txBody>
      </p:sp>
      <p:sp>
        <p:nvSpPr>
          <p:cNvPr id="19" name="Arrow: Left 18">
            <a:extLst>
              <a:ext uri="{FF2B5EF4-FFF2-40B4-BE49-F238E27FC236}">
                <a16:creationId xmlns:a16="http://schemas.microsoft.com/office/drawing/2014/main" id="{2630CF64-B639-BE37-0BA4-843510B0D4C3}"/>
              </a:ext>
            </a:extLst>
          </p:cNvPr>
          <p:cNvSpPr/>
          <p:nvPr/>
        </p:nvSpPr>
        <p:spPr>
          <a:xfrm>
            <a:off x="8097998" y="5227608"/>
            <a:ext cx="810903" cy="51816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668E0316-E003-BDEA-1202-626E2816614A}"/>
              </a:ext>
            </a:extLst>
          </p:cNvPr>
          <p:cNvSpPr/>
          <p:nvPr/>
        </p:nvSpPr>
        <p:spPr>
          <a:xfrm>
            <a:off x="8363189" y="2648367"/>
            <a:ext cx="724406" cy="5181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4C308D-0349-9970-8686-56B3078637E0}"/>
              </a:ext>
            </a:extLst>
          </p:cNvPr>
          <p:cNvSpPr/>
          <p:nvPr/>
        </p:nvSpPr>
        <p:spPr>
          <a:xfrm>
            <a:off x="713463" y="4666822"/>
            <a:ext cx="3222281" cy="182455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What’s Next?</a:t>
            </a:r>
          </a:p>
          <a:p>
            <a:pPr algn="ctr"/>
            <a:endParaRPr lang="en-US" dirty="0">
              <a:solidFill>
                <a:schemeClr val="tx1"/>
              </a:solidFill>
            </a:endParaRPr>
          </a:p>
          <a:p>
            <a:pPr algn="ctr"/>
            <a:r>
              <a:rPr lang="en-US" dirty="0">
                <a:solidFill>
                  <a:schemeClr val="tx1"/>
                </a:solidFill>
              </a:rPr>
              <a:t>Formal conference?</a:t>
            </a:r>
          </a:p>
          <a:p>
            <a:pPr algn="ctr"/>
            <a:r>
              <a:rPr lang="en-US" dirty="0">
                <a:solidFill>
                  <a:schemeClr val="tx1"/>
                </a:solidFill>
              </a:rPr>
              <a:t>Continued informal negotiation?</a:t>
            </a:r>
          </a:p>
          <a:p>
            <a:pPr algn="ctr"/>
            <a:r>
              <a:rPr lang="en-US" dirty="0">
                <a:solidFill>
                  <a:schemeClr val="tx1"/>
                </a:solidFill>
              </a:rPr>
              <a:t>Senate takes up House bill?</a:t>
            </a:r>
          </a:p>
        </p:txBody>
      </p:sp>
    </p:spTree>
    <p:extLst>
      <p:ext uri="{BB962C8B-B14F-4D97-AF65-F5344CB8AC3E}">
        <p14:creationId xmlns:p14="http://schemas.microsoft.com/office/powerpoint/2010/main" val="51135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7AF2-A127-287E-0FCD-C3FC20F61C92}"/>
              </a:ext>
            </a:extLst>
          </p:cNvPr>
          <p:cNvSpPr>
            <a:spLocks noGrp="1"/>
          </p:cNvSpPr>
          <p:nvPr>
            <p:ph type="title"/>
          </p:nvPr>
        </p:nvSpPr>
        <p:spPr>
          <a:xfrm>
            <a:off x="825745" y="463181"/>
            <a:ext cx="10204938" cy="723137"/>
          </a:xfrm>
        </p:spPr>
        <p:txBody>
          <a:bodyPr anchor="ctr">
            <a:normAutofit/>
          </a:bodyPr>
          <a:lstStyle/>
          <a:p>
            <a:pPr>
              <a:lnSpc>
                <a:spcPct val="90000"/>
              </a:lnSpc>
            </a:pPr>
            <a:r>
              <a:rPr lang="en-US" sz="4000" dirty="0">
                <a:solidFill>
                  <a:srgbClr val="002060"/>
                </a:solidFill>
              </a:rPr>
              <a:t>21</a:t>
            </a:r>
            <a:r>
              <a:rPr lang="en-US" sz="4000" baseline="30000" dirty="0">
                <a:solidFill>
                  <a:srgbClr val="002060"/>
                </a:solidFill>
              </a:rPr>
              <a:t>st</a:t>
            </a:r>
            <a:r>
              <a:rPr lang="en-US" sz="4000" dirty="0">
                <a:solidFill>
                  <a:srgbClr val="002060"/>
                </a:solidFill>
              </a:rPr>
              <a:t> Century ROAD to Housing Act</a:t>
            </a:r>
          </a:p>
        </p:txBody>
      </p:sp>
      <p:graphicFrame>
        <p:nvGraphicFramePr>
          <p:cNvPr id="8" name="Table 7">
            <a:extLst>
              <a:ext uri="{FF2B5EF4-FFF2-40B4-BE49-F238E27FC236}">
                <a16:creationId xmlns:a16="http://schemas.microsoft.com/office/drawing/2014/main" id="{E35CF169-0508-1216-1B78-9ECC10E64D58}"/>
              </a:ext>
            </a:extLst>
          </p:cNvPr>
          <p:cNvGraphicFramePr>
            <a:graphicFrameLocks noGrp="1"/>
          </p:cNvGraphicFramePr>
          <p:nvPr>
            <p:extLst>
              <p:ext uri="{D42A27DB-BD31-4B8C-83A1-F6EECF244321}">
                <p14:modId xmlns:p14="http://schemas.microsoft.com/office/powerpoint/2010/main" val="2774416471"/>
              </p:ext>
            </p:extLst>
          </p:nvPr>
        </p:nvGraphicFramePr>
        <p:xfrm>
          <a:off x="504736" y="1534228"/>
          <a:ext cx="11182527" cy="5059680"/>
        </p:xfrm>
        <a:graphic>
          <a:graphicData uri="http://schemas.openxmlformats.org/drawingml/2006/table">
            <a:tbl>
              <a:tblPr firstRow="1" bandRow="1">
                <a:tableStyleId>{5C22544A-7EE6-4342-B048-85BDC9FD1C3A}</a:tableStyleId>
              </a:tblPr>
              <a:tblGrid>
                <a:gridCol w="6059966">
                  <a:extLst>
                    <a:ext uri="{9D8B030D-6E8A-4147-A177-3AD203B41FA5}">
                      <a16:colId xmlns:a16="http://schemas.microsoft.com/office/drawing/2014/main" val="3878889270"/>
                    </a:ext>
                  </a:extLst>
                </a:gridCol>
                <a:gridCol w="1052423">
                  <a:extLst>
                    <a:ext uri="{9D8B030D-6E8A-4147-A177-3AD203B41FA5}">
                      <a16:colId xmlns:a16="http://schemas.microsoft.com/office/drawing/2014/main" val="3755229298"/>
                    </a:ext>
                  </a:extLst>
                </a:gridCol>
                <a:gridCol w="1120475">
                  <a:extLst>
                    <a:ext uri="{9D8B030D-6E8A-4147-A177-3AD203B41FA5}">
                      <a16:colId xmlns:a16="http://schemas.microsoft.com/office/drawing/2014/main" val="162717793"/>
                    </a:ext>
                  </a:extLst>
                </a:gridCol>
                <a:gridCol w="2949663">
                  <a:extLst>
                    <a:ext uri="{9D8B030D-6E8A-4147-A177-3AD203B41FA5}">
                      <a16:colId xmlns:a16="http://schemas.microsoft.com/office/drawing/2014/main" val="1430119191"/>
                    </a:ext>
                  </a:extLst>
                </a:gridCol>
              </a:tblGrid>
              <a:tr h="572798">
                <a:tc>
                  <a:txBody>
                    <a:bodyPr/>
                    <a:lstStyle/>
                    <a:p>
                      <a:pPr algn="ctr"/>
                      <a:r>
                        <a:rPr lang="en-US" dirty="0">
                          <a:latin typeface="Arial" panose="020B0604020202020204" pitchFamily="34" charset="0"/>
                          <a:cs typeface="Arial" panose="020B0604020202020204" pitchFamily="34" charset="0"/>
                        </a:rPr>
                        <a:t>Highlights of the Bills</a:t>
                      </a:r>
                    </a:p>
                  </a:txBody>
                  <a:tcPr/>
                </a:tc>
                <a:tc>
                  <a:txBody>
                    <a:bodyPr/>
                    <a:lstStyle/>
                    <a:p>
                      <a:pPr algn="ctr"/>
                      <a:r>
                        <a:rPr lang="en-US" dirty="0">
                          <a:latin typeface="Arial" panose="020B0604020202020204" pitchFamily="34" charset="0"/>
                          <a:cs typeface="Arial" panose="020B0604020202020204" pitchFamily="34" charset="0"/>
                        </a:rPr>
                        <a:t>House Version</a:t>
                      </a:r>
                    </a:p>
                  </a:txBody>
                  <a:tcPr/>
                </a:tc>
                <a:tc>
                  <a:txBody>
                    <a:bodyPr/>
                    <a:lstStyle/>
                    <a:p>
                      <a:pPr algn="ctr"/>
                      <a:r>
                        <a:rPr lang="en-US" dirty="0">
                          <a:latin typeface="Arial" panose="020B0604020202020204" pitchFamily="34" charset="0"/>
                          <a:cs typeface="Arial" panose="020B0604020202020204" pitchFamily="34" charset="0"/>
                        </a:rPr>
                        <a:t>Senate Version</a:t>
                      </a:r>
                    </a:p>
                  </a:txBody>
                  <a:tcPr/>
                </a:tc>
                <a:tc>
                  <a:txBody>
                    <a:bodyPr/>
                    <a:lstStyle/>
                    <a:p>
                      <a:pPr algn="ctr"/>
                      <a:r>
                        <a:rPr lang="en-US" dirty="0">
                          <a:latin typeface="Arial" panose="020B0604020202020204" pitchFamily="34" charset="0"/>
                          <a:cs typeface="Arial" panose="020B0604020202020204" pitchFamily="34" charset="0"/>
                        </a:rPr>
                        <a:t>Notes on Differences</a:t>
                      </a:r>
                    </a:p>
                  </a:txBody>
                  <a:tcPr/>
                </a:tc>
                <a:extLst>
                  <a:ext uri="{0D108BD9-81ED-4DB2-BD59-A6C34878D82A}">
                    <a16:rowId xmlns:a16="http://schemas.microsoft.com/office/drawing/2014/main" val="3301144220"/>
                  </a:ext>
                </a:extLst>
              </a:tr>
              <a:tr h="954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Arial" panose="020B0604020202020204" pitchFamily="34" charset="0"/>
                        </a:rPr>
                        <a:t>Enacts the Administration’s proposal to limit institutional investor purchases of single-family homes with caveats</a:t>
                      </a:r>
                    </a:p>
                    <a:p>
                      <a:endParaRPr lang="en-US" sz="1600" dirty="0">
                        <a:solidFill>
                          <a:srgbClr val="002060"/>
                        </a:solidFill>
                      </a:endParaRPr>
                    </a:p>
                  </a:txBody>
                  <a:tcPr/>
                </a:tc>
                <a:tc>
                  <a:txBody>
                    <a:bodyPr/>
                    <a:lstStyle/>
                    <a:p>
                      <a:r>
                        <a:rPr lang="en-US" sz="1600" dirty="0">
                          <a:solidFill>
                            <a:srgbClr val="002060"/>
                          </a:solidFill>
                          <a:latin typeface="Arial" panose="020B0604020202020204" pitchFamily="34" charset="0"/>
                          <a:cs typeface="Arial" panose="020B0604020202020204" pitchFamily="34" charset="0"/>
                        </a:rPr>
                        <a:t>Yes</a:t>
                      </a:r>
                    </a:p>
                  </a:txBody>
                  <a:tcPr/>
                </a:tc>
                <a:tc>
                  <a:txBody>
                    <a:bodyPr/>
                    <a:lstStyle/>
                    <a:p>
                      <a:r>
                        <a:rPr lang="en-US" sz="1600" dirty="0">
                          <a:solidFill>
                            <a:srgbClr val="002060"/>
                          </a:solidFill>
                          <a:latin typeface="Arial" panose="020B0604020202020204" pitchFamily="34" charset="0"/>
                          <a:cs typeface="Arial" panose="020B0604020202020204" pitchFamily="34" charset="0"/>
                        </a:rPr>
                        <a:t>Yes</a:t>
                      </a:r>
                    </a:p>
                  </a:txBody>
                  <a:tcPr/>
                </a:tc>
                <a:tc>
                  <a:txBody>
                    <a:bodyPr/>
                    <a:lstStyle/>
                    <a:p>
                      <a:r>
                        <a:rPr lang="en-US" sz="1600" dirty="0">
                          <a:solidFill>
                            <a:srgbClr val="002060"/>
                          </a:solidFill>
                          <a:latin typeface="Arial" panose="020B0604020202020204" pitchFamily="34" charset="0"/>
                          <a:cs typeface="Arial" panose="020B0604020202020204" pitchFamily="34" charset="0"/>
                        </a:rPr>
                        <a:t>While both bills seek to limit institutional investor purchases, the House bill does not include the Senate’s 7-year disposition requirement.  </a:t>
                      </a:r>
                    </a:p>
                  </a:txBody>
                  <a:tcPr/>
                </a:tc>
                <a:extLst>
                  <a:ext uri="{0D108BD9-81ED-4DB2-BD59-A6C34878D82A}">
                    <a16:rowId xmlns:a16="http://schemas.microsoft.com/office/drawing/2014/main" val="665491037"/>
                  </a:ext>
                </a:extLst>
              </a:tr>
              <a:tr h="18274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Arial" panose="020B0604020202020204" pitchFamily="34" charset="0"/>
                        </a:rPr>
                        <a:t>Permanently authorizes HOME program with reforms to  eliminate barriers to homeownership, streamline Section 3 requirements, simplify HOME property inspections, Allow HUD to forgive repayment if a property is no longer financially viable for reasons beyond an owners control, streamlining CHDO requirements, codify elimination of HOME commitment deadline, codify returning unused CHDO funds to the PJ’s HOME trust fund, and more</a:t>
                      </a:r>
                    </a:p>
                  </a:txBody>
                  <a:tcPr/>
                </a:tc>
                <a:tc>
                  <a:txBody>
                    <a:bodyPr/>
                    <a:lstStyle/>
                    <a:p>
                      <a:r>
                        <a:rPr lang="en-US" sz="1600" dirty="0">
                          <a:solidFill>
                            <a:srgbClr val="002060"/>
                          </a:solidFill>
                          <a:latin typeface="Arial" panose="020B0604020202020204" pitchFamily="34" charset="0"/>
                          <a:cs typeface="Arial" panose="020B0604020202020204" pitchFamily="34" charset="0"/>
                        </a:rPr>
                        <a:t>Yes</a:t>
                      </a:r>
                    </a:p>
                  </a:txBody>
                  <a:tcPr/>
                </a:tc>
                <a:tc>
                  <a:txBody>
                    <a:bodyPr/>
                    <a:lstStyle/>
                    <a:p>
                      <a:r>
                        <a:rPr lang="en-US" sz="1600" dirty="0">
                          <a:solidFill>
                            <a:srgbClr val="002060"/>
                          </a:solidFill>
                          <a:latin typeface="Arial" panose="020B0604020202020204" pitchFamily="34" charset="0"/>
                          <a:cs typeface="Arial" panose="020B0604020202020204" pitchFamily="34" charset="0"/>
                        </a:rPr>
                        <a:t>Yes</a:t>
                      </a:r>
                    </a:p>
                  </a:txBody>
                  <a:tcPr/>
                </a:tc>
                <a:tc>
                  <a:txBody>
                    <a:bodyPr/>
                    <a:lstStyle/>
                    <a:p>
                      <a:r>
                        <a:rPr lang="en-US" sz="1600" dirty="0">
                          <a:solidFill>
                            <a:srgbClr val="002060"/>
                          </a:solidFill>
                          <a:latin typeface="Arial" panose="020B0604020202020204" pitchFamily="34" charset="0"/>
                          <a:cs typeface="Arial" panose="020B0604020202020204" pitchFamily="34" charset="0"/>
                        </a:rPr>
                        <a:t>House version also streamlines HOME environmental rules to prevent duplicative reviews and directs the HUD Secretary to review and revise Build America, Buy America requirements</a:t>
                      </a:r>
                    </a:p>
                  </a:txBody>
                  <a:tcPr/>
                </a:tc>
                <a:extLst>
                  <a:ext uri="{0D108BD9-81ED-4DB2-BD59-A6C34878D82A}">
                    <a16:rowId xmlns:a16="http://schemas.microsoft.com/office/drawing/2014/main" val="24953979"/>
                  </a:ext>
                </a:extLst>
              </a:tr>
              <a:tr h="78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Arial" panose="020B0604020202020204" pitchFamily="34" charset="0"/>
                        </a:rPr>
                        <a:t>Raises the cap on banks’ public welfare investments (like affordable housing) from 15% to 20% of capital and surplus</a:t>
                      </a:r>
                    </a:p>
                    <a:p>
                      <a:endParaRPr lang="en-US" sz="1600" dirty="0">
                        <a:solidFill>
                          <a:srgbClr val="002060"/>
                        </a:solidFill>
                      </a:endParaRPr>
                    </a:p>
                  </a:txBody>
                  <a:tcPr/>
                </a:tc>
                <a:tc>
                  <a:txBody>
                    <a:bodyPr/>
                    <a:lstStyle/>
                    <a:p>
                      <a:r>
                        <a:rPr lang="en-US" sz="1600" dirty="0">
                          <a:solidFill>
                            <a:srgbClr val="002060"/>
                          </a:solidFill>
                          <a:latin typeface="Arial" panose="020B0604020202020204" pitchFamily="34" charset="0"/>
                          <a:cs typeface="Arial" panose="020B0604020202020204" pitchFamily="34" charset="0"/>
                        </a:rPr>
                        <a:t>Yes</a:t>
                      </a:r>
                    </a:p>
                  </a:txBody>
                  <a:tcPr/>
                </a:tc>
                <a:tc>
                  <a:txBody>
                    <a:bodyPr/>
                    <a:lstStyle/>
                    <a:p>
                      <a:r>
                        <a:rPr lang="en-US" sz="1600" dirty="0">
                          <a:solidFill>
                            <a:srgbClr val="002060"/>
                          </a:solidFill>
                          <a:latin typeface="Arial" panose="020B0604020202020204" pitchFamily="34" charset="0"/>
                          <a:cs typeface="Arial" panose="020B0604020202020204" pitchFamily="34" charset="0"/>
                        </a:rPr>
                        <a:t>Yes</a:t>
                      </a:r>
                    </a:p>
                  </a:txBody>
                  <a:tcPr/>
                </a:tc>
                <a:tc>
                  <a:txBody>
                    <a:bodyPr/>
                    <a:lstStyle/>
                    <a:p>
                      <a:r>
                        <a:rPr lang="en-US" sz="1600" dirty="0">
                          <a:solidFill>
                            <a:srgbClr val="002060"/>
                          </a:solidFill>
                          <a:latin typeface="Arial" panose="020B0604020202020204" pitchFamily="34" charset="0"/>
                          <a:cs typeface="Arial" panose="020B0604020202020204" pitchFamily="34" charset="0"/>
                        </a:rPr>
                        <a:t>House also requires a study every 2 years on PWI investments</a:t>
                      </a:r>
                    </a:p>
                  </a:txBody>
                  <a:tcPr/>
                </a:tc>
                <a:extLst>
                  <a:ext uri="{0D108BD9-81ED-4DB2-BD59-A6C34878D82A}">
                    <a16:rowId xmlns:a16="http://schemas.microsoft.com/office/drawing/2014/main" val="2724859147"/>
                  </a:ext>
                </a:extLst>
              </a:tr>
            </a:tbl>
          </a:graphicData>
        </a:graphic>
      </p:graphicFrame>
    </p:spTree>
    <p:extLst>
      <p:ext uri="{BB962C8B-B14F-4D97-AF65-F5344CB8AC3E}">
        <p14:creationId xmlns:p14="http://schemas.microsoft.com/office/powerpoint/2010/main" val="138522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E64BA-503A-41E7-971B-1090195CD3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35B1E-015B-94D6-2663-70C24C267064}"/>
              </a:ext>
            </a:extLst>
          </p:cNvPr>
          <p:cNvSpPr>
            <a:spLocks noGrp="1"/>
          </p:cNvSpPr>
          <p:nvPr>
            <p:ph type="title"/>
          </p:nvPr>
        </p:nvSpPr>
        <p:spPr>
          <a:xfrm>
            <a:off x="825745" y="463181"/>
            <a:ext cx="10204938" cy="723137"/>
          </a:xfrm>
        </p:spPr>
        <p:txBody>
          <a:bodyPr anchor="ctr">
            <a:normAutofit/>
          </a:bodyPr>
          <a:lstStyle/>
          <a:p>
            <a:pPr>
              <a:lnSpc>
                <a:spcPct val="90000"/>
              </a:lnSpc>
            </a:pPr>
            <a:r>
              <a:rPr lang="en-US" sz="4000" dirty="0">
                <a:solidFill>
                  <a:srgbClr val="002060"/>
                </a:solidFill>
              </a:rPr>
              <a:t>21</a:t>
            </a:r>
            <a:r>
              <a:rPr lang="en-US" sz="4000" baseline="30000" dirty="0">
                <a:solidFill>
                  <a:srgbClr val="002060"/>
                </a:solidFill>
              </a:rPr>
              <a:t>st</a:t>
            </a:r>
            <a:r>
              <a:rPr lang="en-US" sz="4000" dirty="0">
                <a:solidFill>
                  <a:srgbClr val="002060"/>
                </a:solidFill>
              </a:rPr>
              <a:t> Century ROAD to Housing Act</a:t>
            </a:r>
          </a:p>
        </p:txBody>
      </p:sp>
      <p:graphicFrame>
        <p:nvGraphicFramePr>
          <p:cNvPr id="8" name="Table 7">
            <a:extLst>
              <a:ext uri="{FF2B5EF4-FFF2-40B4-BE49-F238E27FC236}">
                <a16:creationId xmlns:a16="http://schemas.microsoft.com/office/drawing/2014/main" id="{CF35043F-FD6B-3799-5EB8-0D1BDA21EEF0}"/>
              </a:ext>
            </a:extLst>
          </p:cNvPr>
          <p:cNvGraphicFramePr>
            <a:graphicFrameLocks noGrp="1"/>
          </p:cNvGraphicFramePr>
          <p:nvPr>
            <p:extLst>
              <p:ext uri="{D42A27DB-BD31-4B8C-83A1-F6EECF244321}">
                <p14:modId xmlns:p14="http://schemas.microsoft.com/office/powerpoint/2010/main" val="1610933327"/>
              </p:ext>
            </p:extLst>
          </p:nvPr>
        </p:nvGraphicFramePr>
        <p:xfrm>
          <a:off x="518160" y="1534228"/>
          <a:ext cx="10718799" cy="4443033"/>
        </p:xfrm>
        <a:graphic>
          <a:graphicData uri="http://schemas.openxmlformats.org/drawingml/2006/table">
            <a:tbl>
              <a:tblPr firstRow="1" bandRow="1">
                <a:tableStyleId>{5C22544A-7EE6-4342-B048-85BDC9FD1C3A}</a:tableStyleId>
              </a:tblPr>
              <a:tblGrid>
                <a:gridCol w="8249708">
                  <a:extLst>
                    <a:ext uri="{9D8B030D-6E8A-4147-A177-3AD203B41FA5}">
                      <a16:colId xmlns:a16="http://schemas.microsoft.com/office/drawing/2014/main" val="3878889270"/>
                    </a:ext>
                  </a:extLst>
                </a:gridCol>
                <a:gridCol w="1228908">
                  <a:extLst>
                    <a:ext uri="{9D8B030D-6E8A-4147-A177-3AD203B41FA5}">
                      <a16:colId xmlns:a16="http://schemas.microsoft.com/office/drawing/2014/main" val="3755229298"/>
                    </a:ext>
                  </a:extLst>
                </a:gridCol>
                <a:gridCol w="1240183">
                  <a:extLst>
                    <a:ext uri="{9D8B030D-6E8A-4147-A177-3AD203B41FA5}">
                      <a16:colId xmlns:a16="http://schemas.microsoft.com/office/drawing/2014/main" val="162717793"/>
                    </a:ext>
                  </a:extLst>
                </a:gridCol>
              </a:tblGrid>
              <a:tr h="516066">
                <a:tc>
                  <a:txBody>
                    <a:bodyPr/>
                    <a:lstStyle/>
                    <a:p>
                      <a:pPr algn="ctr"/>
                      <a:r>
                        <a:rPr lang="en-US" dirty="0">
                          <a:latin typeface="Arial" panose="020B0604020202020204" pitchFamily="34" charset="0"/>
                          <a:cs typeface="Arial" panose="020B0604020202020204" pitchFamily="34" charset="0"/>
                        </a:rPr>
                        <a:t>Highlights of the Bills</a:t>
                      </a:r>
                    </a:p>
                  </a:txBody>
                  <a:tcPr/>
                </a:tc>
                <a:tc>
                  <a:txBody>
                    <a:bodyPr/>
                    <a:lstStyle/>
                    <a:p>
                      <a:pPr algn="ctr"/>
                      <a:r>
                        <a:rPr lang="en-US" dirty="0">
                          <a:latin typeface="Arial" panose="020B0604020202020204" pitchFamily="34" charset="0"/>
                          <a:cs typeface="Arial" panose="020B0604020202020204" pitchFamily="34" charset="0"/>
                        </a:rPr>
                        <a:t>House Version</a:t>
                      </a:r>
                    </a:p>
                  </a:txBody>
                  <a:tcPr/>
                </a:tc>
                <a:tc>
                  <a:txBody>
                    <a:bodyPr/>
                    <a:lstStyle/>
                    <a:p>
                      <a:pPr algn="ctr"/>
                      <a:r>
                        <a:rPr lang="en-US" dirty="0">
                          <a:latin typeface="Arial" panose="020B0604020202020204" pitchFamily="34" charset="0"/>
                          <a:cs typeface="Arial" panose="020B0604020202020204" pitchFamily="34" charset="0"/>
                        </a:rPr>
                        <a:t>Senate Version</a:t>
                      </a:r>
                    </a:p>
                  </a:txBody>
                  <a:tcPr/>
                </a:tc>
                <a:extLst>
                  <a:ext uri="{0D108BD9-81ED-4DB2-BD59-A6C34878D82A}">
                    <a16:rowId xmlns:a16="http://schemas.microsoft.com/office/drawing/2014/main" val="3301144220"/>
                  </a:ext>
                </a:extLst>
              </a:tr>
              <a:tr h="663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Arial" panose="020B0604020202020204" pitchFamily="34" charset="0"/>
                        </a:rPr>
                        <a:t>Modernizes rural housing programs, including codifying Section 515 decoupling pilot and requiring USDA and HUD to collaborate on environmental review rules</a:t>
                      </a:r>
                      <a:endParaRPr lang="en-US" sz="1600" dirty="0">
                        <a:solidFill>
                          <a:srgbClr val="002060"/>
                        </a:solidFill>
                      </a:endParaRPr>
                    </a:p>
                  </a:txBody>
                  <a:tcPr/>
                </a:tc>
                <a:tc>
                  <a:txBody>
                    <a:bodyPr/>
                    <a:lstStyle/>
                    <a:p>
                      <a:r>
                        <a:rPr lang="en-US" sz="1600" dirty="0">
                          <a:solidFill>
                            <a:srgbClr val="002060"/>
                          </a:solidFill>
                          <a:latin typeface="Arial" panose="020B0604020202020204" pitchFamily="34" charset="0"/>
                          <a:cs typeface="Arial" panose="020B0604020202020204" pitchFamily="34" charset="0"/>
                        </a:rPr>
                        <a:t>Yes</a:t>
                      </a:r>
                    </a:p>
                  </a:txBody>
                  <a:tcPr/>
                </a:tc>
                <a:tc>
                  <a:txBody>
                    <a:bodyPr/>
                    <a:lstStyle/>
                    <a:p>
                      <a:r>
                        <a:rPr lang="en-US" sz="1600" dirty="0">
                          <a:solidFill>
                            <a:srgbClr val="002060"/>
                          </a:solidFill>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665491037"/>
                  </a:ext>
                </a:extLst>
              </a:tr>
              <a:tr h="466916">
                <a:tc>
                  <a:txBody>
                    <a:bodyPr/>
                    <a:lstStyle/>
                    <a:p>
                      <a:pPr marL="342900" indent="-342900"/>
                      <a:r>
                        <a:rPr lang="en-US" sz="1600" dirty="0">
                          <a:solidFill>
                            <a:srgbClr val="002060"/>
                          </a:solidFill>
                          <a:latin typeface="Arial" panose="020B0604020202020204" pitchFamily="34" charset="0"/>
                        </a:rPr>
                        <a:t>Streamlines environmental review process</a:t>
                      </a:r>
                    </a:p>
                    <a:p>
                      <a:endParaRPr lang="en-US" sz="1600" dirty="0">
                        <a:solidFill>
                          <a:srgbClr val="002060"/>
                        </a:solidFill>
                      </a:endParaRPr>
                    </a:p>
                  </a:txBody>
                  <a:tcPr/>
                </a:tc>
                <a:tc>
                  <a:txBody>
                    <a:bodyPr/>
                    <a:lstStyle/>
                    <a:p>
                      <a:r>
                        <a:rPr lang="en-US" sz="1600" dirty="0">
                          <a:solidFill>
                            <a:srgbClr val="002060"/>
                          </a:solidFill>
                          <a:latin typeface="Arial" panose="020B0604020202020204" pitchFamily="34" charset="0"/>
                          <a:cs typeface="Arial" panose="020B0604020202020204" pitchFamily="34" charset="0"/>
                        </a:rPr>
                        <a:t>Yes</a:t>
                      </a:r>
                    </a:p>
                  </a:txBody>
                  <a:tcPr/>
                </a:tc>
                <a:tc>
                  <a:txBody>
                    <a:bodyPr/>
                    <a:lstStyle/>
                    <a:p>
                      <a:r>
                        <a:rPr lang="en-US" sz="1600" dirty="0">
                          <a:solidFill>
                            <a:srgbClr val="002060"/>
                          </a:solidFill>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24953979"/>
                  </a:ext>
                </a:extLst>
              </a:tr>
              <a:tr h="443521">
                <a:tc>
                  <a:txBody>
                    <a:bodyPr/>
                    <a:lstStyle/>
                    <a:p>
                      <a:pPr marL="342900" indent="-342900"/>
                      <a:r>
                        <a:rPr lang="en-US" sz="1600" dirty="0">
                          <a:solidFill>
                            <a:srgbClr val="002060"/>
                          </a:solidFill>
                          <a:latin typeface="Arial" panose="020B0604020202020204" pitchFamily="34" charset="0"/>
                        </a:rPr>
                        <a:t>Authorizes the Whole Home Repairs pilot program</a:t>
                      </a:r>
                    </a:p>
                    <a:p>
                      <a:endParaRPr lang="en-US" sz="1600" dirty="0">
                        <a:solidFill>
                          <a:srgbClr val="002060"/>
                        </a:solidFill>
                      </a:endParaRPr>
                    </a:p>
                  </a:txBody>
                  <a:tcPr/>
                </a:tc>
                <a:tc>
                  <a:txBody>
                    <a:bodyPr/>
                    <a:lstStyle/>
                    <a:p>
                      <a:r>
                        <a:rPr lang="en-US" sz="1600" dirty="0">
                          <a:solidFill>
                            <a:srgbClr val="002060"/>
                          </a:solidFill>
                          <a:latin typeface="Arial" panose="020B0604020202020204" pitchFamily="34" charset="0"/>
                          <a:cs typeface="Arial" panose="020B0604020202020204" pitchFamily="34" charset="0"/>
                        </a:rPr>
                        <a:t>Yes</a:t>
                      </a:r>
                    </a:p>
                  </a:txBody>
                  <a:tcPr/>
                </a:tc>
                <a:tc>
                  <a:txBody>
                    <a:bodyPr/>
                    <a:lstStyle/>
                    <a:p>
                      <a:r>
                        <a:rPr lang="en-US" sz="1600" dirty="0">
                          <a:solidFill>
                            <a:srgbClr val="002060"/>
                          </a:solidFill>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2724859147"/>
                  </a:ext>
                </a:extLst>
              </a:tr>
              <a:tr h="474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Arial" panose="020B0604020202020204" pitchFamily="34" charset="0"/>
                        </a:rPr>
                        <a:t>Permanently reauthorizes PRICE program to preserve, maintain, &amp; stabilize manufactured housing communities</a:t>
                      </a:r>
                    </a:p>
                    <a:p>
                      <a:endParaRPr lang="en-US" sz="1600" dirty="0">
                        <a:solidFill>
                          <a:srgbClr val="002060"/>
                        </a:solidFill>
                      </a:endParaRPr>
                    </a:p>
                  </a:txBody>
                  <a:tcPr/>
                </a:tc>
                <a:tc>
                  <a:txBody>
                    <a:bodyPr/>
                    <a:lstStyle/>
                    <a:p>
                      <a:r>
                        <a:rPr lang="en-US" sz="1600" dirty="0">
                          <a:solidFill>
                            <a:srgbClr val="002060"/>
                          </a:solidFill>
                          <a:latin typeface="Arial" panose="020B0604020202020204" pitchFamily="34" charset="0"/>
                          <a:cs typeface="Arial" panose="020B0604020202020204" pitchFamily="34" charset="0"/>
                        </a:rPr>
                        <a:t>No</a:t>
                      </a:r>
                    </a:p>
                  </a:txBody>
                  <a:tcPr/>
                </a:tc>
                <a:tc>
                  <a:txBody>
                    <a:bodyPr/>
                    <a:lstStyle/>
                    <a:p>
                      <a:r>
                        <a:rPr lang="en-US" sz="1600" dirty="0">
                          <a:solidFill>
                            <a:srgbClr val="002060"/>
                          </a:solidFill>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4254889873"/>
                  </a:ext>
                </a:extLst>
              </a:tr>
              <a:tr h="482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Arial" panose="020B0604020202020204" pitchFamily="34" charset="0"/>
                        </a:rPr>
                        <a:t>Lifts RAD cap and makes program permanent</a:t>
                      </a:r>
                    </a:p>
                    <a:p>
                      <a:endParaRPr lang="en-US" sz="1600" dirty="0">
                        <a:solidFill>
                          <a:srgbClr val="002060"/>
                        </a:solidFill>
                      </a:endParaRPr>
                    </a:p>
                  </a:txBody>
                  <a:tcPr/>
                </a:tc>
                <a:tc>
                  <a:txBody>
                    <a:bodyPr/>
                    <a:lstStyle/>
                    <a:p>
                      <a:r>
                        <a:rPr lang="en-US" sz="1600" dirty="0">
                          <a:solidFill>
                            <a:srgbClr val="002060"/>
                          </a:solidFill>
                          <a:latin typeface="Arial" panose="020B0604020202020204" pitchFamily="34" charset="0"/>
                          <a:cs typeface="Arial" panose="020B0604020202020204" pitchFamily="34" charset="0"/>
                        </a:rPr>
                        <a:t>No</a:t>
                      </a:r>
                    </a:p>
                  </a:txBody>
                  <a:tcPr/>
                </a:tc>
                <a:tc>
                  <a:txBody>
                    <a:bodyPr/>
                    <a:lstStyle/>
                    <a:p>
                      <a:r>
                        <a:rPr lang="en-US" sz="1600" dirty="0">
                          <a:solidFill>
                            <a:srgbClr val="002060"/>
                          </a:solidFill>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1202301106"/>
                  </a:ext>
                </a:extLst>
              </a:tr>
              <a:tr h="541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Arial" panose="020B0604020202020204" pitchFamily="34" charset="0"/>
                        </a:rPr>
                        <a:t>Permanently authorizes CDBG-DR program</a:t>
                      </a:r>
                    </a:p>
                    <a:p>
                      <a:endParaRPr lang="en-US" sz="1600" dirty="0">
                        <a:solidFill>
                          <a:srgbClr val="002060"/>
                        </a:solidFill>
                      </a:endParaRPr>
                    </a:p>
                  </a:txBody>
                  <a:tcPr/>
                </a:tc>
                <a:tc>
                  <a:txBody>
                    <a:bodyPr/>
                    <a:lstStyle/>
                    <a:p>
                      <a:r>
                        <a:rPr lang="en-US" sz="1600" dirty="0">
                          <a:solidFill>
                            <a:srgbClr val="002060"/>
                          </a:solidFill>
                          <a:latin typeface="Arial" panose="020B0604020202020204" pitchFamily="34" charset="0"/>
                          <a:cs typeface="Arial" panose="020B0604020202020204" pitchFamily="34" charset="0"/>
                        </a:rPr>
                        <a:t>No</a:t>
                      </a:r>
                    </a:p>
                  </a:txBody>
                  <a:tcPr/>
                </a:tc>
                <a:tc>
                  <a:txBody>
                    <a:bodyPr/>
                    <a:lstStyle/>
                    <a:p>
                      <a:r>
                        <a:rPr lang="en-US" sz="1600" dirty="0">
                          <a:solidFill>
                            <a:srgbClr val="002060"/>
                          </a:solidFill>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1031342802"/>
                  </a:ext>
                </a:extLst>
              </a:tr>
            </a:tbl>
          </a:graphicData>
        </a:graphic>
      </p:graphicFrame>
    </p:spTree>
    <p:extLst>
      <p:ext uri="{BB962C8B-B14F-4D97-AF65-F5344CB8AC3E}">
        <p14:creationId xmlns:p14="http://schemas.microsoft.com/office/powerpoint/2010/main" val="4131566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F2A06-0C11-9EB2-622B-5E2B904A5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0B251-95E1-8ED4-63F8-7650F3C0BCC0}"/>
              </a:ext>
            </a:extLst>
          </p:cNvPr>
          <p:cNvSpPr>
            <a:spLocks noGrp="1"/>
          </p:cNvSpPr>
          <p:nvPr>
            <p:ph type="title"/>
          </p:nvPr>
        </p:nvSpPr>
        <p:spPr>
          <a:xfrm>
            <a:off x="628650" y="463181"/>
            <a:ext cx="11224260" cy="723137"/>
          </a:xfrm>
        </p:spPr>
        <p:txBody>
          <a:bodyPr/>
          <a:lstStyle/>
          <a:p>
            <a:r>
              <a:rPr lang="en-US" sz="4000" dirty="0">
                <a:solidFill>
                  <a:srgbClr val="002060"/>
                </a:solidFill>
              </a:rPr>
              <a:t>Institutional Investor Ban</a:t>
            </a:r>
          </a:p>
        </p:txBody>
      </p:sp>
      <p:sp>
        <p:nvSpPr>
          <p:cNvPr id="5" name="Content Placeholder 4">
            <a:extLst>
              <a:ext uri="{FF2B5EF4-FFF2-40B4-BE49-F238E27FC236}">
                <a16:creationId xmlns:a16="http://schemas.microsoft.com/office/drawing/2014/main" id="{2726DCA4-75DF-6B01-E234-D08AB09AB842}"/>
              </a:ext>
            </a:extLst>
          </p:cNvPr>
          <p:cNvSpPr>
            <a:spLocks noGrp="1"/>
          </p:cNvSpPr>
          <p:nvPr>
            <p:ph idx="1"/>
          </p:nvPr>
        </p:nvSpPr>
        <p:spPr>
          <a:xfrm>
            <a:off x="825745" y="1430213"/>
            <a:ext cx="10515600" cy="1556827"/>
          </a:xfrm>
        </p:spPr>
        <p:txBody>
          <a:bodyPr>
            <a:normAutofit/>
          </a:bodyPr>
          <a:lstStyle/>
          <a:p>
            <a:pPr marL="0" indent="0">
              <a:buNone/>
            </a:pPr>
            <a:r>
              <a:rPr lang="en-US" sz="2400" b="1" dirty="0"/>
              <a:t>Both House and Senate bills: </a:t>
            </a:r>
          </a:p>
          <a:p>
            <a:r>
              <a:rPr lang="en-US" sz="1800" dirty="0"/>
              <a:t>Prohibit large institutional investors owning 350 or more single-family homes from purchasing additional single-family properties</a:t>
            </a:r>
          </a:p>
          <a:p>
            <a:r>
              <a:rPr lang="en-US" sz="1800" dirty="0"/>
              <a:t>Applicable properties are 1- or 2-unit dwellings</a:t>
            </a:r>
          </a:p>
        </p:txBody>
      </p:sp>
      <p:sp>
        <p:nvSpPr>
          <p:cNvPr id="7" name="Rectangle: Rounded Corners 6">
            <a:extLst>
              <a:ext uri="{FF2B5EF4-FFF2-40B4-BE49-F238E27FC236}">
                <a16:creationId xmlns:a16="http://schemas.microsoft.com/office/drawing/2014/main" id="{CEF02A6C-BFF0-4CCB-EB46-3944FA0384DF}"/>
              </a:ext>
            </a:extLst>
          </p:cNvPr>
          <p:cNvSpPr/>
          <p:nvPr/>
        </p:nvSpPr>
        <p:spPr>
          <a:xfrm>
            <a:off x="850655" y="2875225"/>
            <a:ext cx="5079997" cy="37856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Arial" panose="020B0604020202020204" pitchFamily="34" charset="0"/>
                <a:cs typeface="Arial" panose="020B0604020202020204" pitchFamily="34" charset="0"/>
              </a:rPr>
              <a:t>Senate Bill:</a:t>
            </a:r>
          </a:p>
          <a:p>
            <a:r>
              <a:rPr lang="en-US" dirty="0">
                <a:solidFill>
                  <a:schemeClr val="bg1"/>
                </a:solidFill>
                <a:latin typeface="Arial" panose="020B0604020202020204" pitchFamily="34" charset="0"/>
                <a:cs typeface="Arial" panose="020B0604020202020204" pitchFamily="34" charset="0"/>
              </a:rPr>
              <a:t>Exempts “Build-to-Rent” properties– </a:t>
            </a:r>
            <a:r>
              <a:rPr lang="en-US" i="1" dirty="0">
                <a:solidFill>
                  <a:schemeClr val="bg1"/>
                </a:solidFill>
                <a:latin typeface="Arial" panose="020B0604020202020204" pitchFamily="34" charset="0"/>
                <a:cs typeface="Arial" panose="020B0604020202020204" pitchFamily="34" charset="0"/>
              </a:rPr>
              <a:t>But investors in such properties must still sell BTR homes within seven years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Creates a problem for Housing Credit single-family rental properties, as 7-year disposition requirement conflicts with tax code requires 30 years of affordability as rental housing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Same problem for other affordable housing BTR that requires more than 7 years as affordable rental housing</a:t>
            </a:r>
          </a:p>
        </p:txBody>
      </p:sp>
      <p:sp>
        <p:nvSpPr>
          <p:cNvPr id="8" name="Rectangle: Rounded Corners 7">
            <a:extLst>
              <a:ext uri="{FF2B5EF4-FFF2-40B4-BE49-F238E27FC236}">
                <a16:creationId xmlns:a16="http://schemas.microsoft.com/office/drawing/2014/main" id="{4A1944A2-3746-4A4C-E7F8-80D269BF53CE}"/>
              </a:ext>
            </a:extLst>
          </p:cNvPr>
          <p:cNvSpPr/>
          <p:nvPr/>
        </p:nvSpPr>
        <p:spPr>
          <a:xfrm>
            <a:off x="6339596" y="2875225"/>
            <a:ext cx="5026659" cy="37856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Arial" panose="020B0604020202020204" pitchFamily="34" charset="0"/>
                <a:cs typeface="Arial" panose="020B0604020202020204" pitchFamily="34" charset="0"/>
              </a:rPr>
              <a:t>House Bill:</a:t>
            </a:r>
          </a:p>
          <a:p>
            <a:r>
              <a:rPr lang="en-US" dirty="0">
                <a:solidFill>
                  <a:schemeClr val="bg1"/>
                </a:solidFill>
                <a:latin typeface="Arial" panose="020B0604020202020204" pitchFamily="34" charset="0"/>
                <a:cs typeface="Arial" panose="020B0604020202020204" pitchFamily="34" charset="0"/>
              </a:rPr>
              <a:t>Does not require investors to sell any single-family home purchased before or after enactment.  Investors who violate the prohibition would be subject to a civil penalty that would be funneled to HOME homeownership activities.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While the final House bill does not include an explicit exemption for housing financed with the Housing Credit, </a:t>
            </a:r>
            <a:r>
              <a:rPr lang="en-US" b="1" dirty="0">
                <a:solidFill>
                  <a:schemeClr val="bg1"/>
                </a:solidFill>
                <a:latin typeface="Arial" panose="020B0604020202020204" pitchFamily="34" charset="0"/>
                <a:cs typeface="Arial" panose="020B0604020202020204" pitchFamily="34" charset="0"/>
              </a:rPr>
              <a:t>other exemptions from the rule ensure that the Housing Credit is not impacted</a:t>
            </a:r>
          </a:p>
        </p:txBody>
      </p:sp>
    </p:spTree>
    <p:extLst>
      <p:ext uri="{BB962C8B-B14F-4D97-AF65-F5344CB8AC3E}">
        <p14:creationId xmlns:p14="http://schemas.microsoft.com/office/powerpoint/2010/main" val="249606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9CF69-53E1-08C9-1A97-59B0C8E25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08DF64-22E1-7673-D2BB-A77AD2ABE561}"/>
              </a:ext>
            </a:extLst>
          </p:cNvPr>
          <p:cNvSpPr>
            <a:spLocks noGrp="1"/>
          </p:cNvSpPr>
          <p:nvPr>
            <p:ph type="title"/>
          </p:nvPr>
        </p:nvSpPr>
        <p:spPr/>
        <p:txBody>
          <a:bodyPr/>
          <a:lstStyle/>
          <a:p>
            <a:r>
              <a:rPr lang="en-US" sz="4000" dirty="0">
                <a:solidFill>
                  <a:srgbClr val="002060"/>
                </a:solidFill>
              </a:rPr>
              <a:t>Lifting the Public Welfare Investment Cap</a:t>
            </a:r>
          </a:p>
        </p:txBody>
      </p:sp>
      <p:sp>
        <p:nvSpPr>
          <p:cNvPr id="3" name="Content Placeholder 2">
            <a:extLst>
              <a:ext uri="{FF2B5EF4-FFF2-40B4-BE49-F238E27FC236}">
                <a16:creationId xmlns:a16="http://schemas.microsoft.com/office/drawing/2014/main" id="{F6F69816-3B02-AB6A-3C94-903933C49595}"/>
              </a:ext>
            </a:extLst>
          </p:cNvPr>
          <p:cNvSpPr>
            <a:spLocks noGrp="1"/>
          </p:cNvSpPr>
          <p:nvPr>
            <p:ph idx="1"/>
          </p:nvPr>
        </p:nvSpPr>
        <p:spPr>
          <a:xfrm>
            <a:off x="616796" y="1430213"/>
            <a:ext cx="4580259" cy="4736124"/>
          </a:xfrm>
        </p:spPr>
        <p:txBody>
          <a:bodyPr>
            <a:normAutofit/>
          </a:bodyPr>
          <a:lstStyle/>
          <a:p>
            <a:pPr marL="285750" indent="-285750" fontAlgn="base"/>
            <a:r>
              <a:rPr lang="en-US" sz="1800" b="1" dirty="0">
                <a:highlight>
                  <a:schemeClr val="lt1"/>
                </a:highlight>
              </a:rPr>
              <a:t>Lifting the PWI cap would allow banks to invest billions more in the Housing Credit</a:t>
            </a:r>
          </a:p>
          <a:p>
            <a:pPr marL="285750" indent="-285750" fontAlgn="base"/>
            <a:r>
              <a:rPr lang="en-US" sz="1800" dirty="0">
                <a:highlight>
                  <a:schemeClr val="lt1"/>
                </a:highlight>
              </a:rPr>
              <a:t>Banks can hold PWIs of up to 5 percent of risk-adjusted capital and surplus, which can increase to 15 percent with approval from primary regulator</a:t>
            </a:r>
          </a:p>
          <a:p>
            <a:pPr marL="285750" indent="-285750" fontAlgn="base"/>
            <a:r>
              <a:rPr lang="en-US" sz="1800" dirty="0">
                <a:highlight>
                  <a:schemeClr val="lt1"/>
                </a:highlight>
              </a:rPr>
              <a:t>Senate and House standalone bills to lift the PWI cap have been introduced</a:t>
            </a:r>
          </a:p>
        </p:txBody>
      </p:sp>
      <p:grpSp>
        <p:nvGrpSpPr>
          <p:cNvPr id="17" name="Group 16">
            <a:extLst>
              <a:ext uri="{FF2B5EF4-FFF2-40B4-BE49-F238E27FC236}">
                <a16:creationId xmlns:a16="http://schemas.microsoft.com/office/drawing/2014/main" id="{F1D0E4D9-756D-C27D-D969-DB01712AF92E}"/>
              </a:ext>
            </a:extLst>
          </p:cNvPr>
          <p:cNvGrpSpPr/>
          <p:nvPr/>
        </p:nvGrpSpPr>
        <p:grpSpPr>
          <a:xfrm>
            <a:off x="2577511" y="3816900"/>
            <a:ext cx="8997693" cy="2756201"/>
            <a:chOff x="4243026" y="2926524"/>
            <a:chExt cx="8997693" cy="2756201"/>
          </a:xfrm>
        </p:grpSpPr>
        <p:graphicFrame>
          <p:nvGraphicFramePr>
            <p:cNvPr id="18" name="Chart 17">
              <a:extLst>
                <a:ext uri="{FF2B5EF4-FFF2-40B4-BE49-F238E27FC236}">
                  <a16:creationId xmlns:a16="http://schemas.microsoft.com/office/drawing/2014/main" id="{5B5D6C42-AFE4-4338-5627-F01E23AF9B0A}"/>
                </a:ext>
              </a:extLst>
            </p:cNvPr>
            <p:cNvGraphicFramePr/>
            <p:nvPr/>
          </p:nvGraphicFramePr>
          <p:xfrm>
            <a:off x="4243026" y="2926524"/>
            <a:ext cx="5092807" cy="2731558"/>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A344B880-DF83-AA45-D492-2E6134907092}"/>
                </a:ext>
              </a:extLst>
            </p:cNvPr>
            <p:cNvSpPr txBox="1"/>
            <p:nvPr/>
          </p:nvSpPr>
          <p:spPr>
            <a:xfrm>
              <a:off x="6221420" y="3999915"/>
              <a:ext cx="1136017" cy="584775"/>
            </a:xfrm>
            <a:prstGeom prst="rect">
              <a:avLst/>
            </a:prstGeom>
            <a:noFill/>
          </p:spPr>
          <p:txBody>
            <a:bodyPr wrap="none" rtlCol="0">
              <a:spAutoFit/>
            </a:bodyPr>
            <a:lstStyle/>
            <a:p>
              <a:pPr algn="ctr"/>
              <a:r>
                <a:rPr lang="en-US" sz="1600" dirty="0">
                  <a:solidFill>
                    <a:schemeClr val="tx1">
                      <a:lumMod val="65000"/>
                      <a:lumOff val="35000"/>
                    </a:schemeClr>
                  </a:solidFill>
                  <a:latin typeface="+mj-lt"/>
                </a:rPr>
                <a:t>Total PWIs</a:t>
              </a:r>
            </a:p>
            <a:p>
              <a:pPr algn="ctr"/>
              <a:r>
                <a:rPr lang="en-US" sz="1600" dirty="0">
                  <a:solidFill>
                    <a:schemeClr val="tx1">
                      <a:lumMod val="65000"/>
                      <a:lumOff val="35000"/>
                    </a:schemeClr>
                  </a:solidFill>
                  <a:latin typeface="+mj-lt"/>
                </a:rPr>
                <a:t>$28.9b</a:t>
              </a:r>
            </a:p>
          </p:txBody>
        </p:sp>
        <p:sp>
          <p:nvSpPr>
            <p:cNvPr id="20" name="TextBox 19">
              <a:extLst>
                <a:ext uri="{FF2B5EF4-FFF2-40B4-BE49-F238E27FC236}">
                  <a16:creationId xmlns:a16="http://schemas.microsoft.com/office/drawing/2014/main" id="{1531A283-F8CA-5DAC-BE4D-7F0A179A58FB}"/>
                </a:ext>
              </a:extLst>
            </p:cNvPr>
            <p:cNvSpPr txBox="1"/>
            <p:nvPr/>
          </p:nvSpPr>
          <p:spPr>
            <a:xfrm>
              <a:off x="7283129" y="4153105"/>
              <a:ext cx="746423" cy="523220"/>
            </a:xfrm>
            <a:prstGeom prst="rect">
              <a:avLst/>
            </a:prstGeom>
            <a:noFill/>
          </p:spPr>
          <p:txBody>
            <a:bodyPr wrap="none" rtlCol="0">
              <a:spAutoFit/>
            </a:bodyPr>
            <a:lstStyle/>
            <a:p>
              <a:pPr algn="ctr"/>
              <a:r>
                <a:rPr lang="en-US" sz="1400" dirty="0">
                  <a:solidFill>
                    <a:schemeClr val="bg1"/>
                  </a:solidFill>
                </a:rPr>
                <a:t>LIHTC</a:t>
              </a:r>
            </a:p>
            <a:p>
              <a:pPr algn="ctr"/>
              <a:r>
                <a:rPr lang="en-US" sz="1400" dirty="0">
                  <a:solidFill>
                    <a:schemeClr val="bg1"/>
                  </a:solidFill>
                </a:rPr>
                <a:t>$23.1b</a:t>
              </a:r>
            </a:p>
          </p:txBody>
        </p:sp>
        <p:sp>
          <p:nvSpPr>
            <p:cNvPr id="21" name="TextBox 20">
              <a:extLst>
                <a:ext uri="{FF2B5EF4-FFF2-40B4-BE49-F238E27FC236}">
                  <a16:creationId xmlns:a16="http://schemas.microsoft.com/office/drawing/2014/main" id="{86B014DA-1415-7846-E510-B4B9D8E382C8}"/>
                </a:ext>
              </a:extLst>
            </p:cNvPr>
            <p:cNvSpPr txBox="1"/>
            <p:nvPr/>
          </p:nvSpPr>
          <p:spPr>
            <a:xfrm>
              <a:off x="5839011" y="3455728"/>
              <a:ext cx="641522" cy="307777"/>
            </a:xfrm>
            <a:prstGeom prst="rect">
              <a:avLst/>
            </a:prstGeom>
            <a:noFill/>
          </p:spPr>
          <p:txBody>
            <a:bodyPr wrap="none" rtlCol="0">
              <a:spAutoFit/>
            </a:bodyPr>
            <a:lstStyle/>
            <a:p>
              <a:pPr algn="ctr"/>
              <a:r>
                <a:rPr lang="en-US" sz="1400" dirty="0">
                  <a:solidFill>
                    <a:schemeClr val="tx1">
                      <a:lumMod val="65000"/>
                      <a:lumOff val="35000"/>
                    </a:schemeClr>
                  </a:solidFill>
                </a:rPr>
                <a:t>$5.8b</a:t>
              </a:r>
            </a:p>
          </p:txBody>
        </p:sp>
        <p:graphicFrame>
          <p:nvGraphicFramePr>
            <p:cNvPr id="22" name="Chart 21">
              <a:extLst>
                <a:ext uri="{FF2B5EF4-FFF2-40B4-BE49-F238E27FC236}">
                  <a16:creationId xmlns:a16="http://schemas.microsoft.com/office/drawing/2014/main" id="{BA3837B6-F0D6-6D1F-963D-604E9DC920A8}"/>
                </a:ext>
              </a:extLst>
            </p:cNvPr>
            <p:cNvGraphicFramePr/>
            <p:nvPr/>
          </p:nvGraphicFramePr>
          <p:xfrm>
            <a:off x="7952042" y="3232995"/>
            <a:ext cx="2079160" cy="2128826"/>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8834A27C-42B8-1FEC-2981-6ABFFB956BE0}"/>
                </a:ext>
              </a:extLst>
            </p:cNvPr>
            <p:cNvSpPr txBox="1"/>
            <p:nvPr/>
          </p:nvSpPr>
          <p:spPr>
            <a:xfrm>
              <a:off x="8606447" y="4012605"/>
              <a:ext cx="830677" cy="584775"/>
            </a:xfrm>
            <a:prstGeom prst="rect">
              <a:avLst/>
            </a:prstGeom>
            <a:noFill/>
          </p:spPr>
          <p:txBody>
            <a:bodyPr wrap="none" rtlCol="0">
              <a:spAutoFit/>
            </a:bodyPr>
            <a:lstStyle/>
            <a:p>
              <a:pPr algn="ctr"/>
              <a:r>
                <a:rPr lang="en-US" sz="1600" dirty="0">
                  <a:solidFill>
                    <a:schemeClr val="tx1">
                      <a:lumMod val="65000"/>
                      <a:lumOff val="35000"/>
                    </a:schemeClr>
                  </a:solidFill>
                  <a:latin typeface="+mj-lt"/>
                </a:rPr>
                <a:t>LIHTCs</a:t>
              </a:r>
            </a:p>
            <a:p>
              <a:pPr algn="ctr"/>
              <a:r>
                <a:rPr lang="en-US" sz="1600" dirty="0">
                  <a:solidFill>
                    <a:schemeClr val="tx1">
                      <a:lumMod val="65000"/>
                      <a:lumOff val="35000"/>
                    </a:schemeClr>
                  </a:solidFill>
                  <a:latin typeface="+mj-lt"/>
                </a:rPr>
                <a:t>$23.1b</a:t>
              </a:r>
            </a:p>
          </p:txBody>
        </p:sp>
        <p:sp>
          <p:nvSpPr>
            <p:cNvPr id="24" name="TextBox 23">
              <a:extLst>
                <a:ext uri="{FF2B5EF4-FFF2-40B4-BE49-F238E27FC236}">
                  <a16:creationId xmlns:a16="http://schemas.microsoft.com/office/drawing/2014/main" id="{26657F77-8768-25BD-F3EE-F7C0F0627C82}"/>
                </a:ext>
              </a:extLst>
            </p:cNvPr>
            <p:cNvSpPr txBox="1"/>
            <p:nvPr/>
          </p:nvSpPr>
          <p:spPr>
            <a:xfrm>
              <a:off x="8915646" y="5221060"/>
              <a:ext cx="1591790" cy="461665"/>
            </a:xfrm>
            <a:prstGeom prst="rect">
              <a:avLst/>
            </a:prstGeom>
            <a:noFill/>
          </p:spPr>
          <p:txBody>
            <a:bodyPr wrap="square" rtlCol="0">
              <a:spAutoFit/>
            </a:bodyPr>
            <a:lstStyle/>
            <a:p>
              <a:r>
                <a:rPr lang="en-US" sz="1200" b="1" dirty="0">
                  <a:solidFill>
                    <a:schemeClr val="accent1"/>
                  </a:solidFill>
                </a:rPr>
                <a:t>Survey respondents</a:t>
              </a:r>
            </a:p>
            <a:p>
              <a:r>
                <a:rPr lang="en-US" sz="1200" b="1" dirty="0">
                  <a:solidFill>
                    <a:schemeClr val="accent1"/>
                  </a:solidFill>
                </a:rPr>
                <a:t>$14b</a:t>
              </a:r>
            </a:p>
          </p:txBody>
        </p:sp>
        <p:sp>
          <p:nvSpPr>
            <p:cNvPr id="25" name="TextBox 24">
              <a:extLst>
                <a:ext uri="{FF2B5EF4-FFF2-40B4-BE49-F238E27FC236}">
                  <a16:creationId xmlns:a16="http://schemas.microsoft.com/office/drawing/2014/main" id="{8D9BBE62-AE5D-75A3-FAD3-C40F20F58398}"/>
                </a:ext>
              </a:extLst>
            </p:cNvPr>
            <p:cNvSpPr txBox="1"/>
            <p:nvPr/>
          </p:nvSpPr>
          <p:spPr>
            <a:xfrm>
              <a:off x="7808660" y="3625005"/>
              <a:ext cx="1181099" cy="276999"/>
            </a:xfrm>
            <a:prstGeom prst="rect">
              <a:avLst/>
            </a:prstGeom>
            <a:noFill/>
          </p:spPr>
          <p:txBody>
            <a:bodyPr wrap="square" rtlCol="0">
              <a:spAutoFit/>
            </a:bodyPr>
            <a:lstStyle/>
            <a:p>
              <a:pPr algn="r"/>
              <a:r>
                <a:rPr lang="en-US" sz="1200" dirty="0">
                  <a:solidFill>
                    <a:schemeClr val="tx1">
                      <a:lumMod val="65000"/>
                      <a:lumOff val="35000"/>
                    </a:schemeClr>
                  </a:solidFill>
                </a:rPr>
                <a:t>$9.1b</a:t>
              </a:r>
            </a:p>
          </p:txBody>
        </p:sp>
        <p:graphicFrame>
          <p:nvGraphicFramePr>
            <p:cNvPr id="26" name="Chart 25">
              <a:extLst>
                <a:ext uri="{FF2B5EF4-FFF2-40B4-BE49-F238E27FC236}">
                  <a16:creationId xmlns:a16="http://schemas.microsoft.com/office/drawing/2014/main" id="{4CAFDD4E-D1BE-6E55-BD32-F12AC7B20E83}"/>
                </a:ext>
              </a:extLst>
            </p:cNvPr>
            <p:cNvGraphicFramePr/>
            <p:nvPr/>
          </p:nvGraphicFramePr>
          <p:xfrm>
            <a:off x="9612101" y="3391782"/>
            <a:ext cx="2079160" cy="165294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39506F7C-917B-29EB-A21D-785B428BBC5F}"/>
                </a:ext>
              </a:extLst>
            </p:cNvPr>
            <p:cNvSpPr txBox="1"/>
            <p:nvPr/>
          </p:nvSpPr>
          <p:spPr>
            <a:xfrm>
              <a:off x="10222717" y="4001168"/>
              <a:ext cx="857927" cy="507831"/>
            </a:xfrm>
            <a:prstGeom prst="rect">
              <a:avLst/>
            </a:prstGeom>
            <a:noFill/>
          </p:spPr>
          <p:txBody>
            <a:bodyPr wrap="none" rtlCol="0">
              <a:spAutoFit/>
            </a:bodyPr>
            <a:lstStyle/>
            <a:p>
              <a:pPr algn="ctr"/>
              <a:r>
                <a:rPr lang="en-US" sz="1100" dirty="0">
                  <a:solidFill>
                    <a:schemeClr val="tx1">
                      <a:lumMod val="65000"/>
                      <a:lumOff val="35000"/>
                    </a:schemeClr>
                  </a:solidFill>
                  <a:latin typeface="+mj-lt"/>
                </a:rPr>
                <a:t>Responses</a:t>
              </a:r>
            </a:p>
            <a:p>
              <a:pPr algn="ctr"/>
              <a:r>
                <a:rPr lang="en-US" sz="1600" dirty="0">
                  <a:solidFill>
                    <a:schemeClr val="tx1">
                      <a:lumMod val="65000"/>
                      <a:lumOff val="35000"/>
                    </a:schemeClr>
                  </a:solidFill>
                  <a:latin typeface="+mj-lt"/>
                </a:rPr>
                <a:t>$14b</a:t>
              </a:r>
            </a:p>
          </p:txBody>
        </p:sp>
        <p:sp>
          <p:nvSpPr>
            <p:cNvPr id="28" name="TextBox 27">
              <a:extLst>
                <a:ext uri="{FF2B5EF4-FFF2-40B4-BE49-F238E27FC236}">
                  <a16:creationId xmlns:a16="http://schemas.microsoft.com/office/drawing/2014/main" id="{81F00079-C71D-E810-187B-FE404DAFACDF}"/>
                </a:ext>
              </a:extLst>
            </p:cNvPr>
            <p:cNvSpPr txBox="1"/>
            <p:nvPr/>
          </p:nvSpPr>
          <p:spPr>
            <a:xfrm>
              <a:off x="10912161" y="4763303"/>
              <a:ext cx="2328558" cy="830997"/>
            </a:xfrm>
            <a:prstGeom prst="rect">
              <a:avLst/>
            </a:prstGeom>
            <a:noFill/>
          </p:spPr>
          <p:txBody>
            <a:bodyPr wrap="square" rtlCol="0">
              <a:spAutoFit/>
            </a:bodyPr>
            <a:lstStyle/>
            <a:p>
              <a:r>
                <a:rPr lang="en-US" sz="1200" b="1" dirty="0">
                  <a:solidFill>
                    <a:schemeClr val="accent1"/>
                  </a:solidFill>
                  <a:latin typeface="+mj-lt"/>
                </a:rPr>
                <a:t>$6.1b (more than 42%) </a:t>
              </a:r>
              <a:r>
                <a:rPr lang="en-US" sz="1200" b="1" dirty="0">
                  <a:solidFill>
                    <a:schemeClr val="accent1"/>
                  </a:solidFill>
                </a:rPr>
                <a:t>came from banks that are nearing their 15% PWI cap</a:t>
              </a:r>
            </a:p>
            <a:p>
              <a:endParaRPr lang="en-US" sz="1200" dirty="0">
                <a:solidFill>
                  <a:schemeClr val="accent1"/>
                </a:solidFill>
              </a:endParaRPr>
            </a:p>
          </p:txBody>
        </p:sp>
        <p:sp>
          <p:nvSpPr>
            <p:cNvPr id="29" name="TextBox 28">
              <a:extLst>
                <a:ext uri="{FF2B5EF4-FFF2-40B4-BE49-F238E27FC236}">
                  <a16:creationId xmlns:a16="http://schemas.microsoft.com/office/drawing/2014/main" id="{414475C2-A0A6-EBCD-DB4A-740939A09B61}"/>
                </a:ext>
              </a:extLst>
            </p:cNvPr>
            <p:cNvSpPr txBox="1"/>
            <p:nvPr/>
          </p:nvSpPr>
          <p:spPr>
            <a:xfrm>
              <a:off x="10109588" y="3638180"/>
              <a:ext cx="621236" cy="276999"/>
            </a:xfrm>
            <a:prstGeom prst="rect">
              <a:avLst/>
            </a:prstGeom>
            <a:noFill/>
          </p:spPr>
          <p:txBody>
            <a:bodyPr wrap="square" rtlCol="0">
              <a:spAutoFit/>
            </a:bodyPr>
            <a:lstStyle/>
            <a:p>
              <a:pPr algn="r"/>
              <a:r>
                <a:rPr lang="en-US" sz="1200" dirty="0">
                  <a:solidFill>
                    <a:schemeClr val="tx1">
                      <a:lumMod val="65000"/>
                      <a:lumOff val="35000"/>
                    </a:schemeClr>
                  </a:solidFill>
                </a:rPr>
                <a:t>$7.9b</a:t>
              </a:r>
            </a:p>
          </p:txBody>
        </p:sp>
      </p:grpSp>
      <p:sp>
        <p:nvSpPr>
          <p:cNvPr id="31" name="TextBox 30">
            <a:extLst>
              <a:ext uri="{FF2B5EF4-FFF2-40B4-BE49-F238E27FC236}">
                <a16:creationId xmlns:a16="http://schemas.microsoft.com/office/drawing/2014/main" id="{2C562E51-B359-6CFB-0A10-0035351BF212}"/>
              </a:ext>
            </a:extLst>
          </p:cNvPr>
          <p:cNvSpPr txBox="1"/>
          <p:nvPr/>
        </p:nvSpPr>
        <p:spPr>
          <a:xfrm>
            <a:off x="5718816" y="1422728"/>
            <a:ext cx="6094638" cy="2564805"/>
          </a:xfrm>
          <a:prstGeom prst="rect">
            <a:avLst/>
          </a:prstGeom>
          <a:noFill/>
        </p:spPr>
        <p:txBody>
          <a:bodyPr wrap="square">
            <a:spAutoFit/>
          </a:bodyPr>
          <a:lstStyle/>
          <a:p>
            <a:pPr algn="ctr">
              <a:spcBef>
                <a:spcPts val="1000"/>
              </a:spcBef>
            </a:pPr>
            <a:r>
              <a:rPr lang="en-US" b="1" dirty="0">
                <a:solidFill>
                  <a:srgbClr val="002060"/>
                </a:solidFill>
                <a:latin typeface="Arial" panose="020B0604020202020204" pitchFamily="34" charset="0"/>
                <a:cs typeface="Arial" panose="020B0604020202020204" pitchFamily="34" charset="0"/>
              </a:rPr>
              <a:t>Affordable Housing Tax Credit Coalition, Affordable Housing Investors Council and National Association of Affordable Housing Lenders PWI Survey Results</a:t>
            </a:r>
          </a:p>
          <a:p>
            <a:pPr marL="285750" indent="-285750">
              <a:spcBef>
                <a:spcPts val="1000"/>
              </a:spcBef>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22 banks responded to the survey, representing over $14 billion of investment in the Housing Credit in 2024 (nearly 2/3 of all investment in the Housing Credit)</a:t>
            </a:r>
          </a:p>
          <a:p>
            <a:pPr marL="285750" indent="-285750">
              <a:spcBef>
                <a:spcPts val="1000"/>
              </a:spcBef>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$6.1 billion (over 42 percent) of investments came from banks nearing 15 percent PWI cap</a:t>
            </a:r>
          </a:p>
        </p:txBody>
      </p:sp>
    </p:spTree>
    <p:extLst>
      <p:ext uri="{BB962C8B-B14F-4D97-AF65-F5344CB8AC3E}">
        <p14:creationId xmlns:p14="http://schemas.microsoft.com/office/powerpoint/2010/main" val="9559748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4411</TotalTime>
  <Words>3438</Words>
  <Application>Microsoft Office PowerPoint</Application>
  <PresentationFormat>Widescreen</PresentationFormat>
  <Paragraphs>336</Paragraphs>
  <Slides>36</Slides>
  <Notes>20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36</vt:i4>
      </vt:variant>
    </vt:vector>
  </HeadingPairs>
  <TitlesOfParts>
    <vt:vector size="46" baseType="lpstr">
      <vt:lpstr>Aptos</vt:lpstr>
      <vt:lpstr>Aptos Display</vt:lpstr>
      <vt:lpstr>Arial</vt:lpstr>
      <vt:lpstr>Arial Black</vt:lpstr>
      <vt:lpstr>Calibri</vt:lpstr>
      <vt:lpstr>Wingdings</vt:lpstr>
      <vt:lpstr>Office Theme</vt:lpstr>
      <vt:lpstr>Blank</vt:lpstr>
      <vt:lpstr>Custom Design</vt:lpstr>
      <vt:lpstr>1_Office Theme</vt:lpstr>
      <vt:lpstr>Capitol Currents: Tracking Housing Policy Through Changing Terrain</vt:lpstr>
      <vt:lpstr>The Federal Environment for Housing</vt:lpstr>
      <vt:lpstr>2026: The Year Ahead</vt:lpstr>
      <vt:lpstr>PowerPoint Presentation</vt:lpstr>
      <vt:lpstr>The Road We’re On…</vt:lpstr>
      <vt:lpstr>21st Century ROAD to Housing Act</vt:lpstr>
      <vt:lpstr>21st Century ROAD to Housing Act</vt:lpstr>
      <vt:lpstr>Institutional Investor Ban</vt:lpstr>
      <vt:lpstr>Lifting the Public Welfare Investment Cap</vt:lpstr>
      <vt:lpstr>Reforming the HOME program</vt:lpstr>
      <vt:lpstr>Reforming the HOME program</vt:lpstr>
      <vt:lpstr>PowerPoint Presentation</vt:lpstr>
      <vt:lpstr>Trump Administration’s FY27 Budget</vt:lpstr>
      <vt:lpstr>FY27 HUD Appropriations</vt:lpstr>
      <vt:lpstr>PowerPoint Presentation</vt:lpstr>
      <vt:lpstr>FY 27 Spending Asks</vt:lpstr>
      <vt:lpstr>PowerPoint Presentation</vt:lpstr>
      <vt:lpstr>OB3 Review: Housing Highlights</vt:lpstr>
      <vt:lpstr>OB3 Review: Housing Highlights</vt:lpstr>
      <vt:lpstr>Housing Credit Equity Dynamics</vt:lpstr>
      <vt:lpstr>PowerPoint Presentation</vt:lpstr>
      <vt:lpstr>AHCIA Highlights (S. 1515 / H.R. 2725)</vt:lpstr>
      <vt:lpstr>AHCIA Highlights</vt:lpstr>
      <vt:lpstr>AHCIA Highlights</vt:lpstr>
      <vt:lpstr>AHCIA: Next Phase</vt:lpstr>
      <vt:lpstr>NCSHA Homeownership Tax Priorities</vt:lpstr>
      <vt:lpstr>Opportunities for Tax Legislation</vt:lpstr>
      <vt:lpstr>PowerPoint Presentation</vt:lpstr>
      <vt:lpstr>PowerPoint Presentation</vt:lpstr>
      <vt:lpstr>Build America, Buy America</vt:lpstr>
      <vt:lpstr>Build America, Buy America</vt:lpstr>
      <vt:lpstr>Build America, Buy America</vt:lpstr>
      <vt:lpstr>Key Executive and Regulatory Actions</vt:lpstr>
      <vt:lpstr>Pending HUD Regulations of Import</vt:lpstr>
      <vt:lpstr>Pending HUD Regulations of Import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Cedoz</dc:creator>
  <cp:lastModifiedBy>Jennifer Schwartz</cp:lastModifiedBy>
  <cp:revision>109</cp:revision>
  <dcterms:created xsi:type="dcterms:W3CDTF">2018-07-20T19:26:24Z</dcterms:created>
  <dcterms:modified xsi:type="dcterms:W3CDTF">2026-06-07T17:50:08Z</dcterms:modified>
</cp:coreProperties>
</file>