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61" r:id="rId9"/>
    <p:sldId id="265" r:id="rId10"/>
    <p:sldId id="263" r:id="rId11"/>
    <p:sldId id="271" r:id="rId12"/>
    <p:sldId id="26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7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F893-9615-220D-C7FD-511137DE8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A08C21-4B72-516E-C72E-64D6B2A48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39789-8707-D385-5839-CF2B15F8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BC13-1B95-4E42-9C67-53662691B29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D1563-150A-801F-52F1-78EC40CA5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A82E9-1DC2-CB44-3EA4-81CE4EF1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D9E3-86EF-4206-87A8-86EA5AFB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4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FD5A6-CE5A-F606-0286-A4FE7F590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46A6E6-2BA6-2B8F-F124-06DF738238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6607D-B11F-F5AA-600A-3D6719610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BC13-1B95-4E42-9C67-53662691B29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99E94-3B8F-09C2-E00C-BFC4A63D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C499F-89EB-6DEC-1D59-B267CD13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D9E3-86EF-4206-87A8-86EA5AFB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46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C19623-058E-FB98-255A-836DBEB5E1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90004-2294-6895-8B9A-3686FD9B19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9C077-8E23-86D9-F36E-F4B13483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BC13-1B95-4E42-9C67-53662691B29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90895E-6A03-8418-303A-81B8D83DE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A41BEF-3FF6-89D4-B869-24D060FD8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D9E3-86EF-4206-87A8-86EA5AFB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4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F40D-0E75-C2B9-7EE8-29CB30A22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9BDAF3-28A7-D872-C44E-E7B090F60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08F5D-AD95-6D5B-B643-3BB96682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BC13-1B95-4E42-9C67-53662691B29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68D0C-C6F6-0C7E-CB11-9D50CBE16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2DFC1-E530-EABA-25DF-F580133F2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D9E3-86EF-4206-87A8-86EA5AFB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9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4E974-D31F-3374-6B7B-12327391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76A014-7E05-BF55-DB13-C3CF4690A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2820F-441C-F9FA-597C-75B65E02C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BC13-1B95-4E42-9C67-53662691B29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66E03-A891-7C15-E848-06DC4613D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2DAAB-A238-76F9-D425-BBFF1CE21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D9E3-86EF-4206-87A8-86EA5AFB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0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A705B-0F0F-74A2-2FA3-D972889D0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782D4-6BC6-CE1F-6628-ACFA50A93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560AC-2182-65B0-1C1D-C053B8152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1F0A3-1E68-A6AE-5771-784D0A05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BC13-1B95-4E42-9C67-53662691B29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E5AA39-66A6-6CE9-E12C-2D648D406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A74A4-B595-A128-78BA-B8A4F8D9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D9E3-86EF-4206-87A8-86EA5AFB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8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07577-74EF-7B61-F517-82685962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8AC5D-2946-C501-6628-0B1A33B69F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45B38-3EB0-9FE4-0131-CB54D5900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BC429D-9426-BFB9-FEC0-AEE7A9B10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BA3035-8525-9702-6C28-35B2442F7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CEC46E-A7EF-5AC3-08CD-CA1AE0C5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BC13-1B95-4E42-9C67-53662691B29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4F8F7-8613-CCEC-153E-5BA1AAD83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21DFF8-0A3D-3EB0-686D-158EBB52E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D9E3-86EF-4206-87A8-86EA5AFB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4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07FBA-4FA9-C8ED-1592-CB5AAE2DD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E2621B-58DC-D3C5-EB73-D77C6B70C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BC13-1B95-4E42-9C67-53662691B29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1016B3-8A4C-9830-349D-0D45EC92F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399CDA-18F0-4BA8-5058-DB6243E50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D9E3-86EF-4206-87A8-86EA5AFB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43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4A0639-8903-331F-63BD-15ABC09CD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BC13-1B95-4E42-9C67-53662691B29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801B09-8CAB-27E9-C69F-A9E8F11D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67401-B8F7-FCA4-21A6-DB1B113D6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D9E3-86EF-4206-87A8-86EA5AFB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6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5A028-8C2E-3E39-1506-5DC93AD61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435DB-5B4D-5FD7-202D-71E274828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ADF620-3871-279A-83AC-4EB82984C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363F95-9006-C727-FA45-560E6E57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BC13-1B95-4E42-9C67-53662691B29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7CB1D-0CBB-EC18-F967-485765D7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B450F-B363-7E74-6D0B-61803B29D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D9E3-86EF-4206-87A8-86EA5AFB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28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6B73-A8D9-5151-EE43-D05FF7692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0F22BD-A58B-32F4-AA02-E255D89F58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6E80C-6CA6-1028-11F7-3900ABE1A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8E6B9C-CBA4-8ED4-AAEE-D75DADF8B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FBC13-1B95-4E42-9C67-53662691B29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932F2E-9503-7E4A-CE30-7F2154EC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831971-15A7-3846-0E05-7A83E6350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AD9E3-86EF-4206-87A8-86EA5AFB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7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6A582-2C4D-20CF-CA22-D239B6B4D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CE234-4CF7-C8FB-101D-1C61F7203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6478D-2665-B2E6-B39C-DBF04920D2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9FBC13-1B95-4E42-9C67-53662691B296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53B7D7-7711-1BE8-7DB0-D61096EBA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A81C8-23F5-7192-7FEA-83C2805A2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1FAD9E3-86EF-4206-87A8-86EA5AFBE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5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DBBA02-D8D8-0E4B-14A3-87B3F4FF6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79C778-4224-8417-AC59-5429190100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0459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6">
                    <a:lumMod val="50000"/>
                  </a:schemeClr>
                </a:solidFill>
              </a:rPr>
              <a:t>The Operating Expense Safari: Hunting for Savings with Tax Abatement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D21E0E-000C-C4CB-AB1F-173DD49BEF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92040"/>
            <a:ext cx="9144000" cy="36576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475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3D56C4-8DD2-F5C2-9D36-94505D49A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4AFC4EA-1EAA-1346-339F-C32EC889D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88A4E4-46B8-A9AE-C91E-A5A8B26ED2AA}"/>
              </a:ext>
            </a:extLst>
          </p:cNvPr>
          <p:cNvSpPr txBox="1"/>
          <p:nvPr/>
        </p:nvSpPr>
        <p:spPr>
          <a:xfrm>
            <a:off x="677150" y="899481"/>
            <a:ext cx="204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3E45DF-4AE4-5C61-3A84-6B58F3253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56" y="0"/>
            <a:ext cx="8640708" cy="58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12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37C09-3B72-F467-47E5-9ABA15C27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01B997-33D0-542B-FD2A-BA6B2F2454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C8FB64-A749-285F-C0DA-8734ECBD9D69}"/>
              </a:ext>
            </a:extLst>
          </p:cNvPr>
          <p:cNvSpPr txBox="1"/>
          <p:nvPr/>
        </p:nvSpPr>
        <p:spPr>
          <a:xfrm>
            <a:off x="1205564" y="1045785"/>
            <a:ext cx="2048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ADADDD-1B7D-BFCD-72D6-7AB6FBA5D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02556" y="639245"/>
            <a:ext cx="8640708" cy="456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91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933E7-6779-9C0C-78C8-9C5C33B57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FFA389E-B017-96D3-68DA-7AACDCA92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489366-2817-31CA-8928-B8BD62FCC3BD}"/>
              </a:ext>
            </a:extLst>
          </p:cNvPr>
          <p:cNvSpPr txBox="1"/>
          <p:nvPr/>
        </p:nvSpPr>
        <p:spPr>
          <a:xfrm>
            <a:off x="3145536" y="2474000"/>
            <a:ext cx="62362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Question and Answer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46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4EE17-1340-D023-4C2F-5D26F950F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BF72000-9019-F0A8-7F62-1A3452E13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38F272-7A1E-45BE-09CD-EF70E65B8093}"/>
              </a:ext>
            </a:extLst>
          </p:cNvPr>
          <p:cNvSpPr txBox="1"/>
          <p:nvPr/>
        </p:nvSpPr>
        <p:spPr>
          <a:xfrm>
            <a:off x="2798064" y="2567225"/>
            <a:ext cx="684885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 you for Attending!</a:t>
            </a:r>
          </a:p>
          <a:p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13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03F2437-F142-89E8-38CE-E3482F610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28D3A4-9381-3DD5-335F-EB3A4599859A}"/>
              </a:ext>
            </a:extLst>
          </p:cNvPr>
          <p:cNvSpPr txBox="1"/>
          <p:nvPr/>
        </p:nvSpPr>
        <p:spPr>
          <a:xfrm>
            <a:off x="2697480" y="1527048"/>
            <a:ext cx="2048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Tax Abatement Overview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30F44F-22B8-CAC7-2F16-514BA0413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7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9A0ECD-1990-7EB4-DA4C-92AA0426A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C7E9B06-C510-8B24-B7B7-885136D06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31A93-4D2B-D226-7D6B-1F66D79F35F3}"/>
              </a:ext>
            </a:extLst>
          </p:cNvPr>
          <p:cNvSpPr txBox="1"/>
          <p:nvPr/>
        </p:nvSpPr>
        <p:spPr>
          <a:xfrm>
            <a:off x="1943100" y="674370"/>
            <a:ext cx="8755380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120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North Carolina: </a:t>
            </a:r>
          </a:p>
          <a:p>
            <a:pPr marL="342900" marR="0" lvl="0" indent="-342900" algn="just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All property is subject to taxation unless it is excluded or exempt by statute or by the NC Constitution</a:t>
            </a:r>
          </a:p>
          <a:p>
            <a:pPr marL="342900" marR="0" lvl="0" indent="-342900" algn="just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N.C. Gen. Stat. Section 105-278.6(a)(8) provides one such exemption for real property </a:t>
            </a:r>
            <a:r>
              <a:rPr lang="en-US" sz="24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owned by a nonprofit</a:t>
            </a: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that provides housing for low or moderate income individuals or families</a:t>
            </a:r>
          </a:p>
          <a:p>
            <a:pPr marL="342900" marR="0" lvl="0" indent="-342900" algn="just">
              <a:spcAft>
                <a:spcPts val="12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N.C. Gen. Stat. Section 105-278.6(e) clarifies that property exempt pursuant to (a)(8) can be a future site for housing as long as the housing is constructed within 10 years, and taxes are treated as deferred during that time</a:t>
            </a:r>
          </a:p>
        </p:txBody>
      </p:sp>
    </p:spTree>
    <p:extLst>
      <p:ext uri="{BB962C8B-B14F-4D97-AF65-F5344CB8AC3E}">
        <p14:creationId xmlns:p14="http://schemas.microsoft.com/office/powerpoint/2010/main" val="3739180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9330C-D5A3-EBEE-C9BA-3B2D18A8B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E027A9B-3980-2D9B-8DE9-16CC17E3E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4244EE-98E0-8E88-30B2-B927259B366C}"/>
              </a:ext>
            </a:extLst>
          </p:cNvPr>
          <p:cNvSpPr txBox="1"/>
          <p:nvPr/>
        </p:nvSpPr>
        <p:spPr>
          <a:xfrm>
            <a:off x="1943100" y="674370"/>
            <a:ext cx="875538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120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North Carolina (cont.): 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100" dirty="0"/>
              <a:t>“</a:t>
            </a:r>
            <a:r>
              <a:rPr lang="en-US" sz="2100" b="1" dirty="0"/>
              <a:t>Owned</a:t>
            </a:r>
            <a:r>
              <a:rPr lang="en-US" sz="2100" dirty="0"/>
              <a:t>” not defined in statute, so we look to case law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100" dirty="0"/>
              <a:t>Holding legal title is not the determinative factor; can be indirectly owned by a nonprofit, as long as ownership “ultimately vests” in a nonprofit entity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100" dirty="0"/>
              <a:t>If the nonprofit’s ownership interest is less than 100% (e.g., 0.1% or 0.01%), then we look to “other factors indicative of ownership”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100" dirty="0"/>
              <a:t>Factors </a:t>
            </a:r>
            <a:r>
              <a:rPr lang="en-US" sz="2100" u="sng" dirty="0"/>
              <a:t>may </a:t>
            </a:r>
            <a:r>
              <a:rPr lang="en-US" sz="2100" dirty="0"/>
              <a:t>include: </a:t>
            </a:r>
          </a:p>
          <a:p>
            <a:pPr lvl="3" algn="just"/>
            <a:r>
              <a:rPr lang="en-US" sz="2100" dirty="0"/>
              <a:t>(</a:t>
            </a:r>
            <a:r>
              <a:rPr lang="en-US" sz="2100" dirty="0" err="1"/>
              <a:t>i</a:t>
            </a:r>
            <a:r>
              <a:rPr lang="en-US" sz="2100" dirty="0"/>
              <a:t>) control of the property</a:t>
            </a:r>
          </a:p>
          <a:p>
            <a:pPr lvl="3" algn="just"/>
            <a:r>
              <a:rPr lang="en-US" sz="2100" dirty="0"/>
              <a:t>(ii) role as trustee</a:t>
            </a:r>
          </a:p>
          <a:p>
            <a:pPr lvl="3" algn="just"/>
            <a:r>
              <a:rPr lang="en-US" sz="2100" dirty="0"/>
              <a:t>(iii) ROFR</a:t>
            </a:r>
          </a:p>
          <a:p>
            <a:pPr lvl="3" algn="just"/>
            <a:r>
              <a:rPr lang="en-US" sz="2100" dirty="0"/>
              <a:t>(iv) the intent of the parties</a:t>
            </a:r>
          </a:p>
        </p:txBody>
      </p:sp>
    </p:spTree>
    <p:extLst>
      <p:ext uri="{BB962C8B-B14F-4D97-AF65-F5344CB8AC3E}">
        <p14:creationId xmlns:p14="http://schemas.microsoft.com/office/powerpoint/2010/main" val="388544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7247E9-7B5A-E261-BE0A-FC1638C7F2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39BD9B-7581-374C-DC99-243F23B33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1191CC-345B-6451-C1F0-A5E0F63A0D9F}"/>
              </a:ext>
            </a:extLst>
          </p:cNvPr>
          <p:cNvSpPr txBox="1"/>
          <p:nvPr/>
        </p:nvSpPr>
        <p:spPr>
          <a:xfrm>
            <a:off x="1943100" y="674370"/>
            <a:ext cx="8755380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1200"/>
              </a:spcAft>
              <a:buNone/>
            </a:pPr>
            <a:r>
              <a:rPr lang="en-US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North Carolina (cont.): 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Practically: Not automatic!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Must apply to the local county tax office by January 31 of the year after acquiring ownership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Typically involves filing Form AV-10 but dependent on county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/>
              <a:t>Initial determination lies with the county</a:t>
            </a:r>
          </a:p>
        </p:txBody>
      </p:sp>
    </p:spTree>
    <p:extLst>
      <p:ext uri="{BB962C8B-B14F-4D97-AF65-F5344CB8AC3E}">
        <p14:creationId xmlns:p14="http://schemas.microsoft.com/office/powerpoint/2010/main" val="359857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E5A44-D5A7-8F66-5D89-3ADB6699CD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2ED4655-08E4-4898-6540-7600AE893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1E7998-377C-A862-7D29-DB4B89C3327D}"/>
              </a:ext>
            </a:extLst>
          </p:cNvPr>
          <p:cNvSpPr txBox="1"/>
          <p:nvPr/>
        </p:nvSpPr>
        <p:spPr>
          <a:xfrm>
            <a:off x="1884045" y="251460"/>
            <a:ext cx="842391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NC Recent Events: House Bill 1042</a:t>
            </a:r>
          </a:p>
          <a:p>
            <a:pPr fontAlgn="base"/>
            <a:endParaRPr lang="en-US" sz="2000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Narrows the definition of “ownership”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Nonprofits who partner with For-Profits (like the court found permissible in </a:t>
            </a:r>
            <a:r>
              <a:rPr lang="en-US" i="1" dirty="0"/>
              <a:t>Blue Ridge</a:t>
            </a:r>
            <a:r>
              <a:rPr lang="en-US" dirty="0"/>
              <a:t>) would be required to include some type of governmental funding to ensure affordability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If not financed with governmental funding, then the property must be 100% owned and operated by a nonprofit that has owned and operated affordable rental housing for at least five years!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No leases and no funding or financial assistance from a for-profit organization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Owners already exempt under 105-278(6)(a)(8) must reapply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May 2026: NC House voted unanimously to advance House Bill 1042 and is now pending in the Senate</a:t>
            </a:r>
          </a:p>
        </p:txBody>
      </p:sp>
    </p:spTree>
    <p:extLst>
      <p:ext uri="{BB962C8B-B14F-4D97-AF65-F5344CB8AC3E}">
        <p14:creationId xmlns:p14="http://schemas.microsoft.com/office/powerpoint/2010/main" val="4191421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495CE-A7B8-2598-54D0-73A9662BF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A8315FD-CBF5-BD3E-3E41-1B7D48CB0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DCA17CB-FE0D-7999-18F2-A43B9FC25D62}"/>
              </a:ext>
            </a:extLst>
          </p:cNvPr>
          <p:cNvSpPr txBox="1"/>
          <p:nvPr/>
        </p:nvSpPr>
        <p:spPr>
          <a:xfrm>
            <a:off x="1884045" y="251460"/>
            <a:ext cx="8423910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NC Recent Events: Constitutional Amendment!</a:t>
            </a:r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NCGA passed legislation on May 20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Voters will decide on a constitutional amendment that would allow the legislature to limit how much counties can increase the revenue they collect from property taxes from year to year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Cap on the total revenue the county can collect, regardless of property value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Will appear on the November 2026 ballot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Legislature won’t actually begin discussions on what this will look like until 2027 legislative session </a:t>
            </a:r>
          </a:p>
        </p:txBody>
      </p:sp>
    </p:spTree>
    <p:extLst>
      <p:ext uri="{BB962C8B-B14F-4D97-AF65-F5344CB8AC3E}">
        <p14:creationId xmlns:p14="http://schemas.microsoft.com/office/powerpoint/2010/main" val="41978351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02080-76DD-A9E7-E66A-52CD997D0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9C71865-9D6B-02B9-E1EE-86F8B8E53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ABE260-F51C-DBBD-F4D8-846981938025}"/>
              </a:ext>
            </a:extLst>
          </p:cNvPr>
          <p:cNvSpPr txBox="1"/>
          <p:nvPr/>
        </p:nvSpPr>
        <p:spPr>
          <a:xfrm>
            <a:off x="886968" y="474345"/>
            <a:ext cx="1086307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SC Nonprofit Affordable Housing Tax Exemption + New Moratorium</a:t>
            </a:r>
          </a:p>
          <a:p>
            <a:endParaRPr lang="en-US" sz="2000" dirty="0"/>
          </a:p>
          <a:p>
            <a:r>
              <a:rPr lang="en-US" sz="2000" dirty="0"/>
              <a:t>How it works (§ 12-37-220(B)(11)(e))</a:t>
            </a:r>
          </a:p>
          <a:p>
            <a:r>
              <a:rPr lang="en-US" sz="2000" dirty="0"/>
              <a:t>•	Full property tax exemption for nonprofit-owned low-income housing</a:t>
            </a:r>
          </a:p>
          <a:p>
            <a:r>
              <a:rPr lang="en-US" sz="2000" dirty="0"/>
              <a:t>•	Must meet IRS Rev. Proc. 96-32 safe harbor (≤80% AMI)</a:t>
            </a:r>
          </a:p>
          <a:p>
            <a:r>
              <a:rPr lang="en-US" sz="2000" dirty="0"/>
              <a:t>•	Nonprofit as managing member; pairs with LIHTC, agency debt, OZ equity</a:t>
            </a:r>
          </a:p>
          <a:p>
            <a:r>
              <a:rPr lang="en-US" sz="2000" dirty="0"/>
              <a:t>•	Removes the largest recurring operating cost, makes deals pencil</a:t>
            </a:r>
          </a:p>
          <a:p>
            <a:endParaRPr lang="en-US" sz="2000" dirty="0"/>
          </a:p>
          <a:p>
            <a:r>
              <a:rPr lang="en-US" sz="2000" dirty="0"/>
              <a:t>The bill: S. 853 (signed May 19, 2026)</a:t>
            </a:r>
          </a:p>
          <a:p>
            <a:r>
              <a:rPr lang="en-US" sz="2000" dirty="0"/>
              <a:t>•	Started as an abandoned buildings bill; exemption added by late floor amendment</a:t>
            </a:r>
          </a:p>
          <a:p>
            <a:r>
              <a:rPr lang="en-US" sz="2000" dirty="0"/>
              <a:t>• 	Temporary freeze: no final SCDOR approval for applications filed on or after June 30, 2026</a:t>
            </a:r>
          </a:p>
          <a:p>
            <a:r>
              <a:rPr lang="en-US" sz="2000" dirty="0"/>
              <a:t>•	Applications held in abeyance, not denied; freeze expires June 30, 2027</a:t>
            </a:r>
          </a:p>
          <a:p>
            <a:r>
              <a:rPr lang="en-US" sz="2000" dirty="0"/>
              <a:t>•	Grandfathered: existing exemptions and anything filed before June 30, 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07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2DB76-C523-A329-30E0-4E3EABACB9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D7196A-F66D-21F4-23EF-3FDED8363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79F33D-958F-201E-31D9-AF90E3E598D2}"/>
              </a:ext>
            </a:extLst>
          </p:cNvPr>
          <p:cNvSpPr txBox="1"/>
          <p:nvPr/>
        </p:nvSpPr>
        <p:spPr>
          <a:xfrm>
            <a:off x="1243584" y="474345"/>
            <a:ext cx="1024128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2000" dirty="0"/>
              <a:t>The bill: S. 853 (signed May 19, 2026)</a:t>
            </a:r>
          </a:p>
          <a:p>
            <a:r>
              <a:rPr lang="en-US" sz="2000" dirty="0"/>
              <a:t>•	Started as an abandoned buildings bill; exemption added by late floor amendment</a:t>
            </a:r>
          </a:p>
          <a:p>
            <a:r>
              <a:rPr lang="en-US" sz="2000" dirty="0"/>
              <a:t>•	Temporary freeze: no final SCDOR approval for applications filed on or after June 30, 2026</a:t>
            </a:r>
          </a:p>
          <a:p>
            <a:r>
              <a:rPr lang="en-US" sz="2000" dirty="0"/>
              <a:t>•	Applications held in abeyance, not denied; freeze expires June 30, 2027</a:t>
            </a:r>
          </a:p>
          <a:p>
            <a:r>
              <a:rPr lang="en-US" sz="2000" dirty="0"/>
              <a:t>•	Grandfathered: existing exemptions and anything filed before June 30, 2026</a:t>
            </a:r>
          </a:p>
          <a:p>
            <a:r>
              <a:rPr lang="en-US" sz="2000" dirty="0"/>
              <a:t>Impact</a:t>
            </a:r>
          </a:p>
          <a:p>
            <a:r>
              <a:rPr lang="en-US" sz="2000" dirty="0"/>
              <a:t>•	June 30, 2026 is now a hard filing deadline</a:t>
            </a:r>
          </a:p>
          <a:p>
            <a:r>
              <a:rPr lang="en-US" sz="2000" dirty="0"/>
              <a:t>•	Estimated $600MM in Affordable housing now in jeopardy</a:t>
            </a:r>
          </a:p>
          <a:p>
            <a:r>
              <a:rPr lang="en-US" sz="2000" dirty="0"/>
              <a:t>•	Agency lending costs going up for affordable</a:t>
            </a:r>
          </a:p>
          <a:p>
            <a:r>
              <a:rPr lang="en-US" sz="2000" dirty="0"/>
              <a:t>•	Capital markets now view SC Affordable housing a </a:t>
            </a:r>
            <a:r>
              <a:rPr lang="en-US" sz="2000" dirty="0" err="1"/>
              <a:t>uninvestable</a:t>
            </a:r>
            <a:r>
              <a:rPr lang="en-US" sz="2000" dirty="0"/>
              <a:t>.</a:t>
            </a:r>
          </a:p>
          <a:p>
            <a:r>
              <a:rPr lang="en-US" sz="2000" dirty="0"/>
              <a:t>•	Likely want to see S125 Passed (100% of units at 80% AMI to qualify)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4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cc99c05e-4a5c-49a2-aee1-287c65a3a0d8}" enabled="0" method="" siteId="{cc99c05e-4a5c-49a2-aee1-287c65a3a0d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777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Symbol</vt:lpstr>
      <vt:lpstr>Times New Roman</vt:lpstr>
      <vt:lpstr>Office Theme</vt:lpstr>
      <vt:lpstr>The Operating Expense Safari: Hunting for Savings with Tax Abatement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Stefanie Lee</dc:creator>
  <cp:lastModifiedBy>Jennifer McCabe</cp:lastModifiedBy>
  <cp:revision>3</cp:revision>
  <dcterms:created xsi:type="dcterms:W3CDTF">2026-05-29T19:07:41Z</dcterms:created>
  <dcterms:modified xsi:type="dcterms:W3CDTF">2026-06-08T20:52:48Z</dcterms:modified>
</cp:coreProperties>
</file>