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40" y="9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DF38A-0ACA-686A-E365-02C9AA7CF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8D095-841E-40BB-14BE-2E13CBA11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7B4AB-559A-CB99-6D7E-BABA99F22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5C0F9-0FD6-617F-B806-B89EDB552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FD7DB-CE9B-E2FD-639E-5F329574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1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1D521-CA5B-BED8-CEA4-E05CB264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B82A0-4ADE-0E2E-CA7B-1080A4DA2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32440-D703-EA6F-91CF-A9CB08C6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7CF93-5776-169B-FE20-5FB82373A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91DCB-BE87-4CD8-A486-E10C9DF63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21260-9BA9-B493-170A-C93F3D8F52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438DEC-F2C5-26D3-A6DB-F9DD3DE00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73590-0C23-9376-D574-F4B46BD1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7787E-DB1E-5A54-BC32-6818C6F54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A2783-9E21-7FF3-988A-DE6696189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0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CE6BA-B51A-B748-9C6E-B8C37108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1E481-2618-3DF9-586D-A20C7DBA6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1DBCD-5D5A-C716-746D-1AEB6F4F5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78721-3AD2-7578-61EE-FC76890F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5E8AA-2306-20B7-3133-4786DBDD5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5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A1E53-87CC-54C4-FA3E-C7870DA2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6C4DC-9AB7-0620-F8E9-2A47A2BDD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46200-E036-D084-BF3C-B9694355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B34C8-6A5C-10DC-5C66-0DD7EE9F0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6564E-38C9-D037-4B47-96B88251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FBFF3-C82B-2FDC-4E75-045941D3E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C8FC5-589F-AD10-9C91-FA75ACF291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B1EE6-A85C-8AC1-A64D-0ABAB1F5F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F717C-BBD9-AFBC-98B6-676353824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3A236-C683-250F-9588-5A8FF78FD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F7A71-2DCA-FA77-65D3-67E971D2F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2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24872-0D37-318D-E348-4A0DE56FE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61E2A1-1F71-0400-F5C0-23D0340D1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D6BD5-FEA5-D10B-DB15-30E9BB6F4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9B5C0-B696-99C6-1822-6EEE84DFD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25A318-35EF-71F1-9D88-E603BD0364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360F13-D7EF-030A-15F6-693B273A3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0A2AB5-4619-9FE1-9A55-850043E14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EBD3C7-61CB-E62B-AB88-05409086B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5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0D9F2-7B33-E1C4-BF74-77429C8B4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40D10-F02F-5B8B-CB54-D2F890EA3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57B4B0-7EEF-7809-A77E-CAB6D533D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76868E-2568-4EA0-CC25-AB389748E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8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F7B159-7A39-781D-E8A0-EA13CF493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88C797-DE28-D863-1F30-7A7FBDE0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A5322-5E1D-F740-6A1F-5890BB300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0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CBCCE-32C4-D7D0-47BE-CCD5CE582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FA9FD-2FB9-F843-DE1F-1B6D96BD2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29EA4-FD42-9C3B-7B73-484E4DABFD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F2646-A1D6-D844-0EBE-967C637C3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78FB60-4042-C964-7378-750B30F24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FCE30-0C0F-F3A6-075E-29E18F7CC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57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353BE-DE7B-84EC-20EE-68F34EB21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0FCE6-B339-1BAA-0E82-5C1C42DB3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951DC-D96F-E75E-461E-D079781FB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1B5EE-36E6-F9B2-B5B3-6DB4A6BA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349A3-04F9-446E-23BC-562B2EBF4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DE7B9B-0AA5-621D-8463-3A2721AC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5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E4E5D7-9F07-9216-46CB-525E4582F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693B3-2C93-910A-5385-1F65BDFE4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8E038-5ED0-E3BB-70E1-45E91E06E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400E0A-64FA-477A-9FBA-E56E42925B60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F60A8-4EBE-3128-D4E3-5040018042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130DA-2F98-D979-6029-5E537FEDAB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5B2A2-8353-4E3B-8DB8-B92AF940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0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C6A664-96B1-153F-B8C4-AC8AF8E7B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8000">
                <a:solidFill>
                  <a:srgbClr val="FFFFFF"/>
                </a:solidFill>
              </a:rPr>
              <a:t>Petersburg ArtistSpace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448EA3-AC8F-5B67-BF34-A21EE95F5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r>
              <a:rPr lang="en-US" sz="2000">
                <a:solidFill>
                  <a:srgbClr val="FFFFFF"/>
                </a:solidFill>
              </a:rPr>
              <a:t>Catastrophe and Resourcefulness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3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2D58C2-AB1C-2654-C354-3215D76B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US" sz="5600">
                <a:solidFill>
                  <a:srgbClr val="FFFFFF"/>
                </a:solidFill>
              </a:rPr>
              <a:t>Project Overview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5D7D6-0F41-4A4B-B253-270862CCF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226 Units, utilities, internet and cable TV included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Historic and LIHTC 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Very low-income area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100% occupancy during COVID Rent Relief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Very successful lease up 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Catastrophe strikes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35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A841DC-EEF1-8C66-3C9E-9B84A2F04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US" sz="4300">
                <a:solidFill>
                  <a:srgbClr val="FFFFFF"/>
                </a:solidFill>
              </a:rPr>
              <a:t>Three Catastrophies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B1484-114D-DD3E-CBF2-274EBC94D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Devastating shooting and murder of 19 year-old woman,  July 2, 2022, media attention, occupancy drops to 70% +/-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Severe storm and microburst damaged most of roof, September, 2022, 21 units uninhabitable for months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Rent Relief Program ended May 15, 2022, delinquencies grow and occupancy falls again</a:t>
            </a:r>
          </a:p>
          <a:p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Cash flow ($310K) in 2022 and ($1,326,667) in 2023</a:t>
            </a:r>
          </a:p>
          <a:p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21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C9D1-0BF2-81FF-E0D9-95AB1B982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4F6E-FCEA-757A-31B1-FF54443CC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Trade Unused Resources </a:t>
            </a:r>
          </a:p>
          <a:p>
            <a:endParaRPr lang="en-US" dirty="0"/>
          </a:p>
          <a:p>
            <a:r>
              <a:rPr lang="en-US" dirty="0"/>
              <a:t>Convert Amenities to Revenue</a:t>
            </a:r>
          </a:p>
          <a:p>
            <a:endParaRPr lang="en-US" dirty="0"/>
          </a:p>
          <a:p>
            <a:r>
              <a:rPr lang="en-US" dirty="0"/>
              <a:t>Decrease/Transfer Expenses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123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D11622-FADA-054A-09B0-88647598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F6118-D557-55E9-DACB-BEB09AC29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Free police space</a:t>
            </a:r>
          </a:p>
          <a:p>
            <a:endParaRPr lang="en-US" sz="2000" dirty="0"/>
          </a:p>
          <a:p>
            <a:r>
              <a:rPr lang="en-US" sz="2000" dirty="0"/>
              <a:t>Litigated $253K property taxes</a:t>
            </a:r>
          </a:p>
          <a:p>
            <a:endParaRPr lang="en-US" sz="2000" dirty="0"/>
          </a:p>
          <a:p>
            <a:r>
              <a:rPr lang="en-US" sz="2000" dirty="0"/>
              <a:t>Transferred $153K electricity to new tenants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Staff refresh post shooting</a:t>
            </a:r>
          </a:p>
          <a:p>
            <a:endParaRPr lang="en-US" sz="2000" dirty="0"/>
          </a:p>
          <a:p>
            <a:r>
              <a:rPr lang="en-US" sz="2000" dirty="0"/>
              <a:t>Optional Technology fee for new tenants, compliant 	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75275-5541-461E-60DE-3A5E3D687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Safety and crime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Reduced to  $105K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Reduced electric %</a:t>
            </a:r>
          </a:p>
          <a:p>
            <a:endParaRPr lang="en-US" sz="2000" dirty="0"/>
          </a:p>
          <a:p>
            <a:r>
              <a:rPr lang="en-US" sz="2000" dirty="0"/>
              <a:t>Occupancy grew to 98%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r>
              <a:rPr lang="en-US" sz="2000" dirty="0"/>
              <a:t>$325,000 revenue  </a:t>
            </a:r>
          </a:p>
        </p:txBody>
      </p:sp>
    </p:spTree>
    <p:extLst>
      <p:ext uri="{BB962C8B-B14F-4D97-AF65-F5344CB8AC3E}">
        <p14:creationId xmlns:p14="http://schemas.microsoft.com/office/powerpoint/2010/main" val="32392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56C2D-D5DD-1C34-C96F-E41F14ACA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Technology Fee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54B81-2D49-6B02-41FA-16D1DCC92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345"/>
            <a:ext cx="5097780" cy="3910617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Tested initial fee of $70/</a:t>
            </a:r>
            <a:r>
              <a:rPr lang="en-US" sz="2400" dirty="0" err="1">
                <a:solidFill>
                  <a:srgbClr val="FFFFFF"/>
                </a:solidFill>
              </a:rPr>
              <a:t>mo</a:t>
            </a:r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Current fee $120/</a:t>
            </a:r>
            <a:r>
              <a:rPr lang="en-US" sz="2400" dirty="0" err="1">
                <a:solidFill>
                  <a:srgbClr val="FFFFFF"/>
                </a:solidFill>
              </a:rPr>
              <a:t>mo</a:t>
            </a:r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Optional, 100% acceptance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FFA38-5998-7C4A-4CE7-A0AC4DBAA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266345"/>
            <a:ext cx="5097780" cy="3910618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Costs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Internet $15/</a:t>
            </a:r>
            <a:r>
              <a:rPr lang="en-US" sz="2400" dirty="0" err="1">
                <a:solidFill>
                  <a:srgbClr val="FFFFFF"/>
                </a:solidFill>
              </a:rPr>
              <a:t>mo</a:t>
            </a:r>
            <a:r>
              <a:rPr lang="en-US" sz="2400" dirty="0">
                <a:solidFill>
                  <a:srgbClr val="FFFFFF"/>
                </a:solidFill>
              </a:rPr>
              <a:t> per unit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Cable     $ 17/</a:t>
            </a:r>
            <a:r>
              <a:rPr lang="en-US" sz="2400" dirty="0" err="1">
                <a:solidFill>
                  <a:srgbClr val="FFFFFF"/>
                </a:solidFill>
              </a:rPr>
              <a:t>mo</a:t>
            </a:r>
            <a:r>
              <a:rPr lang="en-US" sz="2400" dirty="0">
                <a:solidFill>
                  <a:srgbClr val="FFFFFF"/>
                </a:solidFill>
              </a:rPr>
              <a:t> per unit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$96,784 annual cost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$325,000 after full turnover</a:t>
            </a:r>
          </a:p>
        </p:txBody>
      </p:sp>
    </p:spTree>
    <p:extLst>
      <p:ext uri="{BB962C8B-B14F-4D97-AF65-F5344CB8AC3E}">
        <p14:creationId xmlns:p14="http://schemas.microsoft.com/office/powerpoint/2010/main" val="2189727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1332" cy="6858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232227" cy="6858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086D6D-E91C-6197-D6BC-E477E7B81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412489"/>
            <a:ext cx="2871095" cy="2127124"/>
          </a:xfrm>
        </p:spPr>
        <p:txBody>
          <a:bodyPr anchor="t"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Audited Results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8EE33-6EF8-074B-22E9-B83229D05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6899" y="1039181"/>
            <a:ext cx="6476500" cy="4779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/>
              <a:t>2022: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($310,000) </a:t>
            </a:r>
            <a:r>
              <a:rPr lang="en-US" sz="2000" dirty="0"/>
              <a:t>cashflow, 78% DSCR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u="sng" dirty="0"/>
              <a:t>2023: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($1,326,66) </a:t>
            </a:r>
            <a:r>
              <a:rPr lang="en-US" sz="2000" dirty="0"/>
              <a:t>cashflow, (3%) DSCR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u="sng" dirty="0"/>
              <a:t>2024: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($420,000) </a:t>
            </a:r>
            <a:r>
              <a:rPr lang="en-US" sz="2000" dirty="0"/>
              <a:t>cashflow, 67% DSCR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u="sng" dirty="0"/>
              <a:t>2025: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B050"/>
                </a:solidFill>
              </a:rPr>
              <a:t>$28,000 </a:t>
            </a:r>
            <a:r>
              <a:rPr lang="en-US" sz="2000" dirty="0"/>
              <a:t>cashflow, 102% DSCR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0562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254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Petersburg ArtistSpace</vt:lpstr>
      <vt:lpstr>Project Overview</vt:lpstr>
      <vt:lpstr>Three Catastrophies</vt:lpstr>
      <vt:lpstr>Strategies</vt:lpstr>
      <vt:lpstr>Actions </vt:lpstr>
      <vt:lpstr>Technology Fee</vt:lpstr>
      <vt:lpstr>Audited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Wilkinson</dc:creator>
  <cp:lastModifiedBy>Tom Wilkinson</cp:lastModifiedBy>
  <cp:revision>18</cp:revision>
  <cp:lastPrinted>2026-05-26T17:13:15Z</cp:lastPrinted>
  <dcterms:created xsi:type="dcterms:W3CDTF">2026-05-15T12:12:20Z</dcterms:created>
  <dcterms:modified xsi:type="dcterms:W3CDTF">2026-05-26T17:22:51Z</dcterms:modified>
</cp:coreProperties>
</file>