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66" r:id="rId5"/>
    <p:sldId id="259" r:id="rId6"/>
    <p:sldId id="260" r:id="rId7"/>
    <p:sldId id="263" r:id="rId8"/>
    <p:sldId id="262" r:id="rId9"/>
    <p:sldId id="261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24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8529E-6FD2-4DBD-D67C-008EB7A5DB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D7DD5F-68DC-0C1F-2471-63A0F6CFE1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DCB5DD-1746-7B00-2284-B27A68E55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F1A6F-2F7C-47DA-8D2A-29DBAA8689E5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5AB4AB-45F9-E210-80E9-E60396EF5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23B5B-0B72-3950-D6EA-31103FA4B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B8200-C340-4C50-BB72-FE5072572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719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F85B8-F751-F0CC-60AD-0C9CE480D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530B6F-2C3F-3703-CA95-ABD2A083FC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BC5AC2-E5A2-CFAF-B04E-9377C7912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F1A6F-2F7C-47DA-8D2A-29DBAA8689E5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5DA287-2783-8BB2-AFF7-EBD23B015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1844A-5053-2F61-1E36-951A63C53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B8200-C340-4C50-BB72-FE5072572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297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8FE2D7-B0C7-2ED8-E368-A46A887759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6E2A90-0087-84CE-369D-35A980F2E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784473-01A2-C39A-4902-6C0F728D0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F1A6F-2F7C-47DA-8D2A-29DBAA8689E5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4217E9-4294-156D-12E7-BCA1FDAC8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DE483-2D3E-86C5-1607-9985AEE66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B8200-C340-4C50-BB72-FE5072572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60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EE7D2-C0F9-81EE-D128-448F79D52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CC432F-F2E7-6F02-1A23-EFC737BAA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A7A9A4-22F6-A1AD-8EE0-AF9EC7AA6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F1A6F-2F7C-47DA-8D2A-29DBAA8689E5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686553-280A-C944-B6E9-1E5575A96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E01CD-13F6-9762-D6DB-1FDF7E8DF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B8200-C340-4C50-BB72-FE5072572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653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AC83F-3C4C-F158-6AF3-4BF891A0E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7E0708-2576-1007-617F-CAB690F52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9467CF-14EB-2380-CCDB-F0AA0CF5C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F1A6F-2F7C-47DA-8D2A-29DBAA8689E5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152680-30BF-16F1-4ABF-7011EA934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CF1A2E-41C7-99A7-7678-04D1774BB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B8200-C340-4C50-BB72-FE5072572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191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52AE5-E253-5CB2-9D81-D4B6C7F89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0E741-8647-16B3-54EF-C22CB76440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409023-654F-2AA2-885A-BB12494AE7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EFB10D-E150-4F35-E1B3-BB02A83F9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F1A6F-2F7C-47DA-8D2A-29DBAA8689E5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DE2CB4-2BBC-EC16-A7D8-366F67C96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817E6A-A8DB-0B00-8706-8C7A4E418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B8200-C340-4C50-BB72-FE5072572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483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9FBC0-7E5A-FF0A-E978-16D9E2C40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C09AF3-13B9-93B0-F709-5296FAA97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19989A-AADF-41E8-74A8-FA932FA39A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EA10F4-25EA-695A-B3B7-44C7167430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C3548B-518B-1D39-4DF3-E038651868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50C414-4428-0807-354B-D56466D96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F1A6F-2F7C-47DA-8D2A-29DBAA8689E5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0A24F7-D705-16E2-CF48-C671FC93F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8098D6-8C0E-7126-21CC-88EF74060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B8200-C340-4C50-BB72-FE5072572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704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ACA8B-31AF-8583-7CB2-054F4A086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5947A0-098D-237E-BAC8-B255C4244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F1A6F-2F7C-47DA-8D2A-29DBAA8689E5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7AEBA7-E303-091A-BE77-E9F1615F3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42AA62-C8CC-0BBA-50E3-FC752AD23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B8200-C340-4C50-BB72-FE5072572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062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223B62-B675-8BE9-785B-68677FF4A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F1A6F-2F7C-47DA-8D2A-29DBAA8689E5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5EC1F3-8015-B084-C5A7-6CF84ACC6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63EB23-10F4-53A1-808F-2D25A09F3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B8200-C340-4C50-BB72-FE5072572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188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F02EE-6115-F4F0-7ED6-616B26D34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F0475-E096-8999-E046-BA31E52CE8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A2F800-5118-B55B-9507-6FD84335E7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A8470D-A449-1513-5A88-8BB385574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F1A6F-2F7C-47DA-8D2A-29DBAA8689E5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54C4FF-951F-6CF0-613C-140D298D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21C612-2A57-5E59-8D58-9DE298524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B8200-C340-4C50-BB72-FE5072572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60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6DA3A-8A4E-3E3A-A07D-AD352BA78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85F428-AB9F-2B8E-5B9B-63C5144E43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367396-11EE-1D90-D811-87E7E58E20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589582-B083-5D89-20D9-D73B61989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F1A6F-2F7C-47DA-8D2A-29DBAA8689E5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E05719-6DC9-24FC-D8BE-AADEC047B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77BBD1-89AD-FA40-5CAF-CA155485F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B8200-C340-4C50-BB72-FE5072572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919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AA9281-AB4B-CCDC-38DB-59D340AFC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8305E5-C353-3B00-9D53-B480111C28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78A73-9D22-6377-649E-BA4964765C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AF1A6F-2F7C-47DA-8D2A-29DBAA8689E5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5B085-B7B2-4EA3-F9E6-8A1F6B1A59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40FACD-C336-3094-FF67-E2E3C94A3E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8B8200-C340-4C50-BB72-FE5072572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42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C971CC-405B-3E63-06BF-787DFC40F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57ACD3C-E2C5-553C-7643-794CD2C08A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86B5B79-FFB7-54F8-AFE1-212F033FEF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9837" y="2828923"/>
            <a:ext cx="1876425" cy="17430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602E0EF-16D7-0358-5E01-2102BF38C1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3987" y="2838449"/>
            <a:ext cx="1943100" cy="17335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A1BA264-BC41-C3A6-6C35-C728F56EAA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24812" y="2838449"/>
            <a:ext cx="1895475" cy="172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4670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4DBCC5-3636-FD08-966F-20217CF2B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FD12CC8-530E-B8C2-9FDD-76C087B7B0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63F361E0-A12A-483A-73DA-4CBB7566C5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58440" y="2963068"/>
            <a:ext cx="7345680" cy="2130139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Year 15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Any of the new legislation impacting how people need to be looking at Year 15 transactions?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Anything new you are seeing with Year 15 transactions?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Related Party and who owns the project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Bigger tax avoidance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Questions???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66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4582E-F43A-BC1A-6E5F-6047DEDD6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53BA29E-A7E1-9731-9154-6A7EC8B85B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7AB3E419-3FDB-EFE7-02E3-1A8E72B2F3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58440" y="2963069"/>
            <a:ext cx="6675120" cy="1655762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Permanent Increase in 9% deals (12% allocation)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will increased supply impact pricing?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will the protentional change in pricing impact current deal structures?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Questions???</a:t>
            </a:r>
          </a:p>
        </p:txBody>
      </p:sp>
    </p:spTree>
    <p:extLst>
      <p:ext uri="{BB962C8B-B14F-4D97-AF65-F5344CB8AC3E}">
        <p14:creationId xmlns:p14="http://schemas.microsoft.com/office/powerpoint/2010/main" val="3486246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E02970-3D12-BD36-2010-056F504A8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9B61CC6-C958-E27B-96A5-5A58537F78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ED5A12D3-51E0-D97F-5113-F2EE638E5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58440" y="2963068"/>
            <a:ext cx="7245096" cy="2249012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Bond Considerations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less TE bonds, how do you fund the gap?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will state bond allocation agencies and investors require as a buffer/cushion to the 25%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will increased supply impact pricing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Any changes to compliance reporting 95/5, cost certs, etc.?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Questions???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839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ED44B-C56B-0C8A-C06F-B327CD0BE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5429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State 25% Test Requirements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2B43AA1-1014-6FFB-A64E-859ED2E183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3335311"/>
              </p:ext>
            </p:extLst>
          </p:nvPr>
        </p:nvGraphicFramePr>
        <p:xfrm>
          <a:off x="609600" y="466727"/>
          <a:ext cx="10744200" cy="6391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2100">
                  <a:extLst>
                    <a:ext uri="{9D8B030D-6E8A-4147-A177-3AD203B41FA5}">
                      <a16:colId xmlns:a16="http://schemas.microsoft.com/office/drawing/2014/main" val="3177986772"/>
                    </a:ext>
                  </a:extLst>
                </a:gridCol>
                <a:gridCol w="5372100">
                  <a:extLst>
                    <a:ext uri="{9D8B030D-6E8A-4147-A177-3AD203B41FA5}">
                      <a16:colId xmlns:a16="http://schemas.microsoft.com/office/drawing/2014/main" val="2553996847"/>
                    </a:ext>
                  </a:extLst>
                </a:gridCol>
              </a:tblGrid>
              <a:tr h="38086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25% Test Requirement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7972122"/>
                  </a:ext>
                </a:extLst>
              </a:tr>
              <a:tr h="38086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Alabama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Minimum of 25% of basis but otherwise no limit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569788"/>
                  </a:ext>
                </a:extLst>
              </a:tr>
              <a:tr h="53217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Florida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At least 27.5% of basis but no greater than: (i) 30% of basis, or (ii) maximum supportable permanent debt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908265"/>
                  </a:ext>
                </a:extLst>
              </a:tr>
              <a:tr h="38086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Georgia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Greater of: (i) 30% of basis or (ii) maximum supportable debt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385676"/>
                  </a:ext>
                </a:extLst>
              </a:tr>
              <a:tr h="38086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Kentucky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Greater of: (i) 30% of basis or (ii) maximum supportable deb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0032770"/>
                  </a:ext>
                </a:extLst>
              </a:tr>
              <a:tr h="38086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Louisiana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No guidance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0986619"/>
                  </a:ext>
                </a:extLst>
              </a:tr>
              <a:tr h="53217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Maryland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Greater of: (i) 30% of basis, or (ii) amount of supportable first lien debt up to 50% of basis of building(s) and land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180051"/>
                  </a:ext>
                </a:extLst>
              </a:tr>
              <a:tr h="38086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Mississippi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Greater of 30% of basis or maximum supportable debt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238691"/>
                  </a:ext>
                </a:extLst>
              </a:tr>
              <a:tr h="53217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North Carolina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Greater of 30% of basis or maximum supportable debt</a:t>
                      </a:r>
                    </a:p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014337"/>
                  </a:ext>
                </a:extLst>
              </a:tr>
              <a:tr h="53217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Pennsylvania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Great of: (i) 25-35% of basis, or (ii) maximum supportable debt with conditions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0455607"/>
                  </a:ext>
                </a:extLst>
              </a:tr>
              <a:tr h="38086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South Carolina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Minimum of 30% of basis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611261"/>
                  </a:ext>
                </a:extLst>
              </a:tr>
              <a:tr h="53217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Tennessee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Up to 30% of basis but up to 40% of basis if underwriting supports demonstration of supportable permanent debt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6125315"/>
                  </a:ext>
                </a:extLst>
              </a:tr>
              <a:tr h="53217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Virginia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Up to 30% of basis with permanent debt in excess of such percentage only from taxable debt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0740116"/>
                  </a:ext>
                </a:extLst>
              </a:tr>
              <a:tr h="53217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West Virginia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25-30% of basis </a:t>
                      </a:r>
                      <a:r>
                        <a:rPr lang="en-US" sz="1200" u="sng" dirty="0"/>
                        <a:t>must</a:t>
                      </a:r>
                      <a:r>
                        <a:rPr lang="en-US" sz="1200" u="none" dirty="0"/>
                        <a:t> be financed with TE bonds but otherwise no limit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0707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5744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6411F6-3CEE-1391-F4A6-4D0095887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4E1BCC4-1544-5DD6-1573-142F1472FA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427"/>
            <a:ext cx="12192000" cy="6858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18717CD6-84BA-7FF8-CB73-DAC9586E7A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58440" y="2963068"/>
            <a:ext cx="7034784" cy="2011267"/>
          </a:xfrm>
        </p:spPr>
        <p:txBody>
          <a:bodyPr>
            <a:normAutofit fontScale="85000"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Bonus Depreciation – Permanently reinstated to 100%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type of Placed in Service timing do people need to be thinking about?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Will deals previously structured without bonus be reprojected?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100% or 0% in 2026…what do I need to be thinking about to make this decision in 2026?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Questions???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823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873B93-C5E8-51B9-C9C6-D980D5E18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D7E943C-DFDA-D172-7B3C-CA01264C6F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1273751E-AA7C-4256-668B-727F4DE442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58440" y="2963069"/>
            <a:ext cx="6675120" cy="1655762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45L Credits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 there things I need to be doing now that could help make sure I am able to claim before it falls off?...What support do I need?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Questions???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939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F37E08-5B95-5672-7488-39654D5387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A5431A1-63D5-12EA-4272-28B215335E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E16A8A8D-9FF7-FFC3-A6CA-4845B1097C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58440" y="2963068"/>
            <a:ext cx="7043928" cy="2258156"/>
          </a:xfrm>
        </p:spPr>
        <p:txBody>
          <a:bodyPr>
            <a:normAutofit fontScale="700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Sunset of Energy Credits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Will the sunset bring back some investors that were going off to solar credits?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Discuss timing aspects for a 2026 closing (specifically “begun construction” requirements with 5% safe harbor for &lt;1.5MW projects per August 2025 IRS guidance) to extend PIS deadline beyond 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12/31/27)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Foreign Entity of Concern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IRS guidance received in February 2026 regarding “Material Assistance Cost Ratio” plus safe harbors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Questions???</a:t>
            </a:r>
          </a:p>
          <a:p>
            <a:pPr algn="l"/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437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45DBF-B24D-DE79-F530-261A8F4456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3DD709-EC30-A299-FF16-34CAF7A2BA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7BA064DB-AFCB-033A-9A64-DA85A3B060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58440" y="2963069"/>
            <a:ext cx="6961632" cy="1517492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Opportunity Zone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you see this as enough for it to be used more in connection with LIHTC or just standalone?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Governor designations must occur July 1, 2027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Questions???</a:t>
            </a:r>
          </a:p>
        </p:txBody>
      </p:sp>
    </p:spTree>
    <p:extLst>
      <p:ext uri="{BB962C8B-B14F-4D97-AF65-F5344CB8AC3E}">
        <p14:creationId xmlns:p14="http://schemas.microsoft.com/office/powerpoint/2010/main" val="717552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3D0214-5D16-608D-9606-46D204561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D318030-EEDE-95CC-49A1-44E677CA76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854"/>
            <a:ext cx="12192000" cy="6858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5DD6BB12-57F9-06B0-1ED1-60D5D05D6F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58440" y="2963068"/>
            <a:ext cx="7363968" cy="2249011"/>
          </a:xfrm>
        </p:spPr>
        <p:txBody>
          <a:bodyPr>
            <a:normAutofit fontScale="85000"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163(j)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Permanently reinstated the addback of depreciation and amortization in the ATI calculation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 attorneys/accountants believe failing to make election during construction could forfeit construction loan interest deductions.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Reminder that there are circumstances in which it may be detrimental to make election.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Questions???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65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</TotalTime>
  <Words>608</Words>
  <Application>Microsoft Office PowerPoint</Application>
  <PresentationFormat>Widescreen</PresentationFormat>
  <Paragraphs>68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State 25% Test Requirements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Stefanie Lee</dc:creator>
  <cp:lastModifiedBy>Irish Thurston, CPA</cp:lastModifiedBy>
  <cp:revision>6</cp:revision>
  <dcterms:created xsi:type="dcterms:W3CDTF">2026-05-29T15:52:51Z</dcterms:created>
  <dcterms:modified xsi:type="dcterms:W3CDTF">2026-06-09T01:54:18Z</dcterms:modified>
</cp:coreProperties>
</file>